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58" r:id="rId5"/>
    <p:sldId id="260" r:id="rId6"/>
    <p:sldId id="263" r:id="rId7"/>
    <p:sldId id="262" r:id="rId8"/>
    <p:sldId id="261"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8"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4C71EC6-210F-42DE-9C53-41977AD35B3D}" type="datetimeFigureOut">
              <a:rPr lang="ru-RU" smtClean="0"/>
              <a:t>30.11.2013</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4C71EC6-210F-42DE-9C53-41977AD35B3D}" type="datetimeFigureOut">
              <a:rPr lang="ru-RU" smtClean="0"/>
              <a:t>30.11.2013</a:t>
            </a:fld>
            <a:endParaRPr lang="ru-RU"/>
          </a:p>
        </p:txBody>
      </p:sp>
      <p:sp>
        <p:nvSpPr>
          <p:cNvPr id="12" name="Slide Number Placeholder 11"/>
          <p:cNvSpPr>
            <a:spLocks noGrp="1"/>
          </p:cNvSpPr>
          <p:nvPr>
            <p:ph type="sldNum" sz="quarter" idx="15"/>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t>30.11.2013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4C71EC6-210F-42DE-9C53-41977AD35B3D}" type="datetimeFigureOut">
              <a:rPr lang="ru-RU" smtClean="0"/>
              <a:t>30.11.2013</a:t>
            </a:fld>
            <a:endParaRPr lang="ru-RU"/>
          </a:p>
        </p:txBody>
      </p:sp>
      <p:sp>
        <p:nvSpPr>
          <p:cNvPr id="12" name="Slide Number Placeholder 11"/>
          <p:cNvSpPr>
            <a:spLocks noGrp="1"/>
          </p:cNvSpPr>
          <p:nvPr>
            <p:ph type="sldNum" sz="quarter" idx="16"/>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4C71EC6-210F-42DE-9C53-41977AD35B3D}" type="datetimeFigureOut">
              <a:rPr lang="ru-RU" smtClean="0"/>
              <a:t>30.11.2013</a:t>
            </a:fld>
            <a:endParaRPr lang="ru-RU"/>
          </a:p>
        </p:txBody>
      </p:sp>
      <p:sp>
        <p:nvSpPr>
          <p:cNvPr id="12" name="Slide Number Placeholder 11"/>
          <p:cNvSpPr>
            <a:spLocks noGrp="1"/>
          </p:cNvSpPr>
          <p:nvPr>
            <p:ph type="sldNum" sz="quarter" idx="17"/>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4C71EC6-210F-42DE-9C53-41977AD35B3D}" type="datetimeFigureOut">
              <a:rPr lang="ru-RU" smtClean="0"/>
              <a:t>30.11.2013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30.11.2013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4C71EC6-210F-42DE-9C53-41977AD35B3D}" type="datetimeFigureOut">
              <a:rPr lang="ru-RU" smtClean="0"/>
              <a:t>30.11.2013</a:t>
            </a:fld>
            <a:endParaRPr lang="ru-RU"/>
          </a:p>
        </p:txBody>
      </p:sp>
      <p:sp>
        <p:nvSpPr>
          <p:cNvPr id="19" name="Slide Number Placeholder 18"/>
          <p:cNvSpPr>
            <a:spLocks noGrp="1"/>
          </p:cNvSpPr>
          <p:nvPr>
            <p:ph type="sldNum" sz="quarter" idx="16"/>
          </p:nvPr>
        </p:nvSpPr>
        <p:spPr/>
        <p:txBody>
          <a:bodyPr/>
          <a:lstStyle/>
          <a:p>
            <a:fld id="{B19B0651-EE4F-4900-A07F-96A6BFA9D0F0}"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4C71EC6-210F-42DE-9C53-41977AD35B3D}" type="datetimeFigureOut">
              <a:rPr lang="ru-RU" smtClean="0"/>
              <a:t>30.11.2013</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B19B0651-EE4F-4900-A07F-96A6BFA9D0F0}"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4C71EC6-210F-42DE-9C53-41977AD35B3D}" type="datetimeFigureOut">
              <a:rPr lang="ru-RU" smtClean="0"/>
              <a:t>30.11.2013</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19B0651-EE4F-4900-A07F-96A6BFA9D0F0}"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C:\Users\home\Desktop\749400_872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12" y="44624"/>
            <a:ext cx="4451201" cy="6778149"/>
          </a:xfrm>
          <a:prstGeom prst="rect">
            <a:avLst/>
          </a:prstGeom>
          <a:noFill/>
          <a:effectLst>
            <a:innerShdw blurRad="901700" dist="50800" dir="9000000">
              <a:schemeClr val="tx1"/>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1196752"/>
            <a:ext cx="4564071" cy="1323439"/>
          </a:xfrm>
          <a:prstGeom prst="rect">
            <a:avLst/>
          </a:prstGeom>
          <a:noFill/>
        </p:spPr>
        <p:txBody>
          <a:bodyPr wrap="none" rtlCol="0">
            <a:spAutoFit/>
          </a:bodyPr>
          <a:lstStyle/>
          <a:p>
            <a:pPr algn="ctr"/>
            <a:r>
              <a:rPr lang="en-US" sz="8000" dirty="0" smtClean="0">
                <a:latin typeface="Algerian" panose="04020705040A02060702" pitchFamily="82" charset="0"/>
              </a:rPr>
              <a:t>O. HENRY</a:t>
            </a:r>
            <a:endParaRPr lang="uk-UA" sz="8000" dirty="0"/>
          </a:p>
        </p:txBody>
      </p:sp>
    </p:spTree>
    <p:extLst>
      <p:ext uri="{BB962C8B-B14F-4D97-AF65-F5344CB8AC3E}">
        <p14:creationId xmlns:p14="http://schemas.microsoft.com/office/powerpoint/2010/main" val="62694024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836712"/>
            <a:ext cx="5742384" cy="4154984"/>
          </a:xfrm>
          <a:prstGeom prst="rect">
            <a:avLst/>
          </a:prstGeom>
        </p:spPr>
        <p:txBody>
          <a:bodyPr wrap="square">
            <a:spAutoFit/>
          </a:bodyPr>
          <a:lstStyle/>
          <a:p>
            <a:r>
              <a:rPr lang="en-US" sz="2400" dirty="0">
                <a:latin typeface="Adobe Garamond Pro Bold" pitchFamily="18" charset="0"/>
              </a:rPr>
              <a:t>Born	</a:t>
            </a:r>
            <a:r>
              <a:rPr lang="en-US" sz="2400" dirty="0" smtClean="0">
                <a:latin typeface="Adobe Garamond Pro Bold" pitchFamily="18" charset="0"/>
              </a:rPr>
              <a:t>    William </a:t>
            </a:r>
            <a:r>
              <a:rPr lang="en-US" sz="2400" dirty="0">
                <a:latin typeface="Adobe Garamond Pro Bold" pitchFamily="18" charset="0"/>
              </a:rPr>
              <a:t>Sidney Porter</a:t>
            </a:r>
          </a:p>
          <a:p>
            <a:r>
              <a:rPr lang="en-US" sz="2400" dirty="0" smtClean="0">
                <a:latin typeface="Adobe Garamond Pro Bold" pitchFamily="18" charset="0"/>
              </a:rPr>
              <a:t>                  September </a:t>
            </a:r>
            <a:r>
              <a:rPr lang="en-US" sz="2400" dirty="0">
                <a:latin typeface="Adobe Garamond Pro Bold" pitchFamily="18" charset="0"/>
              </a:rPr>
              <a:t>11, 1862</a:t>
            </a:r>
          </a:p>
          <a:p>
            <a:r>
              <a:rPr lang="en-US" sz="2400" dirty="0" smtClean="0">
                <a:latin typeface="Adobe Garamond Pro Bold" pitchFamily="18" charset="0"/>
              </a:rPr>
              <a:t>                   Greensboro</a:t>
            </a:r>
            <a:r>
              <a:rPr lang="en-US" sz="2400" dirty="0">
                <a:latin typeface="Adobe Garamond Pro Bold" pitchFamily="18" charset="0"/>
              </a:rPr>
              <a:t>, North </a:t>
            </a:r>
            <a:endParaRPr lang="en-US" sz="2400" dirty="0" smtClean="0">
              <a:latin typeface="Adobe Garamond Pro Bold" pitchFamily="18" charset="0"/>
            </a:endParaRPr>
          </a:p>
          <a:p>
            <a:r>
              <a:rPr lang="en-US" sz="2400" dirty="0">
                <a:latin typeface="Adobe Garamond Pro Bold" pitchFamily="18" charset="0"/>
              </a:rPr>
              <a:t> </a:t>
            </a:r>
            <a:r>
              <a:rPr lang="en-US" sz="2400" dirty="0" smtClean="0">
                <a:latin typeface="Adobe Garamond Pro Bold" pitchFamily="18" charset="0"/>
              </a:rPr>
              <a:t>                               Carolina</a:t>
            </a:r>
            <a:endParaRPr lang="en-US" sz="2400" dirty="0">
              <a:latin typeface="Adobe Garamond Pro Bold" pitchFamily="18" charset="0"/>
            </a:endParaRPr>
          </a:p>
          <a:p>
            <a:r>
              <a:rPr lang="en-US" sz="2400" dirty="0">
                <a:latin typeface="Adobe Garamond Pro Bold" pitchFamily="18" charset="0"/>
              </a:rPr>
              <a:t>Died	</a:t>
            </a:r>
            <a:r>
              <a:rPr lang="en-US" sz="2400" dirty="0" smtClean="0">
                <a:latin typeface="Adobe Garamond Pro Bold" pitchFamily="18" charset="0"/>
              </a:rPr>
              <a:t>    June </a:t>
            </a:r>
            <a:r>
              <a:rPr lang="en-US" sz="2400" dirty="0">
                <a:latin typeface="Adobe Garamond Pro Bold" pitchFamily="18" charset="0"/>
              </a:rPr>
              <a:t>5, 1910 (aged 47)</a:t>
            </a:r>
          </a:p>
          <a:p>
            <a:r>
              <a:rPr lang="en-US" sz="2400" dirty="0" smtClean="0">
                <a:latin typeface="Adobe Garamond Pro Bold" pitchFamily="18" charset="0"/>
              </a:rPr>
              <a:t>                     New </a:t>
            </a:r>
            <a:r>
              <a:rPr lang="en-US" sz="2400" dirty="0">
                <a:latin typeface="Adobe Garamond Pro Bold" pitchFamily="18" charset="0"/>
              </a:rPr>
              <a:t>York City</a:t>
            </a:r>
          </a:p>
          <a:p>
            <a:r>
              <a:rPr lang="en-US" sz="2400" dirty="0">
                <a:latin typeface="Adobe Garamond Pro Bold" pitchFamily="18" charset="0"/>
              </a:rPr>
              <a:t>Pen name	</a:t>
            </a:r>
            <a:r>
              <a:rPr lang="en-US" sz="2400" dirty="0" smtClean="0">
                <a:latin typeface="Adobe Garamond Pro Bold" pitchFamily="18" charset="0"/>
              </a:rPr>
              <a:t>        O</a:t>
            </a:r>
            <a:r>
              <a:rPr lang="en-US" sz="2400" dirty="0">
                <a:latin typeface="Adobe Garamond Pro Bold" pitchFamily="18" charset="0"/>
              </a:rPr>
              <a:t>. Henry, </a:t>
            </a:r>
            <a:r>
              <a:rPr lang="en-US" sz="2400" dirty="0" smtClean="0">
                <a:latin typeface="Adobe Garamond Pro Bold" pitchFamily="18" charset="0"/>
              </a:rPr>
              <a:t> </a:t>
            </a:r>
          </a:p>
          <a:p>
            <a:r>
              <a:rPr lang="en-US" sz="2400" dirty="0">
                <a:latin typeface="Adobe Garamond Pro Bold" pitchFamily="18" charset="0"/>
              </a:rPr>
              <a:t> </a:t>
            </a:r>
            <a:r>
              <a:rPr lang="en-US" sz="2400" dirty="0" smtClean="0">
                <a:latin typeface="Adobe Garamond Pro Bold" pitchFamily="18" charset="0"/>
              </a:rPr>
              <a:t>                          Olivier </a:t>
            </a:r>
            <a:r>
              <a:rPr lang="en-US" sz="2400" dirty="0">
                <a:latin typeface="Adobe Garamond Pro Bold" pitchFamily="18" charset="0"/>
              </a:rPr>
              <a:t>Henry, </a:t>
            </a:r>
          </a:p>
          <a:p>
            <a:r>
              <a:rPr lang="en-US" sz="2400" dirty="0" smtClean="0">
                <a:latin typeface="Adobe Garamond Pro Bold" pitchFamily="18" charset="0"/>
              </a:rPr>
              <a:t>                              Oliver Henry</a:t>
            </a:r>
            <a:endParaRPr lang="en-US" sz="2400" dirty="0">
              <a:latin typeface="Adobe Garamond Pro Bold" pitchFamily="18" charset="0"/>
            </a:endParaRPr>
          </a:p>
          <a:p>
            <a:r>
              <a:rPr lang="en-US" sz="2400" dirty="0">
                <a:latin typeface="Adobe Garamond Pro Bold" pitchFamily="18" charset="0"/>
              </a:rPr>
              <a:t>Occupation	</a:t>
            </a:r>
            <a:r>
              <a:rPr lang="en-US" sz="2400" dirty="0" smtClean="0">
                <a:latin typeface="Adobe Garamond Pro Bold" pitchFamily="18" charset="0"/>
              </a:rPr>
              <a:t>  Writer</a:t>
            </a:r>
            <a:endParaRPr lang="en-US" sz="2400" dirty="0">
              <a:latin typeface="Adobe Garamond Pro Bold" pitchFamily="18" charset="0"/>
            </a:endParaRPr>
          </a:p>
          <a:p>
            <a:r>
              <a:rPr lang="en-US" sz="2400" dirty="0">
                <a:latin typeface="Adobe Garamond Pro Bold" pitchFamily="18" charset="0"/>
              </a:rPr>
              <a:t>Nationality	</a:t>
            </a:r>
            <a:r>
              <a:rPr lang="en-US" sz="2400" dirty="0" smtClean="0">
                <a:latin typeface="Adobe Garamond Pro Bold" pitchFamily="18" charset="0"/>
              </a:rPr>
              <a:t>  American</a:t>
            </a:r>
            <a:endParaRPr lang="uk-UA" sz="2400" dirty="0"/>
          </a:p>
        </p:txBody>
      </p:sp>
      <p:sp>
        <p:nvSpPr>
          <p:cNvPr id="4" name="Прямоугольник 3"/>
          <p:cNvSpPr/>
          <p:nvPr/>
        </p:nvSpPr>
        <p:spPr>
          <a:xfrm>
            <a:off x="4473327" y="6021288"/>
            <a:ext cx="4572000" cy="707886"/>
          </a:xfrm>
          <a:prstGeom prst="rect">
            <a:avLst/>
          </a:prstGeom>
        </p:spPr>
        <p:txBody>
          <a:bodyPr>
            <a:spAutoFit/>
          </a:bodyPr>
          <a:lstStyle/>
          <a:p>
            <a:pPr algn="ctr"/>
            <a:r>
              <a:rPr lang="en-US" sz="2000" dirty="0">
                <a:latin typeface="Aharoni" panose="02010803020104030203" pitchFamily="2" charset="-79"/>
                <a:cs typeface="Aharoni" panose="02010803020104030203" pitchFamily="2" charset="-79"/>
              </a:rPr>
              <a:t>Portrait of O. Henry, by W. M. </a:t>
            </a:r>
            <a:r>
              <a:rPr lang="en-US" sz="2000" dirty="0" err="1">
                <a:latin typeface="Aharoni" panose="02010803020104030203" pitchFamily="2" charset="-79"/>
                <a:cs typeface="Aharoni" panose="02010803020104030203" pitchFamily="2" charset="-79"/>
              </a:rPr>
              <a:t>Vanderweyde</a:t>
            </a:r>
            <a:r>
              <a:rPr lang="en-US" sz="2000" dirty="0">
                <a:latin typeface="Aharoni" panose="02010803020104030203" pitchFamily="2" charset="-79"/>
                <a:cs typeface="Aharoni" panose="02010803020104030203" pitchFamily="2" charset="-79"/>
              </a:rPr>
              <a:t>, 1909</a:t>
            </a:r>
            <a:endParaRPr lang="uk-UA" sz="2000" dirty="0">
              <a:cs typeface="Aharoni" panose="02010803020104030203" pitchFamily="2" charset="-79"/>
            </a:endParaRPr>
          </a:p>
        </p:txBody>
      </p:sp>
      <p:pic>
        <p:nvPicPr>
          <p:cNvPr id="4098" name="Picture 2" descr="C:\Users\home\Desktop\William_Sydney_Porter_by_double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6632"/>
            <a:ext cx="4689351" cy="575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290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65278"/>
            <a:ext cx="4572000" cy="3139321"/>
          </a:xfrm>
          <a:prstGeom prst="rect">
            <a:avLst/>
          </a:prstGeom>
        </p:spPr>
        <p:txBody>
          <a:bodyPr>
            <a:spAutoFit/>
          </a:bodyPr>
          <a:lstStyle/>
          <a:p>
            <a:r>
              <a:rPr lang="en-US" dirty="0">
                <a:latin typeface="Adobe Garamond Pro Bold" pitchFamily="18" charset="0"/>
              </a:rPr>
              <a:t>William Sydney Porter (O. Henry) was born in Greensboro, North Carolina. His </a:t>
            </a:r>
            <a:r>
              <a:rPr lang="en-US" dirty="0" smtClean="0">
                <a:latin typeface="Adobe Garamond Pro Bold" pitchFamily="18" charset="0"/>
              </a:rPr>
              <a:t>father </a:t>
            </a:r>
            <a:r>
              <a:rPr lang="en-US" dirty="0">
                <a:latin typeface="Adobe Garamond Pro Bold" pitchFamily="18" charset="0"/>
              </a:rPr>
              <a:t>was a physician. When William was three, his mother died, and he was raised by his paternal grandmother and aunt. William was an avid reader, but at the age of fifteen he left school, and then worked in a drug store and on a Texas ranch. He moved to Houston, where he had a number of jobs, including that of bank clerk. After moving to Austin, Texas, in 1882, he married.</a:t>
            </a:r>
            <a:endParaRPr lang="uk-UA" dirty="0"/>
          </a:p>
        </p:txBody>
      </p:sp>
      <p:pic>
        <p:nvPicPr>
          <p:cNvPr id="6" name="Picture 12" descr="C:\Users\home\Desktop\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626" y="260647"/>
            <a:ext cx="3937801" cy="3507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ome\Desktop\images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04110"/>
            <a:ext cx="2664296" cy="3639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ome\Desktop\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949845"/>
            <a:ext cx="431082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675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5" y="211386"/>
            <a:ext cx="4572000" cy="1323439"/>
          </a:xfrm>
          <a:prstGeom prst="rect">
            <a:avLst/>
          </a:prstGeom>
        </p:spPr>
        <p:txBody>
          <a:bodyPr>
            <a:spAutoFit/>
          </a:bodyPr>
          <a:lstStyle/>
          <a:p>
            <a:r>
              <a:rPr lang="uk-UA" dirty="0" smtClean="0">
                <a:latin typeface="Adobe Song Std L" pitchFamily="18" charset="-128"/>
                <a:ea typeface="Adobe Song Std L" pitchFamily="18" charset="-128"/>
              </a:rPr>
              <a:t>  </a:t>
            </a:r>
            <a:r>
              <a:rPr lang="en-US" sz="2000" b="1" dirty="0" smtClean="0">
                <a:latin typeface="Adobe Song Std L" pitchFamily="18" charset="-128"/>
                <a:ea typeface="Adobe Song Std L" pitchFamily="18" charset="-128"/>
              </a:rPr>
              <a:t>In </a:t>
            </a:r>
            <a:r>
              <a:rPr lang="en-US" sz="2000" b="1" dirty="0">
                <a:latin typeface="Adobe Song Std L" pitchFamily="18" charset="-128"/>
                <a:ea typeface="Adobe Song Std L" pitchFamily="18" charset="-128"/>
              </a:rPr>
              <a:t>1884 he started a humorous weekly </a:t>
            </a:r>
            <a:r>
              <a:rPr lang="en-US" sz="2000" b="1" dirty="0" smtClean="0">
                <a:latin typeface="Adobe Song Std L" pitchFamily="18" charset="-128"/>
                <a:ea typeface="Adobe Song Std L" pitchFamily="18" charset="-128"/>
              </a:rPr>
              <a:t>”</a:t>
            </a:r>
            <a:r>
              <a:rPr lang="en-US" sz="2000" b="1" i="1" dirty="0" smtClean="0">
                <a:latin typeface="Adobe Song Std L" pitchFamily="18" charset="-128"/>
                <a:ea typeface="Adobe Song Std L" pitchFamily="18" charset="-128"/>
              </a:rPr>
              <a:t>The </a:t>
            </a:r>
            <a:r>
              <a:rPr lang="en-US" sz="2000" b="1" i="1" dirty="0">
                <a:latin typeface="Adobe Song Std L" pitchFamily="18" charset="-128"/>
                <a:ea typeface="Adobe Song Std L" pitchFamily="18" charset="-128"/>
              </a:rPr>
              <a:t>Rolling Stone</a:t>
            </a:r>
            <a:r>
              <a:rPr lang="en-US" sz="2000" b="1" i="1" dirty="0" smtClean="0">
                <a:latin typeface="Adobe Song Std L" pitchFamily="18" charset="-128"/>
                <a:ea typeface="Adobe Song Std L" pitchFamily="18" charset="-128"/>
              </a:rPr>
              <a:t>.”</a:t>
            </a:r>
            <a:r>
              <a:rPr lang="en-US" sz="2000" b="1" dirty="0">
                <a:latin typeface="Adobe Song Std L" pitchFamily="18" charset="-128"/>
                <a:ea typeface="Adobe Song Std L" pitchFamily="18" charset="-128"/>
              </a:rPr>
              <a:t> When the weekly failed, he joined </a:t>
            </a:r>
            <a:r>
              <a:rPr lang="en-US" sz="2000" b="1" dirty="0" smtClean="0">
                <a:latin typeface="Adobe Song Std L" pitchFamily="18" charset="-128"/>
                <a:ea typeface="Adobe Song Std L" pitchFamily="18" charset="-128"/>
              </a:rPr>
              <a:t>the “</a:t>
            </a:r>
            <a:r>
              <a:rPr lang="en-US" sz="2000" b="1" i="1" dirty="0" smtClean="0">
                <a:latin typeface="Adobe Song Std L" pitchFamily="18" charset="-128"/>
                <a:ea typeface="Adobe Song Std L" pitchFamily="18" charset="-128"/>
              </a:rPr>
              <a:t>Houston Post”</a:t>
            </a:r>
            <a:r>
              <a:rPr lang="en-US" sz="2000" b="1" dirty="0">
                <a:latin typeface="Adobe Song Std L" pitchFamily="18" charset="-128"/>
                <a:ea typeface="Adobe Song Std L" pitchFamily="18" charset="-128"/>
              </a:rPr>
              <a:t> as a reporter and columnist. </a:t>
            </a:r>
            <a:endParaRPr lang="uk-UA" sz="2000" b="1" dirty="0">
              <a:latin typeface="Adobe Song Std L" pitchFamily="18" charset="-128"/>
              <a:ea typeface="Adobe Song Std L" pitchFamily="18" charset="-128"/>
            </a:endParaRPr>
          </a:p>
        </p:txBody>
      </p:sp>
      <p:sp>
        <p:nvSpPr>
          <p:cNvPr id="3" name="Прямоугольник 2"/>
          <p:cNvSpPr/>
          <p:nvPr/>
        </p:nvSpPr>
        <p:spPr>
          <a:xfrm>
            <a:off x="337886" y="4509120"/>
            <a:ext cx="4572000" cy="2246769"/>
          </a:xfrm>
          <a:prstGeom prst="rect">
            <a:avLst/>
          </a:prstGeom>
        </p:spPr>
        <p:txBody>
          <a:bodyPr>
            <a:spAutoFit/>
          </a:bodyPr>
          <a:lstStyle/>
          <a:p>
            <a:r>
              <a:rPr lang="en-US" sz="2000" b="1" dirty="0">
                <a:latin typeface="Adobe Song Std L" pitchFamily="18" charset="-128"/>
                <a:ea typeface="Adobe Song Std L" pitchFamily="18" charset="-128"/>
              </a:rPr>
              <a:t>While in prison O. Henry started to write short stories to earn money to support his daughter Margaret. His first work, "Whistling Dick's Christmas Stocking" (1899), appeared in </a:t>
            </a:r>
            <a:r>
              <a:rPr lang="en-US" sz="2000" b="1" i="1" dirty="0">
                <a:latin typeface="Adobe Song Std L" pitchFamily="18" charset="-128"/>
                <a:ea typeface="Adobe Song Std L" pitchFamily="18" charset="-128"/>
              </a:rPr>
              <a:t>McClure's Magazine</a:t>
            </a:r>
            <a:r>
              <a:rPr lang="en-US" sz="2000" b="1" dirty="0">
                <a:latin typeface="Adobe Song Std L" pitchFamily="18" charset="-128"/>
                <a:ea typeface="Adobe Song Std L" pitchFamily="18" charset="-128"/>
              </a:rPr>
              <a:t>. Porter emerged from the prison in 1901 and changed his name to O. Henry.</a:t>
            </a:r>
            <a:endParaRPr lang="uk-UA" sz="2000" b="1" dirty="0">
              <a:latin typeface="Adobe Song Std L" pitchFamily="18" charset="-128"/>
              <a:ea typeface="Adobe Song Std L" pitchFamily="18" charset="-128"/>
            </a:endParaRPr>
          </a:p>
        </p:txBody>
      </p:sp>
      <p:pic>
        <p:nvPicPr>
          <p:cNvPr id="5" name="Picture 9" descr="C:\Users\home\Desktop\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6444"/>
            <a:ext cx="2843064" cy="381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home\Desktop\загружен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65613"/>
            <a:ext cx="3717521" cy="4982245"/>
          </a:xfrm>
          <a:prstGeom prst="rect">
            <a:avLst/>
          </a:prstGeom>
          <a:noFill/>
          <a:scene3d>
            <a:camera prst="isometricOffAxis2Left">
              <a:rot lat="1012845" lon="303487" rev="21219524"/>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698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5832648" cy="1323439"/>
          </a:xfrm>
          <a:prstGeom prst="rect">
            <a:avLst/>
          </a:prstGeom>
        </p:spPr>
        <p:txBody>
          <a:bodyPr wrap="square">
            <a:spAutoFit/>
          </a:bodyPr>
          <a:lstStyle/>
          <a:p>
            <a:r>
              <a:rPr lang="en-US" sz="2000" dirty="0">
                <a:latin typeface="Hobo Std" pitchFamily="34" charset="0"/>
              </a:rPr>
              <a:t>O. Henry moved to New York City in 1902 and from December 1903 to January 1906 he wrote a story a week for the </a:t>
            </a:r>
            <a:r>
              <a:rPr lang="en-US" sz="2000" i="1" dirty="0">
                <a:latin typeface="Hobo Std" pitchFamily="34" charset="0"/>
              </a:rPr>
              <a:t>New York World</a:t>
            </a:r>
            <a:r>
              <a:rPr lang="en-US" sz="2000" dirty="0">
                <a:latin typeface="Hobo Std" pitchFamily="34" charset="0"/>
              </a:rPr>
              <a:t>, also publishing in other magazines. </a:t>
            </a:r>
            <a:endParaRPr lang="uk-UA" sz="2000" dirty="0"/>
          </a:p>
        </p:txBody>
      </p:sp>
      <p:sp>
        <p:nvSpPr>
          <p:cNvPr id="3" name="Прямоугольник 2"/>
          <p:cNvSpPr/>
          <p:nvPr/>
        </p:nvSpPr>
        <p:spPr>
          <a:xfrm>
            <a:off x="3417019" y="1841242"/>
            <a:ext cx="5046266" cy="5016758"/>
          </a:xfrm>
          <a:prstGeom prst="rect">
            <a:avLst/>
          </a:prstGeom>
        </p:spPr>
        <p:txBody>
          <a:bodyPr wrap="square">
            <a:spAutoFit/>
          </a:bodyPr>
          <a:lstStyle/>
          <a:p>
            <a:pPr lvl="0"/>
            <a:r>
              <a:rPr lang="en-US" sz="2000" dirty="0" smtClean="0"/>
              <a:t>  </a:t>
            </a:r>
            <a:r>
              <a:rPr lang="en-US" sz="2000" dirty="0" smtClean="0">
                <a:latin typeface="Hobo Std" pitchFamily="34" charset="0"/>
              </a:rPr>
              <a:t>Henry's </a:t>
            </a:r>
            <a:r>
              <a:rPr lang="en-US" sz="2000" dirty="0">
                <a:latin typeface="Hobo Std" pitchFamily="34" charset="0"/>
              </a:rPr>
              <a:t>first collection, </a:t>
            </a:r>
            <a:endParaRPr lang="en-US" sz="2000" dirty="0" smtClean="0">
              <a:latin typeface="Hobo Std" pitchFamily="34" charset="0"/>
            </a:endParaRPr>
          </a:p>
          <a:p>
            <a:pPr lvl="0"/>
            <a:r>
              <a:rPr lang="en-US" sz="2000" dirty="0" smtClean="0">
                <a:latin typeface="Hobo Std" pitchFamily="34" charset="0"/>
              </a:rPr>
              <a:t>”</a:t>
            </a:r>
            <a:r>
              <a:rPr lang="en-US" sz="2000" i="1" dirty="0" smtClean="0">
                <a:latin typeface="Hobo Std" pitchFamily="34" charset="0"/>
              </a:rPr>
              <a:t>Cabbages </a:t>
            </a:r>
            <a:r>
              <a:rPr lang="en-US" sz="2000" i="1" dirty="0">
                <a:latin typeface="Hobo Std" pitchFamily="34" charset="0"/>
              </a:rPr>
              <a:t>And </a:t>
            </a:r>
            <a:r>
              <a:rPr lang="en-US" sz="2000" i="1" dirty="0" smtClean="0">
                <a:latin typeface="Hobo Std" pitchFamily="34" charset="0"/>
              </a:rPr>
              <a:t>Kings”</a:t>
            </a:r>
            <a:r>
              <a:rPr lang="en-US" sz="2000" dirty="0">
                <a:latin typeface="Hobo Std" pitchFamily="34" charset="0"/>
              </a:rPr>
              <a:t> </a:t>
            </a:r>
            <a:endParaRPr lang="en-US" sz="2000" dirty="0" smtClean="0">
              <a:latin typeface="Hobo Std" pitchFamily="34" charset="0"/>
            </a:endParaRPr>
          </a:p>
          <a:p>
            <a:pPr lvl="0"/>
            <a:r>
              <a:rPr lang="en-US" sz="2000" dirty="0" smtClean="0">
                <a:latin typeface="Hobo Std" pitchFamily="34" charset="0"/>
              </a:rPr>
              <a:t>appeared </a:t>
            </a:r>
            <a:r>
              <a:rPr lang="en-US" sz="2000" dirty="0">
                <a:latin typeface="Hobo Std" pitchFamily="34" charset="0"/>
              </a:rPr>
              <a:t>in 1904. The </a:t>
            </a:r>
            <a:endParaRPr lang="en-US" sz="2000" dirty="0" smtClean="0">
              <a:latin typeface="Hobo Std" pitchFamily="34" charset="0"/>
            </a:endParaRPr>
          </a:p>
          <a:p>
            <a:pPr lvl="0"/>
            <a:r>
              <a:rPr lang="en-US" sz="2000" dirty="0" smtClean="0">
                <a:latin typeface="Hobo Std" pitchFamily="34" charset="0"/>
              </a:rPr>
              <a:t>second</a:t>
            </a:r>
            <a:r>
              <a:rPr lang="en-US" sz="2000" dirty="0">
                <a:latin typeface="Hobo Std" pitchFamily="34" charset="0"/>
              </a:rPr>
              <a:t>, </a:t>
            </a:r>
            <a:r>
              <a:rPr lang="en-US" sz="2000" dirty="0" smtClean="0">
                <a:latin typeface="Hobo Std" pitchFamily="34" charset="0"/>
              </a:rPr>
              <a:t>”</a:t>
            </a:r>
            <a:r>
              <a:rPr lang="en-US" sz="2000" i="1" dirty="0" smtClean="0">
                <a:latin typeface="Hobo Std" pitchFamily="34" charset="0"/>
              </a:rPr>
              <a:t>The </a:t>
            </a:r>
            <a:r>
              <a:rPr lang="en-US" sz="2000" i="1" dirty="0">
                <a:latin typeface="Hobo Std" pitchFamily="34" charset="0"/>
              </a:rPr>
              <a:t>Four </a:t>
            </a:r>
            <a:r>
              <a:rPr lang="en-US" sz="2000" i="1" dirty="0" smtClean="0">
                <a:latin typeface="Hobo Std" pitchFamily="34" charset="0"/>
              </a:rPr>
              <a:t>Million”</a:t>
            </a:r>
            <a:r>
              <a:rPr lang="en-US" sz="2000" dirty="0" smtClean="0">
                <a:latin typeface="Hobo Std" pitchFamily="34" charset="0"/>
              </a:rPr>
              <a:t>, </a:t>
            </a:r>
            <a:r>
              <a:rPr lang="en-US" sz="2000" dirty="0">
                <a:latin typeface="Hobo Std" pitchFamily="34" charset="0"/>
              </a:rPr>
              <a:t>was published two years later and included his well-known stories "The Gift of the Magi" and "The Furnished Room". </a:t>
            </a:r>
            <a:r>
              <a:rPr lang="en-US" sz="2000" i="1" dirty="0">
                <a:latin typeface="Hobo Std" pitchFamily="34" charset="0"/>
              </a:rPr>
              <a:t>The Trimmed Lamp</a:t>
            </a:r>
            <a:r>
              <a:rPr lang="en-US" sz="2000" dirty="0">
                <a:latin typeface="Hobo Std" pitchFamily="34" charset="0"/>
              </a:rPr>
              <a:t> (1907) included "The Last Leaf". Henry's best known work is perhaps the much anthologized "The Ransom of Red Chief", included in the collection </a:t>
            </a:r>
            <a:r>
              <a:rPr lang="en-US" sz="2000" dirty="0" smtClean="0">
                <a:latin typeface="Hobo Std" pitchFamily="34" charset="0"/>
              </a:rPr>
              <a:t>”</a:t>
            </a:r>
            <a:r>
              <a:rPr lang="en-US" sz="2000" i="1" dirty="0" smtClean="0">
                <a:latin typeface="Hobo Std" pitchFamily="34" charset="0"/>
              </a:rPr>
              <a:t>Whirligigs”</a:t>
            </a:r>
            <a:r>
              <a:rPr lang="en-US" sz="2000" dirty="0">
                <a:latin typeface="Hobo Std" pitchFamily="34" charset="0"/>
              </a:rPr>
              <a:t> (1910). </a:t>
            </a:r>
            <a:r>
              <a:rPr lang="en-US" sz="2000" dirty="0" smtClean="0">
                <a:latin typeface="Hobo Std" pitchFamily="34" charset="0"/>
              </a:rPr>
              <a:t>”</a:t>
            </a:r>
            <a:r>
              <a:rPr lang="en-US" sz="2000" i="1" dirty="0" smtClean="0">
                <a:latin typeface="Hobo Std" pitchFamily="34" charset="0"/>
              </a:rPr>
              <a:t>The </a:t>
            </a:r>
            <a:r>
              <a:rPr lang="en-US" sz="2000" i="1" dirty="0">
                <a:latin typeface="Hobo Std" pitchFamily="34" charset="0"/>
              </a:rPr>
              <a:t>Heart Of The </a:t>
            </a:r>
            <a:r>
              <a:rPr lang="en-US" sz="2000" i="1" dirty="0" smtClean="0">
                <a:latin typeface="Hobo Std" pitchFamily="34" charset="0"/>
              </a:rPr>
              <a:t>West”</a:t>
            </a:r>
            <a:r>
              <a:rPr lang="en-US" sz="2000" dirty="0">
                <a:latin typeface="Hobo Std" pitchFamily="34" charset="0"/>
              </a:rPr>
              <a:t> (1907) presented tales of the Texas range. O. Henry published 10 collections and over 600 short stories during his lifetime.</a:t>
            </a:r>
            <a:endParaRPr lang="uk-UA" sz="2000" dirty="0"/>
          </a:p>
        </p:txBody>
      </p:sp>
      <p:pic>
        <p:nvPicPr>
          <p:cNvPr id="4" name="Picture 7" descr="C:\Users\home\Desktop\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19579"/>
            <a:ext cx="3188891" cy="50699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home\Desktop\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5473"/>
            <a:ext cx="2088232" cy="267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00510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home\Desktop\400000000000000693969_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3792"/>
            <a:ext cx="4191000" cy="6350001"/>
          </a:xfrm>
          <a:prstGeom prst="rect">
            <a:avLst/>
          </a:prstGeom>
          <a:noFill/>
          <a:scene3d>
            <a:camera prst="perspectiveRight">
              <a:rot lat="0" lon="20999997" rev="0"/>
            </a:camera>
            <a:lightRig rig="threePt" dir="t"/>
          </a:scene3d>
          <a:extLst>
            <a:ext uri="{909E8E84-426E-40DD-AFC4-6F175D3DCCD1}">
              <a14:hiddenFill xmlns:a14="http://schemas.microsoft.com/office/drawing/2010/main">
                <a:solidFill>
                  <a:srgbClr val="FFFFFF"/>
                </a:solidFill>
              </a14:hiddenFill>
            </a:ext>
          </a:extLst>
        </p:spPr>
      </p:pic>
      <p:pic>
        <p:nvPicPr>
          <p:cNvPr id="3" name="Picture 4" descr="C:\Users\home\Desktop\1936084-256-k279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330" y="253792"/>
            <a:ext cx="4076133" cy="6368958"/>
          </a:xfrm>
          <a:prstGeom prst="rect">
            <a:avLst/>
          </a:prstGeom>
          <a:noFill/>
          <a:scene3d>
            <a:camera prst="perspectiveLeft">
              <a:rot lat="0" lon="600002"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1763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788" y="116632"/>
            <a:ext cx="5652120" cy="1200329"/>
          </a:xfrm>
          <a:prstGeom prst="rect">
            <a:avLst/>
          </a:prstGeom>
        </p:spPr>
        <p:txBody>
          <a:bodyPr wrap="square">
            <a:spAutoFit/>
          </a:bodyPr>
          <a:lstStyle/>
          <a:p>
            <a:pPr lvl="0"/>
            <a:r>
              <a:rPr lang="en-US" sz="2400" dirty="0">
                <a:latin typeface="Aharoni" panose="02010803020104030203" pitchFamily="2" charset="-79"/>
                <a:cs typeface="Aharoni" panose="02010803020104030203" pitchFamily="2" charset="-79"/>
              </a:rPr>
              <a:t>O. Henry published 10 collections and over 600 short stories during his lifetime.</a:t>
            </a:r>
            <a:endParaRPr lang="uk-UA" sz="2400" dirty="0">
              <a:cs typeface="Aharoni" panose="02010803020104030203" pitchFamily="2" charset="-79"/>
            </a:endParaRPr>
          </a:p>
        </p:txBody>
      </p:sp>
      <p:pic>
        <p:nvPicPr>
          <p:cNvPr id="4" name="Picture 2" descr="C:\Users\home\Desktop\oh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489" y="411761"/>
            <a:ext cx="3189424" cy="5285798"/>
          </a:xfrm>
          <a:prstGeom prst="rect">
            <a:avLst/>
          </a:prstGeom>
          <a:noFill/>
          <a:scene3d>
            <a:camera prst="obliqueBottomLeft">
              <a:rot lat="300000" lon="20399993" rev="0"/>
            </a:camera>
            <a:lightRig rig="threePt" dir="t"/>
          </a:scene3d>
          <a:extLst>
            <a:ext uri="{909E8E84-426E-40DD-AFC4-6F175D3DCCD1}">
              <a14:hiddenFill xmlns:a14="http://schemas.microsoft.com/office/drawing/2010/main">
                <a:solidFill>
                  <a:srgbClr val="FFFFFF"/>
                </a:solidFill>
              </a14:hiddenFill>
            </a:ext>
          </a:extLst>
        </p:spPr>
      </p:pic>
      <p:pic>
        <p:nvPicPr>
          <p:cNvPr id="5" name="Picture 3" descr="C:\Users\home\Desktop\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031325"/>
            <a:ext cx="2232248" cy="3354471"/>
          </a:xfrm>
          <a:prstGeom prst="rect">
            <a:avLst/>
          </a:prstGeom>
          <a:noFill/>
          <a:scene3d>
            <a:camera prst="perspectiveHeroicExtremeRightFacing">
              <a:rot lat="20803811" lon="20622971" rev="337951"/>
            </a:camera>
            <a:lightRig rig="threePt" dir="t"/>
          </a:scene3d>
          <a:extLst>
            <a:ext uri="{909E8E84-426E-40DD-AFC4-6F175D3DCCD1}">
              <a14:hiddenFill xmlns:a14="http://schemas.microsoft.com/office/drawing/2010/main">
                <a:solidFill>
                  <a:srgbClr val="FFFFFF"/>
                </a:solidFill>
              </a14:hiddenFill>
            </a:ext>
          </a:extLst>
        </p:spPr>
      </p:pic>
      <p:pic>
        <p:nvPicPr>
          <p:cNvPr id="6" name="Picture 6" descr="C:\Users\home\Desktop\images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38191"/>
            <a:ext cx="2509937" cy="4168803"/>
          </a:xfrm>
          <a:prstGeom prst="rect">
            <a:avLst/>
          </a:prstGeom>
          <a:noFill/>
          <a:scene3d>
            <a:camera prst="perspectiveHeroicExtremeRightFacing">
              <a:rot lat="964458" lon="21105262" rev="377256"/>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72842"/>
            <a:ext cx="5472608" cy="707886"/>
          </a:xfrm>
          <a:prstGeom prst="rect">
            <a:avLst/>
          </a:prstGeom>
        </p:spPr>
        <p:txBody>
          <a:bodyPr wrap="square">
            <a:spAutoFit/>
          </a:bodyPr>
          <a:lstStyle/>
          <a:p>
            <a:pPr algn="ctr"/>
            <a:r>
              <a:rPr lang="en-US" dirty="0" smtClean="0"/>
              <a:t>  </a:t>
            </a:r>
            <a:r>
              <a:rPr lang="en-US" sz="2000" dirty="0" smtClean="0">
                <a:latin typeface="Bodoni MT Condensed" panose="02070606080606020203" pitchFamily="18" charset="0"/>
              </a:rPr>
              <a:t>O</a:t>
            </a:r>
            <a:r>
              <a:rPr lang="en-US" sz="2000" dirty="0">
                <a:latin typeface="Bodoni MT Condensed" panose="02070606080606020203" pitchFamily="18" charset="0"/>
              </a:rPr>
              <a:t>. Henry's last years were shadowed by alcoholism, ill health, and financial problems. </a:t>
            </a:r>
            <a:endParaRPr lang="uk-UA" sz="2000" dirty="0"/>
          </a:p>
        </p:txBody>
      </p:sp>
      <p:sp>
        <p:nvSpPr>
          <p:cNvPr id="3" name="Прямоугольник 2"/>
          <p:cNvSpPr/>
          <p:nvPr/>
        </p:nvSpPr>
        <p:spPr>
          <a:xfrm>
            <a:off x="18413" y="5301208"/>
            <a:ext cx="5794806" cy="1200329"/>
          </a:xfrm>
          <a:prstGeom prst="rect">
            <a:avLst/>
          </a:prstGeom>
        </p:spPr>
        <p:txBody>
          <a:bodyPr wrap="square">
            <a:spAutoFit/>
          </a:bodyPr>
          <a:lstStyle/>
          <a:p>
            <a:pPr lvl="0" algn="ctr"/>
            <a:r>
              <a:rPr lang="en-US" sz="2400" dirty="0" smtClean="0">
                <a:latin typeface="Bodoni MT Condensed" panose="02070606080606020203" pitchFamily="18" charset="0"/>
              </a:rPr>
              <a:t>O</a:t>
            </a:r>
            <a:r>
              <a:rPr lang="en-US" sz="2400" dirty="0">
                <a:latin typeface="Bodoni MT Condensed" panose="02070606080606020203" pitchFamily="18" charset="0"/>
              </a:rPr>
              <a:t>. Henry died </a:t>
            </a:r>
            <a:r>
              <a:rPr lang="en-US" sz="2400" dirty="0" smtClean="0">
                <a:latin typeface="Bodoni MT Condensed" panose="02070606080606020203" pitchFamily="18" charset="0"/>
              </a:rPr>
              <a:t>in </a:t>
            </a:r>
            <a:r>
              <a:rPr lang="en-US" sz="2400" dirty="0">
                <a:latin typeface="Bodoni MT Condensed" panose="02070606080606020203" pitchFamily="18" charset="0"/>
              </a:rPr>
              <a:t>1910, in New York. Three more collections, </a:t>
            </a:r>
            <a:r>
              <a:rPr lang="en-US" sz="2400" dirty="0" smtClean="0">
                <a:latin typeface="Bodoni MT Condensed" panose="02070606080606020203" pitchFamily="18" charset="0"/>
              </a:rPr>
              <a:t>”</a:t>
            </a:r>
            <a:r>
              <a:rPr lang="en-US" sz="2400" i="1" dirty="0" smtClean="0">
                <a:latin typeface="Bodoni MT Condensed" panose="02070606080606020203" pitchFamily="18" charset="0"/>
              </a:rPr>
              <a:t>Sixes </a:t>
            </a:r>
            <a:r>
              <a:rPr lang="en-US" sz="2400" i="1" dirty="0">
                <a:latin typeface="Bodoni MT Condensed" panose="02070606080606020203" pitchFamily="18" charset="0"/>
              </a:rPr>
              <a:t>And </a:t>
            </a:r>
            <a:r>
              <a:rPr lang="en-US" sz="2400" i="1" dirty="0" smtClean="0">
                <a:latin typeface="Bodoni MT Condensed" panose="02070606080606020203" pitchFamily="18" charset="0"/>
              </a:rPr>
              <a:t>Sevens”</a:t>
            </a:r>
            <a:r>
              <a:rPr lang="en-US" sz="2400" dirty="0">
                <a:latin typeface="Bodoni MT Condensed" panose="02070606080606020203" pitchFamily="18" charset="0"/>
              </a:rPr>
              <a:t> (1911), </a:t>
            </a:r>
            <a:r>
              <a:rPr lang="en-US" sz="2400" dirty="0" smtClean="0">
                <a:latin typeface="Bodoni MT Condensed" panose="02070606080606020203" pitchFamily="18" charset="0"/>
              </a:rPr>
              <a:t>”</a:t>
            </a:r>
            <a:r>
              <a:rPr lang="en-US" sz="2400" i="1" dirty="0" smtClean="0">
                <a:latin typeface="Bodoni MT Condensed" panose="02070606080606020203" pitchFamily="18" charset="0"/>
              </a:rPr>
              <a:t>Rolling Stones”</a:t>
            </a:r>
            <a:r>
              <a:rPr lang="en-US" sz="2400" dirty="0">
                <a:latin typeface="Bodoni MT Condensed" panose="02070606080606020203" pitchFamily="18" charset="0"/>
              </a:rPr>
              <a:t> (1912) and </a:t>
            </a:r>
            <a:r>
              <a:rPr lang="en-US" sz="2400" dirty="0" smtClean="0">
                <a:latin typeface="Bodoni MT Condensed" panose="02070606080606020203" pitchFamily="18" charset="0"/>
              </a:rPr>
              <a:t>”</a:t>
            </a:r>
            <a:r>
              <a:rPr lang="en-US" sz="2400" i="1" dirty="0" smtClean="0">
                <a:latin typeface="Bodoni MT Condensed" panose="02070606080606020203" pitchFamily="18" charset="0"/>
              </a:rPr>
              <a:t>Waifs </a:t>
            </a:r>
            <a:r>
              <a:rPr lang="en-US" sz="2400" i="1" dirty="0">
                <a:latin typeface="Bodoni MT Condensed" panose="02070606080606020203" pitchFamily="18" charset="0"/>
              </a:rPr>
              <a:t>And </a:t>
            </a:r>
            <a:r>
              <a:rPr lang="en-US" sz="2400" i="1" dirty="0" smtClean="0">
                <a:latin typeface="Bodoni MT Condensed" panose="02070606080606020203" pitchFamily="18" charset="0"/>
              </a:rPr>
              <a:t>Strays”</a:t>
            </a:r>
            <a:r>
              <a:rPr lang="en-US" sz="2400" dirty="0">
                <a:latin typeface="Bodoni MT Condensed" panose="02070606080606020203" pitchFamily="18" charset="0"/>
              </a:rPr>
              <a:t> (1917), appeared posthumously. </a:t>
            </a:r>
            <a:endParaRPr lang="uk-UA" sz="2400" dirty="0"/>
          </a:p>
        </p:txBody>
      </p:sp>
      <p:sp>
        <p:nvSpPr>
          <p:cNvPr id="4" name="Прямоугольник 3"/>
          <p:cNvSpPr/>
          <p:nvPr/>
        </p:nvSpPr>
        <p:spPr>
          <a:xfrm>
            <a:off x="3707904" y="1214923"/>
            <a:ext cx="5256584" cy="830997"/>
          </a:xfrm>
          <a:prstGeom prst="rect">
            <a:avLst/>
          </a:prstGeom>
        </p:spPr>
        <p:txBody>
          <a:bodyPr wrap="square">
            <a:spAutoFit/>
          </a:bodyPr>
          <a:lstStyle/>
          <a:p>
            <a:pPr algn="ctr"/>
            <a:r>
              <a:rPr lang="en-US" sz="2400" dirty="0">
                <a:latin typeface="Bodoni MT Condensed" panose="02070606080606020203" pitchFamily="18" charset="0"/>
              </a:rPr>
              <a:t>He married Sara Lindsay Coleman in 1907, but the marriage was not happy, and they separated a year later. </a:t>
            </a:r>
            <a:endParaRPr lang="uk-UA" sz="2400" dirty="0"/>
          </a:p>
        </p:txBody>
      </p:sp>
      <p:pic>
        <p:nvPicPr>
          <p:cNvPr id="5" name="Picture 5" descr="C:\Users\home\Desktop\fac_161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5414" y="2204864"/>
            <a:ext cx="3115328" cy="4529162"/>
          </a:xfrm>
          <a:prstGeom prst="rect">
            <a:avLst/>
          </a:prstGeom>
          <a:noFill/>
          <a:scene3d>
            <a:camera prst="orthographicFront">
              <a:rot lat="0" lon="0" rev="21299999"/>
            </a:camera>
            <a:lightRig rig="threePt" dir="t"/>
          </a:scene3d>
          <a:extLst>
            <a:ext uri="{909E8E84-426E-40DD-AFC4-6F175D3DCCD1}">
              <a14:hiddenFill xmlns:a14="http://schemas.microsoft.com/office/drawing/2010/main">
                <a:solidFill>
                  <a:srgbClr val="FFFFFF"/>
                </a:solidFill>
              </a14:hiddenFill>
            </a:ext>
          </a:extLst>
        </p:spPr>
      </p:pic>
      <p:pic>
        <p:nvPicPr>
          <p:cNvPr id="3074" name="Picture 2" descr="C:\Users\home\Desktop\4669597903_ebef999f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5676"/>
            <a:ext cx="3066451" cy="4088601"/>
          </a:xfrm>
          <a:prstGeom prst="rect">
            <a:avLst/>
          </a:prstGeom>
          <a:noFill/>
          <a:scene3d>
            <a:camera prst="perspectiveContrastingRightFacing">
              <a:rot lat="932777" lon="21473674" rev="583338"/>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43269"/>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4572000" cy="4893647"/>
          </a:xfrm>
          <a:prstGeom prst="rect">
            <a:avLst/>
          </a:prstGeom>
        </p:spPr>
        <p:txBody>
          <a:bodyPr>
            <a:spAutoFit/>
          </a:bodyPr>
          <a:lstStyle/>
          <a:p>
            <a:r>
              <a:rPr lang="en-US" sz="2400" dirty="0" smtClean="0">
                <a:latin typeface="Hobo Std" pitchFamily="34" charset="0"/>
              </a:rPr>
              <a:t>Collections:</a:t>
            </a:r>
            <a:endParaRPr lang="uk-UA" sz="2400" dirty="0"/>
          </a:p>
          <a:p>
            <a:pPr marL="342900" indent="-342900">
              <a:buFont typeface="Wingdings" panose="05000000000000000000" pitchFamily="2" charset="2"/>
              <a:buChar char="§"/>
            </a:pPr>
            <a:r>
              <a:rPr lang="uk-UA" sz="2400" dirty="0"/>
              <a:t>«</a:t>
            </a:r>
            <a:r>
              <a:rPr lang="en-US" sz="2400" dirty="0"/>
              <a:t>The Four Million» 1906 </a:t>
            </a:r>
            <a:endParaRPr lang="en-US" sz="2400" dirty="0" smtClean="0"/>
          </a:p>
          <a:p>
            <a:pPr marL="342900" indent="-342900">
              <a:buFont typeface="Wingdings" panose="05000000000000000000" pitchFamily="2" charset="2"/>
              <a:buChar char="§"/>
            </a:pPr>
            <a:r>
              <a:rPr lang="uk-UA" sz="2400" dirty="0" smtClean="0"/>
              <a:t>«</a:t>
            </a:r>
            <a:r>
              <a:rPr lang="en-US" sz="2400" dirty="0"/>
              <a:t>The Trimmed Lamp» 1907 </a:t>
            </a:r>
            <a:endParaRPr lang="en-US" sz="2400" dirty="0" smtClean="0"/>
          </a:p>
          <a:p>
            <a:pPr marL="342900" indent="-342900">
              <a:buFont typeface="Wingdings" panose="05000000000000000000" pitchFamily="2" charset="2"/>
              <a:buChar char="§"/>
            </a:pPr>
            <a:r>
              <a:rPr lang="uk-UA" sz="2400" dirty="0" smtClean="0"/>
              <a:t>«</a:t>
            </a:r>
            <a:r>
              <a:rPr lang="en-US" sz="2400" dirty="0"/>
              <a:t>Heart Of The West» 1907 </a:t>
            </a:r>
            <a:endParaRPr lang="en-US" sz="2400" dirty="0" smtClean="0"/>
          </a:p>
          <a:p>
            <a:pPr marL="342900" indent="-342900">
              <a:buFont typeface="Wingdings" panose="05000000000000000000" pitchFamily="2" charset="2"/>
              <a:buChar char="§"/>
            </a:pPr>
            <a:r>
              <a:rPr lang="uk-UA" sz="2400" dirty="0" smtClean="0"/>
              <a:t>«</a:t>
            </a:r>
            <a:r>
              <a:rPr lang="en-US" sz="2400" dirty="0"/>
              <a:t>The Gentle Grafter» 1908 </a:t>
            </a:r>
            <a:endParaRPr lang="en-US" sz="2400" dirty="0" smtClean="0"/>
          </a:p>
          <a:p>
            <a:pPr marL="342900" indent="-342900">
              <a:buFont typeface="Wingdings" panose="05000000000000000000" pitchFamily="2" charset="2"/>
              <a:buChar char="§"/>
            </a:pPr>
            <a:r>
              <a:rPr lang="uk-UA" sz="2400" dirty="0" smtClean="0"/>
              <a:t>«</a:t>
            </a:r>
            <a:r>
              <a:rPr lang="en-US" sz="2400" dirty="0"/>
              <a:t>The Voice Of The City» 1908 </a:t>
            </a:r>
            <a:endParaRPr lang="en-US" sz="2400" dirty="0" smtClean="0"/>
          </a:p>
          <a:p>
            <a:pPr marL="342900" indent="-342900">
              <a:buFont typeface="Wingdings" panose="05000000000000000000" pitchFamily="2" charset="2"/>
              <a:buChar char="§"/>
            </a:pPr>
            <a:r>
              <a:rPr lang="uk-UA" sz="2400" dirty="0" smtClean="0"/>
              <a:t>«</a:t>
            </a:r>
            <a:r>
              <a:rPr lang="en-US" sz="2400" dirty="0"/>
              <a:t>Roads Of Destiny» 1909 </a:t>
            </a:r>
            <a:endParaRPr lang="en-US" sz="2400" dirty="0" smtClean="0"/>
          </a:p>
          <a:p>
            <a:pPr marL="342900" indent="-342900">
              <a:buFont typeface="Wingdings" panose="05000000000000000000" pitchFamily="2" charset="2"/>
              <a:buChar char="§"/>
            </a:pPr>
            <a:r>
              <a:rPr lang="uk-UA" sz="2400" dirty="0" smtClean="0"/>
              <a:t>«</a:t>
            </a:r>
            <a:r>
              <a:rPr lang="en-US" sz="2400" dirty="0"/>
              <a:t>Options» 1909 </a:t>
            </a:r>
            <a:endParaRPr lang="en-US" sz="2400" dirty="0" smtClean="0"/>
          </a:p>
          <a:p>
            <a:pPr marL="342900" indent="-342900">
              <a:buFont typeface="Wingdings" panose="05000000000000000000" pitchFamily="2" charset="2"/>
              <a:buChar char="§"/>
            </a:pPr>
            <a:r>
              <a:rPr lang="uk-UA" sz="2400" dirty="0" smtClean="0"/>
              <a:t>«</a:t>
            </a:r>
            <a:r>
              <a:rPr lang="en-US" sz="2400" dirty="0"/>
              <a:t>Whirligigs» 1910 </a:t>
            </a:r>
            <a:endParaRPr lang="en-US" sz="2400" dirty="0" smtClean="0"/>
          </a:p>
          <a:p>
            <a:pPr marL="342900" indent="-342900">
              <a:buFont typeface="Wingdings" panose="05000000000000000000" pitchFamily="2" charset="2"/>
              <a:buChar char="§"/>
            </a:pPr>
            <a:r>
              <a:rPr lang="uk-UA" sz="2400" dirty="0" smtClean="0"/>
              <a:t>«</a:t>
            </a:r>
            <a:r>
              <a:rPr lang="en-US" sz="2400" dirty="0"/>
              <a:t>Strictly Business» 1910 </a:t>
            </a:r>
            <a:endParaRPr lang="en-US" sz="2400" dirty="0" smtClean="0"/>
          </a:p>
          <a:p>
            <a:pPr marL="342900" indent="-342900">
              <a:buFont typeface="Wingdings" panose="05000000000000000000" pitchFamily="2" charset="2"/>
              <a:buChar char="§"/>
            </a:pPr>
            <a:r>
              <a:rPr lang="uk-UA" sz="2400" dirty="0" smtClean="0"/>
              <a:t>«</a:t>
            </a:r>
            <a:r>
              <a:rPr lang="en-US" sz="2400" dirty="0"/>
              <a:t>Sixes And Sevens» 1911 </a:t>
            </a:r>
            <a:endParaRPr lang="en-US" sz="2400" dirty="0" smtClean="0"/>
          </a:p>
          <a:p>
            <a:pPr marL="342900" indent="-342900">
              <a:buFont typeface="Wingdings" panose="05000000000000000000" pitchFamily="2" charset="2"/>
              <a:buChar char="§"/>
            </a:pPr>
            <a:r>
              <a:rPr lang="uk-UA" sz="2400" dirty="0" smtClean="0"/>
              <a:t>«</a:t>
            </a:r>
            <a:r>
              <a:rPr lang="en-US" sz="2400" dirty="0"/>
              <a:t>Rolling Stones» 1912 </a:t>
            </a:r>
            <a:endParaRPr lang="en-US" sz="2400" dirty="0" smtClean="0"/>
          </a:p>
          <a:p>
            <a:pPr marL="342900" indent="-342900">
              <a:buFont typeface="Wingdings" panose="05000000000000000000" pitchFamily="2" charset="2"/>
              <a:buChar char="§"/>
            </a:pPr>
            <a:r>
              <a:rPr lang="uk-UA" sz="2400" dirty="0" smtClean="0"/>
              <a:t>«</a:t>
            </a:r>
            <a:r>
              <a:rPr lang="en-US" sz="2400" dirty="0"/>
              <a:t>Waifs And Strays» </a:t>
            </a:r>
            <a:r>
              <a:rPr lang="en-US" sz="2400" dirty="0" smtClean="0"/>
              <a:t>1917</a:t>
            </a:r>
            <a:endParaRPr lang="uk-UA" sz="2400" dirty="0"/>
          </a:p>
        </p:txBody>
      </p:sp>
      <p:pic>
        <p:nvPicPr>
          <p:cNvPr id="9218" name="Picture 2" descr="C:\Users\home\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486" y="2635463"/>
            <a:ext cx="2425328" cy="3891487"/>
          </a:xfrm>
          <a:prstGeom prst="rect">
            <a:avLst/>
          </a:prstGeom>
          <a:noFill/>
          <a:scene3d>
            <a:camera prst="perspectiveContrastingLeftFacing">
              <a:rot lat="475183" lon="1123998" rev="21142164"/>
            </a:camera>
            <a:lightRig rig="threePt" dir="t"/>
          </a:scene3d>
          <a:extLst>
            <a:ext uri="{909E8E84-426E-40DD-AFC4-6F175D3DCCD1}">
              <a14:hiddenFill xmlns:a14="http://schemas.microsoft.com/office/drawing/2010/main">
                <a:solidFill>
                  <a:srgbClr val="FFFFFF"/>
                </a:solidFill>
              </a14:hiddenFill>
            </a:ext>
          </a:extLst>
        </p:spPr>
      </p:pic>
      <p:pic>
        <p:nvPicPr>
          <p:cNvPr id="9219" name="Picture 3" descr="C:\Users\home\Desktop\Let Me Feel hen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2656"/>
            <a:ext cx="2409825" cy="3790950"/>
          </a:xfrm>
          <a:prstGeom prst="rect">
            <a:avLst/>
          </a:prstGeom>
          <a:noFill/>
          <a:scene3d>
            <a:camera prst="perspectiveHeroicExtremeLeftFacing">
              <a:rot lat="221488" lon="20964929" rev="21132008"/>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077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50</TotalTime>
  <Words>354</Words>
  <Application>Microsoft Office PowerPoint</Application>
  <PresentationFormat>Экран (4:3)</PresentationFormat>
  <Paragraphs>38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BlackTie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6</cp:revision>
  <dcterms:created xsi:type="dcterms:W3CDTF">2013-11-30T19:15:43Z</dcterms:created>
  <dcterms:modified xsi:type="dcterms:W3CDTF">2013-11-30T20:16:49Z</dcterms:modified>
</cp:coreProperties>
</file>