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55F05-216D-44FC-A4E6-083D80A2F6DC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22D0C-16D5-4C90-81A3-8F4FB26E7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7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2D0C-16D5-4C90-81A3-8F4FB26E785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5126-EB24-4605-B250-E5DBD2A466D3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1617-E36E-4A66-BB36-599CE72C2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5126-EB24-4605-B250-E5DBD2A466D3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1617-E36E-4A66-BB36-599CE72C2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5126-EB24-4605-B250-E5DBD2A466D3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1617-E36E-4A66-BB36-599CE72C2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5126-EB24-4605-B250-E5DBD2A466D3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1617-E36E-4A66-BB36-599CE72C2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5126-EB24-4605-B250-E5DBD2A466D3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1617-E36E-4A66-BB36-599CE72C2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5126-EB24-4605-B250-E5DBD2A466D3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1617-E36E-4A66-BB36-599CE72C2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5126-EB24-4605-B250-E5DBD2A466D3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1617-E36E-4A66-BB36-599CE72C2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5126-EB24-4605-B250-E5DBD2A466D3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1617-E36E-4A66-BB36-599CE72C2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5126-EB24-4605-B250-E5DBD2A466D3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1617-E36E-4A66-BB36-599CE72C2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5126-EB24-4605-B250-E5DBD2A466D3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1617-E36E-4A66-BB36-599CE72C2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5126-EB24-4605-B250-E5DBD2A466D3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1617-E36E-4A66-BB36-599CE72C2C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5126-EB24-4605-B250-E5DBD2A466D3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1617-E36E-4A66-BB36-599CE72C2C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836712"/>
            <a:ext cx="9144000" cy="24482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uk-UA" sz="8000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</a:rPr>
              <a:t>Модифікаційна мінливість</a:t>
            </a:r>
            <a:endParaRPr kumimoji="0" lang="ru-RU" sz="8000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148064" y="4797152"/>
            <a:ext cx="2855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Виконала</a:t>
            </a:r>
            <a:r>
              <a:rPr lang="uk-UA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Бондар Вікторія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учениця 11-Б класу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ЗОШ №26 м. Житомира 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021288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Житомир - 2013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645024"/>
            <a:ext cx="5064086" cy="1645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9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764704"/>
            <a:ext cx="9144000" cy="32403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uk-UA" sz="9600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</a:rPr>
              <a:t>Дякую за увагу!</a:t>
            </a:r>
            <a:endParaRPr kumimoji="0" lang="ru-RU" sz="9600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5" name="Picture 3" descr="00dsfg2_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240088" cy="320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4376" y="512989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>
                <a:latin typeface="Comic Sans MS" panose="030F0702030302020204" pitchFamily="66" charset="0"/>
              </a:rPr>
              <a:t>“Людина за допомогою науки в змозі виправити недосконалість своєї природи”   </a:t>
            </a:r>
          </a:p>
          <a:p>
            <a:pPr algn="r"/>
            <a:r>
              <a:rPr lang="uk-UA" sz="2000" dirty="0" smtClean="0">
                <a:latin typeface="Comic Sans MS" panose="030F0702030302020204" pitchFamily="66" charset="0"/>
              </a:rPr>
              <a:t>      ( І.І. </a:t>
            </a:r>
            <a:r>
              <a:rPr lang="uk-UA" sz="2000" dirty="0" err="1" smtClean="0">
                <a:latin typeface="Comic Sans MS" panose="030F0702030302020204" pitchFamily="66" charset="0"/>
              </a:rPr>
              <a:t>Мєчников</a:t>
            </a:r>
            <a:r>
              <a:rPr lang="uk-UA" sz="2000" dirty="0" smtClean="0">
                <a:latin typeface="Comic Sans MS" panose="030F0702030302020204" pitchFamily="66" charset="0"/>
              </a:rPr>
              <a:t>)</a:t>
            </a:r>
            <a:endParaRPr lang="uk-U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8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5"/>
            <a:ext cx="8229600" cy="2736304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Мінливість</a:t>
            </a:r>
            <a:r>
              <a:rPr lang="en-US" alt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en-US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властивість </a:t>
            </a:r>
            <a:r>
              <a:rPr lang="uk-UA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всіх живих організмів набувати нових ознак в процесі індивідуального розвитку (онтогенезу)</a:t>
            </a:r>
            <a:r>
              <a:rPr lang="en-US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463" r="100000">
                        <a14:foregroundMark x1="37963" y1="25526" x2="39352" y2="29129"/>
                        <a14:foregroundMark x1="39815" y1="33033" x2="40972" y2="42643"/>
                        <a14:foregroundMark x1="40046" y1="43544" x2="38657" y2="84985"/>
                        <a14:foregroundMark x1="28241" y1="33033" x2="45833" y2="45345"/>
                        <a14:foregroundMark x1="28704" y1="7207" x2="45139" y2="19820"/>
                        <a14:foregroundMark x1="32639" y1="22823" x2="37269" y2="18919"/>
                        <a14:foregroundMark x1="42593" y1="13814" x2="49769" y2="8408"/>
                        <a14:foregroundMark x1="29398" y1="25826" x2="30556" y2="21622"/>
                        <a14:foregroundMark x1="29398" y1="69670" x2="45602" y2="57958"/>
                        <a14:foregroundMark x1="30787" y1="46847" x2="34491" y2="39339"/>
                        <a14:foregroundMark x1="28704" y1="55556" x2="35185" y2="57958"/>
                        <a14:foregroundMark x1="29861" y1="79880" x2="46528" y2="91592"/>
                        <a14:foregroundMark x1="28704" y1="93694" x2="45833" y2="80781"/>
                        <a14:foregroundMark x1="88426" y1="17117" x2="86343" y2="82583"/>
                        <a14:foregroundMark x1="71991" y1="47447" x2="83796" y2="40240"/>
                        <a14:foregroundMark x1="90278" y1="36637" x2="97454" y2="30030"/>
                        <a14:foregroundMark x1="79861" y1="20420" x2="97222" y2="6306"/>
                        <a14:foregroundMark x1="78935" y1="7207" x2="92130" y2="14414"/>
                        <a14:foregroundMark x1="73843" y1="59459" x2="95602" y2="64865"/>
                        <a14:foregroundMark x1="90278" y1="58859" x2="94907" y2="52853"/>
                        <a14:foregroundMark x1="78472" y1="76276" x2="95602" y2="88589"/>
                        <a14:foregroundMark x1="79167" y1="90991" x2="94676" y2="77477"/>
                        <a14:foregroundMark x1="71065" y1="53754" x2="71065" y2="53754"/>
                        <a14:foregroundMark x1="69213" y1="51952" x2="79861" y2="39039"/>
                        <a14:foregroundMark x1="28009" y1="93393" x2="27546" y2="97598"/>
                        <a14:foregroundMark x1="28704" y1="90991" x2="37731" y2="84084"/>
                        <a14:foregroundMark x1="41204" y1="13814" x2="49074" y2="3303"/>
                        <a14:foregroundMark x1="50231" y1="7808" x2="47685" y2="15616"/>
                        <a14:foregroundMark x1="75926" y1="92793" x2="81019" y2="84384"/>
                        <a14:foregroundMark x1="95602" y1="37538" x2="99537" y2="24024"/>
                        <a14:backgroundMark x1="37963" y1="2703" x2="42130" y2="3904"/>
                        <a14:backgroundMark x1="97917" y1="37237" x2="97917" y2="37237"/>
                        <a14:backgroundMark x1="96528" y1="38138" x2="99769" y2="3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49"/>
          <a:stretch/>
        </p:blipFill>
        <p:spPr bwMode="auto">
          <a:xfrm>
            <a:off x="3131840" y="2564904"/>
            <a:ext cx="3600400" cy="372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27584" y="234644"/>
            <a:ext cx="7416824" cy="11911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2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 </a:t>
            </a:r>
            <a:r>
              <a:rPr lang="uk-UA" sz="2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механізмами виникнення мінливість поділяють </a:t>
            </a:r>
            <a:r>
              <a:rPr lang="ru-RU" sz="2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</a:t>
            </a:r>
            <a:endParaRPr lang="uk-UA" sz="16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75856" y="1438780"/>
            <a:ext cx="1296144" cy="406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72000" y="1438780"/>
            <a:ext cx="1296000" cy="4060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15616" y="1844824"/>
            <a:ext cx="2160240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неспадкову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1844824"/>
            <a:ext cx="2160240" cy="43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спадкову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852936"/>
            <a:ext cx="2880320" cy="830997"/>
          </a:xfrm>
          <a:prstGeom prst="rect">
            <a:avLst/>
          </a:prstGeom>
          <a:ln w="31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одифікаційна (фенотипова)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0000" y="2852936"/>
            <a:ext cx="2160000" cy="461665"/>
          </a:xfrm>
          <a:prstGeom prst="rect">
            <a:avLst/>
          </a:prstGeom>
          <a:ln w="31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комбінативна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2852936"/>
            <a:ext cx="2160000" cy="461665"/>
          </a:xfrm>
          <a:prstGeom prst="rect">
            <a:avLst/>
          </a:prstGeom>
          <a:ln w="31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мутаційна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>
            <a:off x="2195736" y="22768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2"/>
          </p:cNvCxnSpPr>
          <p:nvPr/>
        </p:nvCxnSpPr>
        <p:spPr>
          <a:xfrm flipH="1">
            <a:off x="6012160" y="2276872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  <a:endCxn id="12" idx="0"/>
          </p:cNvCxnSpPr>
          <p:nvPr/>
        </p:nvCxnSpPr>
        <p:spPr>
          <a:xfrm>
            <a:off x="6948264" y="2276872"/>
            <a:ext cx="100799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91" y="3861048"/>
            <a:ext cx="5354173" cy="221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03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Пригадайте…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02643"/>
            <a:ext cx="8229600" cy="1454349"/>
          </a:xfrm>
        </p:spPr>
        <p:txBody>
          <a:bodyPr/>
          <a:lstStyle/>
          <a:p>
            <a:r>
              <a:rPr lang="uk-UA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Мутаційна мінливість </a:t>
            </a:r>
            <a:r>
              <a:rPr lang="uk-UA" alt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 спадкова мінливість, обумовлена зміною генетичного матеріалу на різних генетичних </a:t>
            </a:r>
            <a:r>
              <a:rPr lang="uk-UA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рівнях.</a:t>
            </a:r>
          </a:p>
        </p:txBody>
      </p:sp>
      <p:pic>
        <p:nvPicPr>
          <p:cNvPr id="3074" name="Picture 2" descr="C:\Users\Вика\AppData\Local\Microsoft\Windows\Temporary Internet Files\Content.IE5\0GL17UG4\MC9004298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6" y="4077072"/>
            <a:ext cx="1952895" cy="238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ика\AppData\Local\Microsoft\Windows\Temporary Internet Files\Content.IE5\6O44BES6\MC9004244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1673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ика\AppData\Local\Microsoft\Windows\Temporary Internet Files\Content.IE5\0GL17UG4\MC9004344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625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8758" y="3356992"/>
            <a:ext cx="55382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Комбінативна</a:t>
            </a:r>
            <a:r>
              <a:rPr lang="uk-UA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мінливість 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поява нових поєднань ознак унаслідок перекомбінації генів (нових поєднань генів у генотипі).</a:t>
            </a:r>
          </a:p>
        </p:txBody>
      </p:sp>
    </p:spTree>
    <p:extLst>
      <p:ext uri="{BB962C8B-B14F-4D97-AF65-F5344CB8AC3E}">
        <p14:creationId xmlns:p14="http://schemas.microsoft.com/office/powerpoint/2010/main" val="10079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229600" cy="1944216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Модифікаційна мінливість</a:t>
            </a:r>
            <a:r>
              <a:rPr lang="uk-UA" alt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 неспадкові зміни</a:t>
            </a:r>
            <a:r>
              <a:rPr lang="en-US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фенотипу, що відбуваються під впливом факторів </a:t>
            </a:r>
            <a:r>
              <a:rPr lang="uk-UA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довкілля.</a:t>
            </a:r>
            <a:endParaRPr lang="uk-UA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616C31"/>
              </a:clrFrom>
              <a:clrTo>
                <a:srgbClr val="616C3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20500" r="28859" b="37357"/>
          <a:stretch/>
        </p:blipFill>
        <p:spPr bwMode="auto">
          <a:xfrm>
            <a:off x="971600" y="1844824"/>
            <a:ext cx="6192688" cy="4201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6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uk-UA" alt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Times New Roman" pitchFamily="18" charset="0"/>
              </a:rPr>
              <a:t>Ознаки модифікаційної мінливості: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1"/>
            <a:ext cx="8640960" cy="4176464"/>
          </a:xfrm>
        </p:spPr>
        <p:txBody>
          <a:bodyPr/>
          <a:lstStyle/>
          <a:p>
            <a:r>
              <a:rPr lang="uk-UA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Більшість модифікацій мають </a:t>
            </a:r>
            <a:r>
              <a:rPr lang="uk-UA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масовий адаптивний характер</a:t>
            </a:r>
            <a:r>
              <a:rPr lang="uk-UA" alt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Модифікації</a:t>
            </a:r>
            <a:r>
              <a:rPr lang="uk-UA" altLang="ru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можуть зникати протягом життя</a:t>
            </a:r>
            <a:r>
              <a:rPr lang="uk-UA" altLang="ru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особини, якщо припиняється дія фактора, який їх </a:t>
            </a:r>
            <a:r>
              <a:rPr lang="uk-UA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спричинює.</a:t>
            </a:r>
          </a:p>
          <a:p>
            <a:r>
              <a:rPr lang="uk-UA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Певні </a:t>
            </a:r>
            <a:r>
              <a:rPr lang="uk-UA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модифікаційні зміни, які виникають переважно </a:t>
            </a:r>
            <a:r>
              <a:rPr lang="uk-UA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ранніх етапах</a:t>
            </a:r>
            <a:r>
              <a:rPr lang="uk-UA" altLang="ru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онтогененезу</a:t>
            </a:r>
            <a:r>
              <a:rPr lang="uk-UA" altLang="ru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можуть </a:t>
            </a:r>
            <a:r>
              <a:rPr lang="uk-UA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зберігатися протягом усього </a:t>
            </a:r>
            <a:r>
              <a:rPr lang="uk-UA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життя </a:t>
            </a:r>
            <a:r>
              <a:rPr lang="uk-UA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особини</a:t>
            </a:r>
            <a:r>
              <a:rPr lang="uk-UA" altLang="ru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але не успадковуються. </a:t>
            </a:r>
            <a:endParaRPr lang="en-US" alt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3642" r="28520" b="78876"/>
          <a:stretch/>
        </p:blipFill>
        <p:spPr bwMode="auto">
          <a:xfrm>
            <a:off x="2051720" y="5324252"/>
            <a:ext cx="4032448" cy="1129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146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altLang="ru-RU" sz="3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Модифікації не успадковуються, але </a:t>
            </a:r>
            <a:r>
              <a:rPr lang="uk-UA" alt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успадковується </a:t>
            </a:r>
            <a:r>
              <a:rPr lang="uk-UA" alt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норма реакції</a:t>
            </a:r>
            <a:r>
              <a:rPr lang="uk-UA" alt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7"/>
            <a:ext cx="8229600" cy="1584176"/>
          </a:xfrm>
        </p:spPr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вивчення норми реакції використовують </a:t>
            </a:r>
            <a:r>
              <a:rPr lang="uk-UA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генетично однорідний матеріал</a:t>
            </a:r>
            <a:r>
              <a:rPr lang="uk-UA" alt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який поміщають в різні умови зовнішнього середовища. </a:t>
            </a:r>
            <a:endParaRPr lang="en-US" altLang="ru-RU" sz="48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2" y="3140968"/>
            <a:ext cx="4752950" cy="300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6189993"/>
            <a:ext cx="2656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  <a:cs typeface="Times New Roman" pitchFamily="18" charset="0"/>
              </a:rPr>
              <a:t>монозиготні близнята</a:t>
            </a:r>
            <a:endParaRPr lang="en-US" alt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091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t="17707" r="38155" b="21250"/>
          <a:stretch/>
        </p:blipFill>
        <p:spPr bwMode="auto">
          <a:xfrm>
            <a:off x="179512" y="33928"/>
            <a:ext cx="8712968" cy="663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6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348602"/>
              </p:ext>
            </p:extLst>
          </p:nvPr>
        </p:nvGraphicFramePr>
        <p:xfrm>
          <a:off x="0" y="1"/>
          <a:ext cx="9108504" cy="68789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63688"/>
                <a:gridCol w="3672408"/>
                <a:gridCol w="3672408"/>
              </a:tblGrid>
              <a:tr h="57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Відмінні ознаки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Неспадкова мінливість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Спадкова</a:t>
                      </a:r>
                      <a:r>
                        <a:rPr lang="uk-UA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мінливість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5933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4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Залежність змін від середовища мешкання</a:t>
                      </a:r>
                      <a:endParaRPr lang="ru-RU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Реакції особин відповідають</a:t>
                      </a:r>
                      <a:r>
                        <a:rPr lang="uk-U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характеру дії середовища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Неможливість</a:t>
                      </a:r>
                      <a:r>
                        <a:rPr lang="uk-U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виявити зв’язок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9980">
                <a:tc rowSpan="3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 мінливості</a:t>
                      </a:r>
                      <a:endParaRPr lang="ru-RU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Мають спрямований характер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Мають неспрямований характер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07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Однотипність</a:t>
                      </a:r>
                      <a:r>
                        <a:rPr lang="uk-U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реакції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Випадковий характер появи ознак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07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З’являються масово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З’являються лише в окремих особин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027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Вплив на генотип</a:t>
                      </a:r>
                      <a:endParaRPr lang="ru-RU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Пов’язані тільки з фенотипом і на генотип</a:t>
                      </a:r>
                      <a:r>
                        <a:rPr lang="uk-U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 впливають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Пов’язані зі зміною генетичного апарата (генів, хромосом)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0276">
                <a:tc rowSpan="2"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Успадкування змін</a:t>
                      </a:r>
                      <a:endParaRPr lang="ru-RU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зберігаються при статевому розмноженні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 раз виникнувши успадковуються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098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Повторюються в поколіннях, якщо продовжується дія факторів середовища, що їх викликала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Стійко передаються з покоління у покоління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0980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Користь </a:t>
                      </a:r>
                      <a:endParaRPr lang="ru-RU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Завжди корисні, сприяють пристосуванню до коливань факторів середовища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більшості випадків шкідливі, рідко байдужі або корисні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09806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Значення </a:t>
                      </a:r>
                      <a:endParaRPr lang="ru-RU" sz="16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Забезпечує пристосування організмів до мінливих умов навколишнього середовища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uk-UA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Основа</a:t>
                      </a:r>
                      <a:r>
                        <a:rPr lang="uk-UA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органічної еволюції і джерело матеріалу для селекції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0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o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Другая 1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pero</Template>
  <TotalTime>130</TotalTime>
  <Words>330</Words>
  <Application>Microsoft Office PowerPoint</Application>
  <PresentationFormat>Экран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pero</vt:lpstr>
      <vt:lpstr>Презентация PowerPoint</vt:lpstr>
      <vt:lpstr>Презентация PowerPoint</vt:lpstr>
      <vt:lpstr>Презентация PowerPoint</vt:lpstr>
      <vt:lpstr>Пригадайте…</vt:lpstr>
      <vt:lpstr>Презентация PowerPoint</vt:lpstr>
      <vt:lpstr>Ознаки модифікаційної мінливості:</vt:lpstr>
      <vt:lpstr> Модифікації не успадковуються, але успадковується норма реакції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Викуся</cp:lastModifiedBy>
  <cp:revision>16</cp:revision>
  <dcterms:created xsi:type="dcterms:W3CDTF">2013-10-28T07:50:08Z</dcterms:created>
  <dcterms:modified xsi:type="dcterms:W3CDTF">2013-11-06T18:33:13Z</dcterms:modified>
</cp:coreProperties>
</file>