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58" r:id="rId4"/>
    <p:sldId id="266" r:id="rId5"/>
    <p:sldId id="264" r:id="rId6"/>
    <p:sldId id="260" r:id="rId7"/>
    <p:sldId id="262" r:id="rId8"/>
    <p:sldId id="263" r:id="rId9"/>
    <p:sldId id="265" r:id="rId10"/>
    <p:sldId id="261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53307-1D63-4A94-861A-755BFF24341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867FD-71CF-4088-94D0-02FFBDE38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5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25FA23-5A63-4DC8-8E48-0878C539E703}" type="slidenum">
              <a:rPr lang="ru-RU" smtClean="0"/>
              <a:pPr eaLnBrk="1" hangingPunct="1"/>
              <a:t>2</a:t>
            </a:fld>
            <a:endParaRPr 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13709F-5691-43B9-A80A-1F39074D04F8}" type="slidenum">
              <a:rPr lang="ru-RU" smtClean="0"/>
              <a:pPr eaLnBrk="1" hangingPunct="1"/>
              <a:t>7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11C11A-4B9D-4922-8EEC-F93213567945}" type="slidenum">
              <a:rPr lang="ru-RU" smtClean="0"/>
              <a:pPr eaLnBrk="1" hangingPunct="1"/>
              <a:t>8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E7C9-D3CA-435D-8E7E-21778A9E40F2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5A54-2A59-49C5-8754-F00F7DDAC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9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E7C9-D3CA-435D-8E7E-21778A9E40F2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5A54-2A59-49C5-8754-F00F7DDAC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3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E7C9-D3CA-435D-8E7E-21778A9E40F2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5A54-2A59-49C5-8754-F00F7DDAC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5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E7C9-D3CA-435D-8E7E-21778A9E40F2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5A54-2A59-49C5-8754-F00F7DDAC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3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E7C9-D3CA-435D-8E7E-21778A9E40F2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5A54-2A59-49C5-8754-F00F7DDAC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9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E7C9-D3CA-435D-8E7E-21778A9E40F2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5A54-2A59-49C5-8754-F00F7DDAC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3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E7C9-D3CA-435D-8E7E-21778A9E40F2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5A54-2A59-49C5-8754-F00F7DDAC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8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E7C9-D3CA-435D-8E7E-21778A9E40F2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5A54-2A59-49C5-8754-F00F7DDAC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60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E7C9-D3CA-435D-8E7E-21778A9E40F2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5A54-2A59-49C5-8754-F00F7DDAC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E7C9-D3CA-435D-8E7E-21778A9E40F2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5A54-2A59-49C5-8754-F00F7DDAC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5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E7C9-D3CA-435D-8E7E-21778A9E40F2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5A54-2A59-49C5-8754-F00F7DDAC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90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8E7C9-D3CA-435D-8E7E-21778A9E40F2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C5A54-2A59-49C5-8754-F00F7DDAC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0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3375"/>
            <a:ext cx="4212084" cy="317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 rot="21076754">
            <a:off x="-71535" y="550271"/>
            <a:ext cx="4462785" cy="1778000"/>
          </a:xfrm>
        </p:spPr>
        <p:txBody>
          <a:bodyPr>
            <a:noAutofit/>
          </a:bodyPr>
          <a:lstStyle/>
          <a:p>
            <a:r>
              <a:rPr lang="ru-RU" sz="7200" b="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Mistral" pitchFamily="66" charset="0"/>
              </a:rPr>
              <a:t>Тип </a:t>
            </a:r>
            <a:r>
              <a:rPr lang="ru-RU" sz="72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istral" pitchFamily="66" charset="0"/>
              </a:rPr>
              <a:t>Кругл</a:t>
            </a:r>
            <a:r>
              <a:rPr lang="uk-UA" sz="72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istral" pitchFamily="66" charset="0"/>
              </a:rPr>
              <a:t>і</a:t>
            </a:r>
            <a:r>
              <a:rPr lang="ru-RU" sz="72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istral" pitchFamily="66" charset="0"/>
              </a:rPr>
              <a:t> </a:t>
            </a:r>
            <a:r>
              <a:rPr lang="ru-RU" sz="7200" b="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Mistral" pitchFamily="66" charset="0"/>
              </a:rPr>
              <a:t>черви</a:t>
            </a:r>
          </a:p>
        </p:txBody>
      </p:sp>
      <p:pic>
        <p:nvPicPr>
          <p:cNvPr id="4" name="Picture 2" descr="http://www.npr.org/assets/blogs/health/images/2010/02/roundworm.jpg?t=1265901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1055">
            <a:off x="413372" y="2651547"/>
            <a:ext cx="4698081" cy="352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71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804">
              <a:srgbClr val="166C14">
                <a:lumMod val="26000"/>
                <a:alpha val="50000"/>
              </a:srgbClr>
            </a:gs>
            <a:gs pos="99609">
              <a:srgbClr val="176C14"/>
            </a:gs>
            <a:gs pos="99218">
              <a:srgbClr val="186D15"/>
            </a:gs>
            <a:gs pos="98437">
              <a:srgbClr val="1A6E16"/>
            </a:gs>
            <a:gs pos="96875">
              <a:srgbClr val="1E7019"/>
            </a:gs>
            <a:gs pos="93750">
              <a:srgbClr val="26751F"/>
            </a:gs>
            <a:gs pos="87500">
              <a:srgbClr val="377F2A"/>
            </a:gs>
            <a:gs pos="75000">
              <a:srgbClr val="599241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CC"/>
                </a:solidFill>
              </a:rPr>
              <a:t>Пристосування до паразитичного способу життя:</a:t>
            </a:r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</a:rPr>
              <a:t>Величезна плодючість (кілька сотень тисяч яєць на добу)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</a:rPr>
              <a:t>Відсутність органів травлення (іноді)</a:t>
            </a:r>
            <a:endParaRPr lang="uk-UA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</a:rPr>
              <a:t>Складний життєвий цикл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</a:rPr>
              <a:t>Органи прикріплення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</a:rPr>
              <a:t>Гермафродити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buzzle.com/img/articleImages/552245-58310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79675"/>
            <a:ext cx="3378324" cy="3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3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Профілактика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/>
              <a:t>Мити руки, овочі і фрукти перед їжею.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Завжди кип'ятити воду з відкритих водойм перед вживанням.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Не брати в природі рослини в рот.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Ретельно проварювати і прожарювати їжу.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Знищувати мух і тарганів.</a:t>
            </a:r>
            <a:endParaRPr lang="ru-RU" dirty="0"/>
          </a:p>
        </p:txBody>
      </p:sp>
      <p:pic>
        <p:nvPicPr>
          <p:cNvPr id="6146" name="Picture 2" descr="http://mignews.com.ua/files/pictures/201204/1333555619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973">
            <a:off x="204379" y="4650819"/>
            <a:ext cx="1988573" cy="19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vsetke.ru/thumbnails/6e8/6c0ed490dc08a572b0261ece8b8e36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3421659" cy="24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directpress.ru/images/stories/2012-02/Health/10-2012/07/1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020">
            <a:off x="5847613" y="3569692"/>
            <a:ext cx="3151679" cy="205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mediasubs.ru/group/uploads/ra/rabota-i-hobbi-dlya-milyih-zhenschin/image2/tNmNmODg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0336">
            <a:off x="5015141" y="4422402"/>
            <a:ext cx="1913369" cy="235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7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5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www.prazdnik.by/cards/images/namek/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32" y="0"/>
            <a:ext cx="9194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2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http://gov.cap.ru/UserFiles/news/20130408/timofeeva_k._kalachinsk_7.preview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6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5411"/>
            <a:ext cx="8229600" cy="687387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err="1" smtClean="0">
                <a:solidFill>
                  <a:srgbClr val="000000"/>
                </a:solidFill>
              </a:rPr>
              <a:t>Круглі</a:t>
            </a:r>
            <a:r>
              <a:rPr lang="ru-RU" sz="4000" b="1" dirty="0" smtClean="0">
                <a:solidFill>
                  <a:srgbClr val="000000"/>
                </a:solidFill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</a:rPr>
              <a:t>черви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39367" y="1512324"/>
            <a:ext cx="5334000" cy="46166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</a:rPr>
              <a:t>ПАРАЗИТИЧНІ</a:t>
            </a:r>
            <a:endParaRPr lang="ru-RU" sz="2400" b="1" dirty="0">
              <a:latin typeface="Arial" pitchFamily="34" charset="0"/>
            </a:endParaRPr>
          </a:p>
        </p:txBody>
      </p:sp>
      <p:graphicFrame>
        <p:nvGraphicFramePr>
          <p:cNvPr id="5125" name="Group 5"/>
          <p:cNvGraphicFramePr>
            <a:graphicFrameLocks noGrp="1"/>
          </p:cNvGraphicFramePr>
          <p:nvPr/>
        </p:nvGraphicFramePr>
        <p:xfrm>
          <a:off x="-215900" y="1535113"/>
          <a:ext cx="325440" cy="1187450"/>
        </p:xfrm>
        <a:graphic>
          <a:graphicData uri="http://schemas.openxmlformats.org/drawingml/2006/table">
            <a:tbl>
              <a:tblPr/>
              <a:tblGrid>
                <a:gridCol w="325440"/>
              </a:tblGrid>
              <a:tr h="1187450">
                <a:tc>
                  <a:txBody>
                    <a:bodyPr/>
                    <a:lstStyle/>
                    <a:p>
                      <a:pPr marL="0" marR="0" lvl="0" indent="0" algn="l" defTabSz="557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50020" marR="150020" marT="75118" marB="7511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-215900" y="3470275"/>
            <a:ext cx="3048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236" tIns="75118" rIns="150236" bIns="75118" anchor="ctr">
            <a:spAutoFit/>
          </a:bodyPr>
          <a:lstStyle/>
          <a:p>
            <a:pPr defTabSz="1501775"/>
            <a:r>
              <a:rPr lang="ru-RU" sz="3000"/>
              <a:t/>
            </a:r>
            <a:br>
              <a:rPr lang="ru-RU" sz="3000"/>
            </a:br>
            <a:endParaRPr lang="ru-RU" sz="3000"/>
          </a:p>
          <a:p>
            <a:pPr defTabSz="1501775" eaLnBrk="0" hangingPunct="0"/>
            <a:endParaRPr lang="ru-RU" sz="3000"/>
          </a:p>
        </p:txBody>
      </p:sp>
      <p:pic>
        <p:nvPicPr>
          <p:cNvPr id="5133" name="Picture 13" descr="Свободноживущие круглые черв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3" y="2006953"/>
            <a:ext cx="3179346" cy="4420481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Внешнее строение человеческой аскарид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41575"/>
            <a:ext cx="2514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75389" y="1442142"/>
            <a:ext cx="3203848" cy="46166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dirty="0" smtClean="0">
                <a:latin typeface="Arial" pitchFamily="34" charset="0"/>
              </a:rPr>
              <a:t>ВІЛЬНОЖИВУЧІ</a:t>
            </a:r>
            <a:endParaRPr lang="ru-RU" sz="2400" b="1" dirty="0">
              <a:latin typeface="Arial" pitchFamily="34" charset="0"/>
            </a:endParaRPr>
          </a:p>
        </p:txBody>
      </p:sp>
      <p:pic>
        <p:nvPicPr>
          <p:cNvPr id="3082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789040"/>
            <a:ext cx="33401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 rot="1857294">
            <a:off x="2934289" y="640344"/>
            <a:ext cx="698928" cy="758424"/>
          </a:xfrm>
          <a:prstGeom prst="downArrow">
            <a:avLst>
              <a:gd name="adj1" fmla="val 36656"/>
              <a:gd name="adj2" fmla="val 3778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889225">
            <a:off x="5456085" y="662722"/>
            <a:ext cx="698928" cy="758424"/>
          </a:xfrm>
          <a:prstGeom prst="downArrow">
            <a:avLst>
              <a:gd name="adj1" fmla="val 36656"/>
              <a:gd name="adj2" fmla="val 377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30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animBg="1"/>
      <p:bldP spid="5123" grpId="1" animBg="1"/>
      <p:bldP spid="51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636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Загальна характеристика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Мають двосторонню симетрію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Тіло вкрите шкірно-м'язовим</a:t>
            </a:r>
            <a:br>
              <a:rPr lang="uk-UA" dirty="0" smtClean="0"/>
            </a:br>
            <a:r>
              <a:rPr lang="uk-UA" dirty="0" smtClean="0"/>
              <a:t>    мішком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Усередині - порожнина тіла,</a:t>
            </a:r>
            <a:br>
              <a:rPr lang="uk-UA" dirty="0" smtClean="0"/>
            </a:br>
            <a:r>
              <a:rPr lang="uk-UA" dirty="0" smtClean="0"/>
              <a:t>    заповнена рідиною</a:t>
            </a:r>
          </a:p>
          <a:p>
            <a:pPr>
              <a:buFont typeface="Wingdings" pitchFamily="2" charset="2"/>
              <a:buChar char="v"/>
            </a:pPr>
            <a:endParaRPr lang="uk-UA" dirty="0" smtClean="0"/>
          </a:p>
        </p:txBody>
      </p:sp>
      <p:pic>
        <p:nvPicPr>
          <p:cNvPr id="3074" name="Picture 2" descr="http://www.zoovet.ru/slovar/2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6801"/>
            <a:ext cx="5580112" cy="27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3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err="1" smtClean="0"/>
              <a:t>роздільностатевість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поява</a:t>
            </a:r>
            <a:r>
              <a:rPr lang="ru-RU" dirty="0" smtClean="0"/>
              <a:t> </a:t>
            </a:r>
            <a:r>
              <a:rPr lang="ru-RU" dirty="0" err="1" smtClean="0"/>
              <a:t>тре­тього</a:t>
            </a:r>
            <a:r>
              <a:rPr lang="ru-RU" dirty="0" smtClean="0"/>
              <a:t>, </a:t>
            </a:r>
            <a:r>
              <a:rPr lang="ru-RU" dirty="0" err="1" smtClean="0"/>
              <a:t>заднього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 </a:t>
            </a:r>
            <a:r>
              <a:rPr lang="ru-RU" dirty="0" err="1" smtClean="0"/>
              <a:t>травної</a:t>
            </a:r>
            <a:r>
              <a:rPr lang="ru-RU" dirty="0" smtClean="0"/>
              <a:t> </a:t>
            </a:r>
            <a:r>
              <a:rPr lang="ru-RU" dirty="0" err="1" smtClean="0"/>
              <a:t>систе­ми</a:t>
            </a:r>
            <a:r>
              <a:rPr lang="ru-RU" dirty="0" smtClean="0"/>
              <a:t> і анального </a:t>
            </a:r>
            <a:r>
              <a:rPr lang="ru-RU" dirty="0" err="1" smtClean="0"/>
              <a:t>отвору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нервова</a:t>
            </a:r>
            <a:r>
              <a:rPr lang="ru-RU" dirty="0" smtClean="0"/>
              <a:t> система </a:t>
            </a:r>
            <a:r>
              <a:rPr lang="ru-RU" dirty="0" err="1" smtClean="0"/>
              <a:t>складається</a:t>
            </a:r>
            <a:r>
              <a:rPr lang="ru-RU" dirty="0" smtClean="0"/>
              <a:t> з </a:t>
            </a:r>
            <a:r>
              <a:rPr lang="ru-RU" dirty="0" err="1" smtClean="0"/>
              <a:t>навкологлоткового</a:t>
            </a:r>
            <a:r>
              <a:rPr lang="ru-RU" dirty="0" smtClean="0"/>
              <a:t> </a:t>
            </a:r>
            <a:r>
              <a:rPr lang="ru-RU" dirty="0" err="1" smtClean="0"/>
              <a:t>кільця</a:t>
            </a:r>
            <a:r>
              <a:rPr lang="ru-RU" dirty="0" smtClean="0"/>
              <a:t> і </a:t>
            </a:r>
            <a:r>
              <a:rPr lang="ru-RU" dirty="0" err="1" smtClean="0"/>
              <a:t>нервових</a:t>
            </a:r>
            <a:r>
              <a:rPr lang="ru-RU" dirty="0" smtClean="0"/>
              <a:t> </a:t>
            </a:r>
            <a:r>
              <a:rPr lang="ru-RU" dirty="0" err="1" smtClean="0"/>
              <a:t>стовбурів</a:t>
            </a:r>
            <a:r>
              <a:rPr lang="ru-RU" dirty="0" smtClean="0"/>
              <a:t>, </a:t>
            </a:r>
            <a:r>
              <a:rPr lang="ru-RU" dirty="0" err="1" smtClean="0"/>
              <a:t>сполучених</a:t>
            </a:r>
            <a:r>
              <a:rPr lang="ru-RU" dirty="0" smtClean="0"/>
              <a:t> </a:t>
            </a:r>
            <a:r>
              <a:rPr lang="ru-RU" dirty="0" err="1" smtClean="0"/>
              <a:t>поперечними</a:t>
            </a:r>
            <a:r>
              <a:rPr lang="ru-RU" dirty="0" smtClean="0"/>
              <a:t> </a:t>
            </a:r>
            <a:r>
              <a:rPr lang="ru-RU" dirty="0" err="1" smtClean="0"/>
              <a:t>перемичками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://aqua-room.com/wp-content/uploads/2011/01/aqua30_nemato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65475"/>
            <a:ext cx="3245346" cy="251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quarium.km.ua/foto/albums/userpics/normal_nemat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52" y="3713513"/>
            <a:ext cx="4123917" cy="31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801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57" y="40466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Займають всі середовища існування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Перенесення несприятливих умов у вигляді яєць;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Пересування згинанням тіла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Близько 15 тис. видів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57" y="3495798"/>
            <a:ext cx="4400872" cy="257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5013176"/>
            <a:ext cx="2483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Кишечник собаки, яка загинула</a:t>
            </a:r>
            <a:br>
              <a:rPr lang="uk-UA" sz="2000" dirty="0" smtClean="0"/>
            </a:br>
            <a:r>
              <a:rPr lang="uk-UA" sz="2000" dirty="0" smtClean="0"/>
              <a:t>від інвазії аскаридами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504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0499">
              <a:srgbClr val="C17F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Основні представники</a:t>
            </a:r>
            <a:endParaRPr lang="ru-RU" sz="5400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248472" cy="648073"/>
          </a:xfrm>
        </p:spPr>
        <p:txBody>
          <a:bodyPr>
            <a:noAutofit/>
          </a:bodyPr>
          <a:lstStyle/>
          <a:p>
            <a:r>
              <a:rPr lang="uk-UA" sz="3600" dirty="0" smtClean="0"/>
              <a:t>Аскарида людська</a:t>
            </a:r>
            <a:endParaRPr lang="ru-RU" sz="36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5043736" y="1484784"/>
            <a:ext cx="4100264" cy="676672"/>
          </a:xfrm>
        </p:spPr>
        <p:txBody>
          <a:bodyPr/>
          <a:lstStyle/>
          <a:p>
            <a:r>
              <a:rPr lang="uk-UA" sz="3600" dirty="0" smtClean="0"/>
              <a:t>Гострик</a:t>
            </a:r>
            <a:endParaRPr lang="ru-RU" sz="3600" dirty="0"/>
          </a:p>
        </p:txBody>
      </p:sp>
      <p:pic>
        <p:nvPicPr>
          <p:cNvPr id="1026" name="Picture 2" descr="http://s44.radikal.ru/i106/1102/6b/c0a0d49113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22" y="2266577"/>
            <a:ext cx="26289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900igr.net/datai/biologija/Tip-Kruglye-chervi/0001-001-Tip-Kruglye-cher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14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5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75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75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Схема поперечного среза круглого черв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92480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571500" y="20472"/>
            <a:ext cx="8458200" cy="914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3200" dirty="0"/>
              <a:t>ПОПЕРЕЧНИЙ ЗРІЗ КРУГЛОГО </a:t>
            </a:r>
            <a:r>
              <a:rPr lang="uk-UA" sz="3200" dirty="0" smtClean="0"/>
              <a:t>ЧЕР</a:t>
            </a:r>
            <a:r>
              <a:rPr lang="uk-UA" sz="3200" dirty="0"/>
              <a:t>В</a:t>
            </a:r>
            <a:r>
              <a:rPr lang="en-US" sz="3200" dirty="0" smtClean="0"/>
              <a:t>`</a:t>
            </a:r>
            <a:r>
              <a:rPr lang="uk-UA" sz="3200" dirty="0" smtClean="0"/>
              <a:t>ЯКА</a:t>
            </a:r>
            <a:endParaRPr lang="ru-RU" sz="3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3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Внутреннее строение человеческой аскари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38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2400" dirty="0" smtClean="0"/>
              <a:t>ВНУТРІШНЯ </a:t>
            </a:r>
            <a:r>
              <a:rPr lang="uk-UA" sz="2400" dirty="0"/>
              <a:t>БУДОВА АСКАРИДИ</a:t>
            </a:r>
            <a:endParaRPr lang="ru-RU" sz="24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39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003800" cy="1628775"/>
          </a:xfrm>
        </p:spPr>
        <p:txBody>
          <a:bodyPr/>
          <a:lstStyle/>
          <a:p>
            <a:pPr marL="269875" algn="l"/>
            <a:r>
              <a:rPr lang="ru-RU" sz="4800" i="1" dirty="0" err="1" smtClean="0">
                <a:latin typeface="Arial Black" pitchFamily="34" charset="0"/>
              </a:rPr>
              <a:t>Життєвий</a:t>
            </a:r>
            <a:r>
              <a:rPr lang="ru-RU" sz="4800" i="1" dirty="0" smtClean="0">
                <a:latin typeface="Arial Black" pitchFamily="34" charset="0"/>
              </a:rPr>
              <a:t> </a:t>
            </a:r>
            <a:r>
              <a:rPr lang="ru-RU" sz="4800" i="1" dirty="0">
                <a:latin typeface="Arial Black" pitchFamily="34" charset="0"/>
              </a:rPr>
              <a:t>цикл</a:t>
            </a:r>
          </a:p>
        </p:txBody>
      </p:sp>
      <p:pic>
        <p:nvPicPr>
          <p:cNvPr id="16388" name="Picture 4" descr="цикл аскарид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9"/>
          <a:stretch>
            <a:fillRect/>
          </a:stretch>
        </p:blipFill>
        <p:spPr bwMode="auto">
          <a:xfrm>
            <a:off x="3903663" y="188913"/>
            <a:ext cx="5240337" cy="66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аскари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2725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26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2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134</TotalTime>
  <Words>153</Words>
  <Application>Microsoft Office PowerPoint</Application>
  <PresentationFormat>Экран (4:3)</PresentationFormat>
  <Paragraphs>38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Тип Круглі черви</vt:lpstr>
      <vt:lpstr>Круглі черви</vt:lpstr>
      <vt:lpstr>Загальна характеристика</vt:lpstr>
      <vt:lpstr>Презентация PowerPoint</vt:lpstr>
      <vt:lpstr>Презентация PowerPoint</vt:lpstr>
      <vt:lpstr>Основні представники</vt:lpstr>
      <vt:lpstr>Презентация PowerPoint</vt:lpstr>
      <vt:lpstr>Презентация PowerPoint</vt:lpstr>
      <vt:lpstr>Життєвий цикл</vt:lpstr>
      <vt:lpstr>Пристосування до паразитичного способу життя:</vt:lpstr>
      <vt:lpstr>Профілактика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Круглі черви</dc:title>
  <dc:creator>Tr260413m</dc:creator>
  <cp:lastModifiedBy>Tr260413m</cp:lastModifiedBy>
  <cp:revision>12</cp:revision>
  <dcterms:created xsi:type="dcterms:W3CDTF">2013-09-22T14:44:00Z</dcterms:created>
  <dcterms:modified xsi:type="dcterms:W3CDTF">2013-09-22T16:58:44Z</dcterms:modified>
</cp:coreProperties>
</file>