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54F01-977A-45BB-879F-4304A0568DA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F6F1-DE97-40B2-B73C-30C78067E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1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F6F1-DE97-40B2-B73C-30C78067EF3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9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2%D1%96%D1%80%D1%83%D1%8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7272808" cy="2376264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Застуда, грип, віспа, сказ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Підготувала:</a:t>
            </a:r>
            <a:br>
              <a:rPr lang="uk-UA" sz="1600" dirty="0" smtClean="0"/>
            </a:br>
            <a:r>
              <a:rPr lang="uk-UA" sz="1600" dirty="0" smtClean="0"/>
              <a:t>учениця 10-а класу</a:t>
            </a:r>
            <a:br>
              <a:rPr lang="uk-UA" sz="1600" dirty="0" smtClean="0"/>
            </a:br>
            <a:r>
              <a:rPr lang="uk-UA" sz="1600" dirty="0" smtClean="0"/>
              <a:t> Товстокор Поліна</a:t>
            </a:r>
            <a:endParaRPr lang="ru-RU" sz="4400" dirty="0"/>
          </a:p>
        </p:txBody>
      </p:sp>
      <p:pic>
        <p:nvPicPr>
          <p:cNvPr id="1026" name="Picture 2" descr="http://icons.iconarchive.com/icons/devcom/medical/256/thermomet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536" y="3137492"/>
            <a:ext cx="2903296" cy="29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ages04.olx-st.com/ui/11/05/59/1310150187_224969659_1---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69838" r="64750"/>
          <a:stretch/>
        </p:blipFill>
        <p:spPr bwMode="auto">
          <a:xfrm>
            <a:off x="2478180" y="3933056"/>
            <a:ext cx="207579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065.radikal.ru/1208/8f/4fd1097405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65" y="2268376"/>
            <a:ext cx="1738231" cy="173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32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4536504" cy="1826363"/>
          </a:xfrm>
        </p:spPr>
        <p:txBody>
          <a:bodyPr>
            <a:noAutofit/>
          </a:bodyPr>
          <a:lstStyle/>
          <a:p>
            <a:r>
              <a:rPr lang="uk-UA" sz="12500" dirty="0" smtClean="0"/>
              <a:t>ВІСПА</a:t>
            </a:r>
            <a:endParaRPr lang="ru-RU" sz="12500" dirty="0"/>
          </a:p>
        </p:txBody>
      </p:sp>
      <p:pic>
        <p:nvPicPr>
          <p:cNvPr id="7170" name="Picture 2" descr="http://vidomosti-ua.com/photo/original-1330605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48610"/>
            <a:ext cx="5544616" cy="3326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91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7920880" cy="532859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vi-VN" sz="2800" i="1" dirty="0">
                <a:solidFill>
                  <a:srgbClr val="FFC000"/>
                </a:solidFill>
              </a:rPr>
              <a:t>Ві́спа</a:t>
            </a:r>
            <a:r>
              <a:rPr lang="vi-VN" sz="2800" dirty="0"/>
              <a:t> — вірусне </a:t>
            </a:r>
            <a:r>
              <a:rPr lang="vi-VN" sz="2800" dirty="0" smtClean="0"/>
              <a:t>захворювання,він </a:t>
            </a:r>
            <a:r>
              <a:rPr lang="vi-VN" sz="2800" dirty="0"/>
              <a:t>має власну ДНК, розмножується в цитоплазмі клітин. </a:t>
            </a:r>
            <a:endParaRPr lang="uk-UA" sz="2800" dirty="0" smtClean="0"/>
          </a:p>
          <a:p>
            <a:pPr marL="36576" indent="0">
              <a:buNone/>
            </a:pPr>
            <a:endParaRPr lang="uk-UA" sz="2800" dirty="0"/>
          </a:p>
          <a:p>
            <a:pPr marL="36576" indent="0">
              <a:buNone/>
            </a:pPr>
            <a:r>
              <a:rPr lang="ru-RU" sz="2000" i="1" dirty="0" smtClean="0">
                <a:solidFill>
                  <a:srgbClr val="FFC000"/>
                </a:solidFill>
              </a:rPr>
              <a:t>Різновид  форм </a:t>
            </a:r>
            <a:r>
              <a:rPr lang="ru-RU" sz="2000" i="1" dirty="0" err="1" smtClean="0">
                <a:solidFill>
                  <a:srgbClr val="FFC000"/>
                </a:solidFill>
              </a:rPr>
              <a:t>захворювання</a:t>
            </a:r>
            <a:r>
              <a:rPr lang="ru-RU" sz="2000" i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ru-RU" sz="2000" dirty="0" err="1" smtClean="0"/>
              <a:t>поширена</a:t>
            </a:r>
            <a:r>
              <a:rPr lang="ru-RU" sz="2000" dirty="0" smtClean="0"/>
              <a:t> форма</a:t>
            </a:r>
            <a:r>
              <a:rPr lang="ru-RU" sz="2000" dirty="0"/>
              <a:t> з </a:t>
            </a:r>
            <a:r>
              <a:rPr lang="ru-RU" sz="2000" dirty="0" err="1"/>
              <a:t>достатньо</a:t>
            </a:r>
            <a:r>
              <a:rPr lang="ru-RU" sz="2000" dirty="0"/>
              <a:t> </a:t>
            </a:r>
            <a:r>
              <a:rPr lang="ru-RU" sz="2000" dirty="0" err="1"/>
              <a:t>рясним</a:t>
            </a:r>
            <a:r>
              <a:rPr lang="ru-RU" sz="2000" dirty="0"/>
              <a:t> </a:t>
            </a:r>
            <a:r>
              <a:rPr lang="ru-RU" sz="2000" dirty="0" err="1"/>
              <a:t>висипом</a:t>
            </a:r>
            <a:r>
              <a:rPr lang="ru-RU" sz="2000" dirty="0"/>
              <a:t> на </a:t>
            </a:r>
            <a:r>
              <a:rPr lang="ru-RU" sz="2000" dirty="0" err="1"/>
              <a:t>шкірі</a:t>
            </a:r>
            <a:r>
              <a:rPr lang="ru-RU" sz="2000" dirty="0"/>
              <a:t> та </a:t>
            </a:r>
            <a:r>
              <a:rPr lang="ru-RU" sz="2000" dirty="0" err="1"/>
              <a:t>слизових</a:t>
            </a:r>
            <a:r>
              <a:rPr lang="ru-RU" sz="2000" dirty="0"/>
              <a:t> </a:t>
            </a:r>
            <a:r>
              <a:rPr lang="ru-RU" sz="2000" dirty="0" err="1"/>
              <a:t>оболонках</a:t>
            </a:r>
            <a:r>
              <a:rPr lang="ru-RU" sz="2000" dirty="0"/>
              <a:t> (</a:t>
            </a:r>
            <a:r>
              <a:rPr lang="ru-RU" sz="2000" dirty="0" err="1"/>
              <a:t>зустрічається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часто);</a:t>
            </a:r>
          </a:p>
          <a:p>
            <a:r>
              <a:rPr lang="ru-RU" sz="2000" dirty="0" err="1"/>
              <a:t>геморагічна</a:t>
            </a:r>
            <a:r>
              <a:rPr lang="ru-RU" sz="2000" dirty="0"/>
              <a:t> форма;</a:t>
            </a:r>
          </a:p>
          <a:p>
            <a:r>
              <a:rPr lang="ru-RU" sz="2000" dirty="0" err="1"/>
              <a:t>зливна</a:t>
            </a:r>
            <a:r>
              <a:rPr lang="ru-RU" sz="2000" dirty="0"/>
              <a:t> </a:t>
            </a:r>
            <a:r>
              <a:rPr lang="ru-RU" sz="2000" dirty="0" err="1"/>
              <a:t>віспа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віспяна</a:t>
            </a:r>
            <a:r>
              <a:rPr lang="ru-RU" sz="2000" dirty="0"/>
              <a:t> пурпура (</a:t>
            </a:r>
            <a:r>
              <a:rPr lang="ru-RU" sz="2000" dirty="0" err="1"/>
              <a:t>вкрай</a:t>
            </a:r>
            <a:r>
              <a:rPr lang="ru-RU" sz="2000" dirty="0"/>
              <a:t> </a:t>
            </a:r>
            <a:r>
              <a:rPr lang="ru-RU" sz="2000" dirty="0" err="1"/>
              <a:t>важка</a:t>
            </a:r>
            <a:r>
              <a:rPr lang="ru-RU" sz="2000" dirty="0"/>
              <a:t> форма </a:t>
            </a:r>
            <a:r>
              <a:rPr lang="ru-RU" sz="2000" dirty="0" err="1"/>
              <a:t>віспи</a:t>
            </a:r>
            <a:r>
              <a:rPr lang="ru-RU" sz="2000" dirty="0"/>
              <a:t> з </a:t>
            </a:r>
            <a:r>
              <a:rPr lang="ru-RU" sz="2000" dirty="0" err="1"/>
              <a:t>летальним</a:t>
            </a:r>
            <a:r>
              <a:rPr lang="ru-RU" sz="2000" dirty="0"/>
              <a:t> </a:t>
            </a:r>
            <a:r>
              <a:rPr lang="ru-RU" sz="2000" dirty="0" err="1"/>
              <a:t>кінцем</a:t>
            </a:r>
            <a:r>
              <a:rPr lang="ru-RU" sz="2000" dirty="0"/>
              <a:t>);</a:t>
            </a:r>
          </a:p>
          <a:p>
            <a:r>
              <a:rPr lang="ru-RU" sz="2000" dirty="0" err="1"/>
              <a:t>варіолоїд</a:t>
            </a:r>
            <a:r>
              <a:rPr lang="ru-RU" sz="2000" dirty="0"/>
              <a:t> — </a:t>
            </a:r>
            <a:r>
              <a:rPr lang="ru-RU" sz="2000" dirty="0" err="1"/>
              <a:t>атипова</a:t>
            </a:r>
            <a:r>
              <a:rPr lang="ru-RU" sz="2000" dirty="0"/>
              <a:t>, легка, стерта форма </a:t>
            </a:r>
            <a:r>
              <a:rPr lang="ru-RU" sz="2000" dirty="0" err="1"/>
              <a:t>хвороби</a:t>
            </a:r>
            <a:r>
              <a:rPr lang="ru-RU" sz="2000" dirty="0"/>
              <a:t> у людей, в </a:t>
            </a:r>
            <a:r>
              <a:rPr lang="ru-RU" sz="2000" dirty="0" err="1"/>
              <a:t>яких</a:t>
            </a:r>
            <a:r>
              <a:rPr lang="ru-RU" sz="2000" dirty="0"/>
              <a:t> є </a:t>
            </a:r>
            <a:r>
              <a:rPr lang="ru-RU" sz="2000" dirty="0" err="1"/>
              <a:t>імунітет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профілактичних</a:t>
            </a:r>
            <a:r>
              <a:rPr lang="ru-RU" sz="2000" dirty="0"/>
              <a:t> </a:t>
            </a:r>
            <a:r>
              <a:rPr lang="ru-RU" sz="2000" dirty="0" err="1"/>
              <a:t>щеплень</a:t>
            </a:r>
            <a:r>
              <a:rPr lang="ru-RU" sz="2000" dirty="0"/>
              <a:t>.</a:t>
            </a:r>
          </a:p>
          <a:p>
            <a:pPr marL="36576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70525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467600" cy="6048672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ru-RU" sz="2400" i="1" dirty="0" err="1">
                <a:solidFill>
                  <a:srgbClr val="FFC000"/>
                </a:solidFill>
              </a:rPr>
              <a:t>Перші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симптоми</a:t>
            </a:r>
            <a:r>
              <a:rPr lang="ru-RU" sz="2400" i="1" dirty="0">
                <a:solidFill>
                  <a:srgbClr val="FFC000"/>
                </a:solidFill>
              </a:rPr>
              <a:t> та </a:t>
            </a:r>
            <a:r>
              <a:rPr lang="ru-RU" sz="2400" i="1" dirty="0" err="1" smtClean="0">
                <a:solidFill>
                  <a:srgbClr val="FFC000"/>
                </a:solidFill>
              </a:rPr>
              <a:t>ознаки</a:t>
            </a:r>
            <a:r>
              <a:rPr lang="ru-RU" sz="2400" i="1" dirty="0" smtClean="0">
                <a:solidFill>
                  <a:srgbClr val="FFC000"/>
                </a:solidFill>
              </a:rPr>
              <a:t>:</a:t>
            </a:r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 err="1"/>
              <a:t>сухі</a:t>
            </a:r>
            <a:r>
              <a:rPr lang="ru-RU" sz="2400" dirty="0"/>
              <a:t> </a:t>
            </a:r>
            <a:r>
              <a:rPr lang="ru-RU" sz="2400" dirty="0" err="1"/>
              <a:t>скоринки</a:t>
            </a:r>
            <a:r>
              <a:rPr lang="ru-RU" sz="2400" dirty="0"/>
              <a:t> на </a:t>
            </a:r>
            <a:r>
              <a:rPr lang="ru-RU" sz="2400" dirty="0" smtClean="0"/>
              <a:t>руках; </a:t>
            </a:r>
            <a:endParaRPr lang="ru-RU" sz="2400" dirty="0"/>
          </a:p>
          <a:p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 smtClean="0"/>
              <a:t>температури</a:t>
            </a:r>
            <a:r>
              <a:rPr lang="ru-RU" sz="2400" dirty="0" smtClean="0"/>
              <a:t>; </a:t>
            </a:r>
            <a:endParaRPr lang="ru-RU" sz="2400" dirty="0"/>
          </a:p>
          <a:p>
            <a:r>
              <a:rPr lang="ru-RU" sz="2400" dirty="0" smtClean="0"/>
              <a:t>Лихоманка; </a:t>
            </a:r>
            <a:endParaRPr lang="ru-RU" sz="2400" dirty="0"/>
          </a:p>
          <a:p>
            <a:r>
              <a:rPr lang="ru-RU" sz="2400" dirty="0"/>
              <a:t>сильна </a:t>
            </a:r>
            <a:r>
              <a:rPr lang="ru-RU" sz="2400" dirty="0" err="1"/>
              <a:t>висип</a:t>
            </a:r>
            <a:r>
              <a:rPr lang="ru-RU" sz="2400" dirty="0"/>
              <a:t> на </a:t>
            </a:r>
            <a:r>
              <a:rPr lang="ru-RU" sz="2400" dirty="0" err="1" smtClean="0"/>
              <a:t>тілі</a:t>
            </a:r>
            <a:r>
              <a:rPr lang="ru-RU" sz="2400" dirty="0" smtClean="0"/>
              <a:t>; </a:t>
            </a:r>
            <a:endParaRPr lang="ru-RU" sz="2400" dirty="0"/>
          </a:p>
          <a:p>
            <a:r>
              <a:rPr lang="ru-RU" sz="2400" dirty="0" smtClean="0"/>
              <a:t>сип </a:t>
            </a:r>
            <a:r>
              <a:rPr lang="ru-RU" sz="2400" dirty="0" err="1"/>
              <a:t>перетворюється</a:t>
            </a:r>
            <a:r>
              <a:rPr lang="ru-RU" sz="2400" dirty="0"/>
              <a:t> на рани і </a:t>
            </a:r>
            <a:r>
              <a:rPr lang="ru-RU" sz="2400" dirty="0" err="1" smtClean="0"/>
              <a:t>загниваєтся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marL="36576" indent="0" algn="ctr">
              <a:buNone/>
            </a:pPr>
            <a:r>
              <a:rPr lang="ru-RU" sz="2400" i="1" dirty="0" err="1" smtClean="0">
                <a:solidFill>
                  <a:srgbClr val="FFC000"/>
                </a:solidFill>
              </a:rPr>
              <a:t>Лікування</a:t>
            </a:r>
            <a:endParaRPr lang="ru-RU" sz="2400" i="1" dirty="0" smtClean="0">
              <a:solidFill>
                <a:srgbClr val="FFC000"/>
              </a:solidFill>
            </a:endParaRPr>
          </a:p>
          <a:p>
            <a:pPr marL="36576" indent="0">
              <a:buNone/>
            </a:pP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/>
              <a:t>хворі</a:t>
            </a:r>
            <a:r>
              <a:rPr lang="ru-RU" sz="2400" dirty="0"/>
              <a:t> </a:t>
            </a:r>
            <a:r>
              <a:rPr lang="ru-RU" sz="2400" dirty="0" err="1"/>
              <a:t>підлягають</a:t>
            </a:r>
            <a:r>
              <a:rPr lang="ru-RU" sz="2400" dirty="0"/>
              <a:t> </a:t>
            </a:r>
            <a:r>
              <a:rPr lang="ru-RU" sz="2400" dirty="0" err="1"/>
              <a:t>госпіталізації</a:t>
            </a:r>
            <a:r>
              <a:rPr lang="ru-RU" sz="2400" dirty="0"/>
              <a:t> та </a:t>
            </a:r>
            <a:r>
              <a:rPr lang="ru-RU" sz="2400" dirty="0" err="1"/>
              <a:t>суворій</a:t>
            </a:r>
            <a:r>
              <a:rPr lang="ru-RU" sz="2400" dirty="0"/>
              <a:t> </a:t>
            </a:r>
            <a:r>
              <a:rPr lang="ru-RU" sz="2400" dirty="0" err="1"/>
              <a:t>ізоляції</a:t>
            </a:r>
            <a:r>
              <a:rPr lang="ru-RU" sz="2400" dirty="0"/>
              <a:t>. </a:t>
            </a:r>
            <a:r>
              <a:rPr lang="ru-RU" sz="2400" dirty="0" err="1"/>
              <a:t>Терапія</a:t>
            </a:r>
            <a:r>
              <a:rPr lang="ru-RU" sz="2400" dirty="0"/>
              <a:t> симптоматична. </a:t>
            </a:r>
            <a:r>
              <a:rPr lang="ru-RU" sz="2400" dirty="0" err="1"/>
              <a:t>Необхідне</a:t>
            </a:r>
            <a:r>
              <a:rPr lang="ru-RU" sz="2400" dirty="0"/>
              <a:t> </a:t>
            </a:r>
            <a:r>
              <a:rPr lang="ru-RU" sz="2400" dirty="0" err="1"/>
              <a:t>суворе</a:t>
            </a:r>
            <a:r>
              <a:rPr lang="ru-RU" sz="2400" dirty="0"/>
              <a:t> </a:t>
            </a:r>
            <a:r>
              <a:rPr lang="ru-RU" sz="2400" dirty="0" err="1"/>
              <a:t>дотримання</a:t>
            </a:r>
            <a:r>
              <a:rPr lang="ru-RU" sz="2400" dirty="0"/>
              <a:t> </a:t>
            </a:r>
            <a:r>
              <a:rPr lang="ru-RU" sz="2400" dirty="0" err="1"/>
              <a:t>гігієнічних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до </a:t>
            </a:r>
            <a:r>
              <a:rPr lang="ru-RU" sz="2400" dirty="0" err="1"/>
              <a:t>натільної</a:t>
            </a:r>
            <a:r>
              <a:rPr lang="ru-RU" sz="2400" dirty="0"/>
              <a:t> та </a:t>
            </a:r>
            <a:r>
              <a:rPr lang="ru-RU" sz="2400" dirty="0" err="1"/>
              <a:t>постільної</a:t>
            </a:r>
            <a:r>
              <a:rPr lang="ru-RU" sz="2400" dirty="0"/>
              <a:t> </a:t>
            </a:r>
            <a:r>
              <a:rPr lang="ru-RU" sz="2400" dirty="0" err="1"/>
              <a:t>білизни</a:t>
            </a:r>
            <a:r>
              <a:rPr lang="ru-RU" sz="2400" dirty="0"/>
              <a:t>. </a:t>
            </a:r>
            <a:r>
              <a:rPr lang="ru-RU" sz="2400" dirty="0" err="1" smtClean="0"/>
              <a:t>Необхідні</a:t>
            </a:r>
            <a:r>
              <a:rPr lang="ru-RU" sz="2400" dirty="0" smtClean="0"/>
              <a:t> </a:t>
            </a:r>
            <a:r>
              <a:rPr lang="ru-RU" sz="2400" dirty="0"/>
              <a:t>комплексна </a:t>
            </a:r>
            <a:r>
              <a:rPr lang="ru-RU" sz="2400" dirty="0" err="1"/>
              <a:t>вітамінотерапія</a:t>
            </a:r>
            <a:r>
              <a:rPr lang="ru-RU" sz="2400" dirty="0"/>
              <a:t>, </a:t>
            </a:r>
            <a:r>
              <a:rPr lang="ru-RU" sz="2400" dirty="0" err="1" smtClean="0"/>
              <a:t>снодійні</a:t>
            </a:r>
            <a:r>
              <a:rPr lang="ru-RU" sz="2400" dirty="0"/>
              <a:t>. За </a:t>
            </a:r>
            <a:r>
              <a:rPr lang="ru-RU" sz="2400" dirty="0" err="1"/>
              <a:t>відповідними</a:t>
            </a:r>
            <a:r>
              <a:rPr lang="ru-RU" sz="2400" dirty="0"/>
              <a:t> </a:t>
            </a:r>
            <a:r>
              <a:rPr lang="ru-RU" sz="2400" dirty="0" err="1"/>
              <a:t>показаннями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серцево-судинні</a:t>
            </a:r>
            <a:r>
              <a:rPr lang="ru-RU" sz="2400" dirty="0"/>
              <a:t> </a:t>
            </a:r>
            <a:r>
              <a:rPr lang="ru-RU" sz="2400" dirty="0" err="1" smtClean="0"/>
              <a:t>препарати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6614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394"/>
            <a:ext cx="3094112" cy="1826363"/>
          </a:xfrm>
        </p:spPr>
        <p:txBody>
          <a:bodyPr>
            <a:normAutofit/>
          </a:bodyPr>
          <a:lstStyle/>
          <a:p>
            <a:r>
              <a:rPr lang="uk-UA" sz="9600" dirty="0" smtClean="0"/>
              <a:t>СКАЗ</a:t>
            </a:r>
            <a:endParaRPr lang="ru-RU" sz="9600" dirty="0"/>
          </a:p>
        </p:txBody>
      </p:sp>
      <p:pic>
        <p:nvPicPr>
          <p:cNvPr id="8194" name="Picture 2" descr="http://pediatriya.info/wp-content/uploads/2012/01/beshen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1005"/>
            <a:ext cx="576064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61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7992888" cy="5832648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i="1" dirty="0" smtClean="0">
                <a:solidFill>
                  <a:srgbClr val="FFC000"/>
                </a:solidFill>
              </a:rPr>
              <a:t>Сказ</a:t>
            </a:r>
            <a:r>
              <a:rPr lang="ru-RU" dirty="0"/>
              <a:t> — </a:t>
            </a:r>
            <a:r>
              <a:rPr lang="ru-RU" dirty="0" err="1"/>
              <a:t>гостре</a:t>
            </a:r>
            <a:r>
              <a:rPr lang="ru-RU" dirty="0"/>
              <a:t> </a:t>
            </a:r>
            <a:r>
              <a:rPr lang="ru-RU" dirty="0" err="1"/>
              <a:t>вірусне</a:t>
            </a:r>
            <a:r>
              <a:rPr lang="ru-RU" dirty="0"/>
              <a:t> </a:t>
            </a:r>
            <a:r>
              <a:rPr lang="ru-RU" u="sng" dirty="0" err="1"/>
              <a:t>інфекційне</a:t>
            </a:r>
            <a:r>
              <a:rPr lang="ru-RU" u="sng" dirty="0"/>
              <a:t> </a:t>
            </a:r>
            <a:r>
              <a:rPr lang="ru-RU" u="sng" dirty="0" err="1"/>
              <a:t>захворювання</a:t>
            </a:r>
            <a:r>
              <a:rPr lang="ru-RU" dirty="0"/>
              <a:t> </a:t>
            </a:r>
            <a:r>
              <a:rPr lang="ru-RU" dirty="0" err="1"/>
              <a:t>людини</a:t>
            </a:r>
            <a:r>
              <a:rPr lang="ru-RU" dirty="0"/>
              <a:t> і </a:t>
            </a:r>
            <a:r>
              <a:rPr lang="ru-RU" dirty="0" err="1"/>
              <a:t>теплокровних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яке </a:t>
            </a:r>
            <a:r>
              <a:rPr lang="ru-RU" dirty="0" err="1"/>
              <a:t>виявляється</a:t>
            </a:r>
            <a:r>
              <a:rPr lang="ru-RU" dirty="0"/>
              <a:t> в </a:t>
            </a:r>
            <a:r>
              <a:rPr lang="ru-RU" dirty="0" err="1"/>
              <a:t>специфічному</a:t>
            </a:r>
            <a:r>
              <a:rPr lang="ru-RU" dirty="0"/>
              <a:t> </a:t>
            </a:r>
            <a:r>
              <a:rPr lang="ru-RU" dirty="0" err="1" smtClean="0"/>
              <a:t>ураженні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pPr marL="36576" indent="0">
              <a:buNone/>
            </a:pPr>
            <a:endParaRPr lang="uk-UA" sz="2800" dirty="0"/>
          </a:p>
          <a:p>
            <a:pPr marL="36576" indent="0" algn="ctr">
              <a:buNone/>
            </a:pPr>
            <a:r>
              <a:rPr lang="ru-RU" sz="2600" i="1" dirty="0" err="1">
                <a:solidFill>
                  <a:srgbClr val="FFC000"/>
                </a:solidFill>
              </a:rPr>
              <a:t>Ознаки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 smtClean="0">
                <a:solidFill>
                  <a:srgbClr val="FFC000"/>
                </a:solidFill>
              </a:rPr>
              <a:t>захворювання</a:t>
            </a:r>
            <a:endParaRPr lang="ru-RU" sz="2600" i="1" dirty="0">
              <a:solidFill>
                <a:srgbClr val="FFC000"/>
              </a:solidFill>
            </a:endParaRPr>
          </a:p>
          <a:p>
            <a:pPr marL="36576" indent="0">
              <a:buNone/>
            </a:pPr>
            <a:r>
              <a:rPr lang="ru-RU" sz="2600" dirty="0" smtClean="0"/>
              <a:t>Не </a:t>
            </a:r>
            <a:r>
              <a:rPr lang="ru-RU" sz="2600" dirty="0" err="1" smtClean="0"/>
              <a:t>звична</a:t>
            </a:r>
            <a:r>
              <a:rPr lang="ru-RU" sz="2600" dirty="0" smtClean="0"/>
              <a:t> </a:t>
            </a:r>
            <a:r>
              <a:rPr lang="ru-RU" sz="2600" dirty="0" err="1" smtClean="0"/>
              <a:t>поведінки</a:t>
            </a:r>
            <a:r>
              <a:rPr lang="ru-RU" sz="2600" dirty="0" smtClean="0"/>
              <a:t> для </a:t>
            </a:r>
            <a:r>
              <a:rPr lang="ru-RU" sz="2600" dirty="0" err="1" smtClean="0"/>
              <a:t>людини</a:t>
            </a:r>
            <a:r>
              <a:rPr lang="ru-RU" sz="2600" dirty="0" smtClean="0"/>
              <a:t>, </a:t>
            </a:r>
            <a:r>
              <a:rPr lang="ru-RU" sz="2600" dirty="0" err="1" smtClean="0"/>
              <a:t>після</a:t>
            </a:r>
            <a:r>
              <a:rPr lang="ru-RU" sz="2600" dirty="0" smtClean="0"/>
              <a:t> того к </a:t>
            </a:r>
            <a:r>
              <a:rPr lang="ru-RU" sz="2600" dirty="0" err="1" smtClean="0"/>
              <a:t>її</a:t>
            </a:r>
            <a:r>
              <a:rPr lang="ru-RU" sz="2600" dirty="0" smtClean="0"/>
              <a:t> вкусила </a:t>
            </a:r>
            <a:r>
              <a:rPr lang="ru-RU" sz="2600" dirty="0" err="1" smtClean="0"/>
              <a:t>тварина</a:t>
            </a:r>
            <a:r>
              <a:rPr lang="ru-RU" sz="2600" dirty="0" smtClean="0"/>
              <a:t>. При </a:t>
            </a:r>
            <a:r>
              <a:rPr lang="ru-RU" sz="2600" dirty="0" err="1"/>
              <a:t>несвоєчасно</a:t>
            </a:r>
            <a:r>
              <a:rPr lang="ru-RU" sz="2600" dirty="0"/>
              <a:t> </a:t>
            </a:r>
            <a:r>
              <a:rPr lang="ru-RU" sz="2600" dirty="0" err="1"/>
              <a:t>проведених</a:t>
            </a:r>
            <a:r>
              <a:rPr lang="ru-RU" sz="2600" dirty="0"/>
              <a:t> </a:t>
            </a:r>
            <a:r>
              <a:rPr lang="ru-RU" sz="2600" dirty="0" err="1"/>
              <a:t>щепленнях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здійснюються</a:t>
            </a:r>
            <a:r>
              <a:rPr lang="ru-RU" sz="2600" dirty="0"/>
              <a:t> </a:t>
            </a:r>
            <a:r>
              <a:rPr lang="ru-RU" sz="2600" dirty="0" err="1"/>
              <a:t>після</a:t>
            </a:r>
            <a:r>
              <a:rPr lang="ru-RU" sz="2600" dirty="0"/>
              <a:t> укусу </a:t>
            </a:r>
            <a:r>
              <a:rPr lang="ru-RU" sz="2600" dirty="0" err="1"/>
              <a:t>інфікованої</a:t>
            </a:r>
            <a:r>
              <a:rPr lang="ru-RU" sz="2600" dirty="0"/>
              <a:t> </a:t>
            </a:r>
            <a:r>
              <a:rPr lang="ru-RU" sz="2600" dirty="0" err="1"/>
              <a:t>тварини</a:t>
            </a:r>
            <a:r>
              <a:rPr lang="ru-RU" sz="2600" dirty="0"/>
              <a:t>, хвороба </a:t>
            </a:r>
            <a:r>
              <a:rPr lang="ru-RU" sz="2600" dirty="0" err="1"/>
              <a:t>закінчується</a:t>
            </a:r>
            <a:r>
              <a:rPr lang="ru-RU" sz="2600" dirty="0"/>
              <a:t> </a:t>
            </a:r>
            <a:r>
              <a:rPr lang="ru-RU" sz="2600" dirty="0" err="1"/>
              <a:t>смертю</a:t>
            </a:r>
            <a:r>
              <a:rPr lang="ru-RU" sz="2600" dirty="0" smtClean="0"/>
              <a:t>.</a:t>
            </a:r>
          </a:p>
          <a:p>
            <a:pPr marL="36576" indent="0">
              <a:buNone/>
            </a:pPr>
            <a:endParaRPr lang="uk-UA" sz="2600" dirty="0"/>
          </a:p>
          <a:p>
            <a:pPr marL="36576" indent="0" algn="ctr">
              <a:buNone/>
            </a:pPr>
            <a:r>
              <a:rPr lang="ru-RU" sz="2600" i="1" dirty="0" err="1" smtClean="0">
                <a:solidFill>
                  <a:srgbClr val="FFC000"/>
                </a:solidFill>
              </a:rPr>
              <a:t>Лікування</a:t>
            </a:r>
            <a:endParaRPr lang="ru-RU" sz="2600" i="1" dirty="0" smtClean="0">
              <a:solidFill>
                <a:srgbClr val="FFC000"/>
              </a:solidFill>
            </a:endParaRPr>
          </a:p>
          <a:p>
            <a:pPr marL="36576" indent="0">
              <a:buNone/>
            </a:pPr>
            <a:r>
              <a:rPr lang="ru-RU" sz="2600" dirty="0" err="1" smtClean="0"/>
              <a:t>Головним</a:t>
            </a:r>
            <a:r>
              <a:rPr lang="ru-RU" sz="2600" dirty="0" smtClean="0"/>
              <a:t> </a:t>
            </a:r>
            <a:r>
              <a:rPr lang="ru-RU" sz="2600" dirty="0"/>
              <a:t>заходом </a:t>
            </a:r>
            <a:r>
              <a:rPr lang="ru-RU" sz="2600" dirty="0" err="1"/>
              <a:t>боротьби</a:t>
            </a:r>
            <a:r>
              <a:rPr lang="ru-RU" sz="2600" dirty="0"/>
              <a:t> </a:t>
            </a:r>
            <a:r>
              <a:rPr lang="ru-RU" sz="2600" dirty="0" err="1"/>
              <a:t>проти</a:t>
            </a:r>
            <a:r>
              <a:rPr lang="ru-RU" sz="2600" dirty="0"/>
              <a:t> сказу </a:t>
            </a:r>
            <a:r>
              <a:rPr lang="ru-RU" sz="2600" dirty="0" smtClean="0"/>
              <a:t>є </a:t>
            </a:r>
          </a:p>
          <a:p>
            <a:pPr marL="36576" indent="0">
              <a:buNone/>
            </a:pPr>
            <a:r>
              <a:rPr lang="ru-RU" sz="2600" dirty="0" err="1" smtClean="0"/>
              <a:t>спеціальне</a:t>
            </a:r>
            <a:r>
              <a:rPr lang="ru-RU" sz="2600" dirty="0" smtClean="0"/>
              <a:t> </a:t>
            </a:r>
            <a:r>
              <a:rPr lang="ru-RU" sz="2600" dirty="0" err="1" smtClean="0"/>
              <a:t>щеплення</a:t>
            </a:r>
            <a:r>
              <a:rPr lang="ru-RU" sz="2600" dirty="0" smtClean="0"/>
              <a:t>. </a:t>
            </a:r>
            <a:endParaRPr lang="ru-RU" sz="2600" dirty="0"/>
          </a:p>
        </p:txBody>
      </p:sp>
      <p:pic>
        <p:nvPicPr>
          <p:cNvPr id="9220" name="Picture 4" descr="http://kultura-prava.ru/images/stories/shpric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0096">
            <a:off x="6255817" y="4248720"/>
            <a:ext cx="2304585" cy="230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98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/>
              <a:t>ДЯКУЮ ЗА УВАГУ!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712465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5039888" cy="2301240"/>
          </a:xfrm>
        </p:spPr>
        <p:txBody>
          <a:bodyPr>
            <a:normAutofit/>
          </a:bodyPr>
          <a:lstStyle/>
          <a:p>
            <a:r>
              <a:rPr lang="uk-UA" sz="9600" dirty="0" smtClean="0"/>
              <a:t>Застуда</a:t>
            </a:r>
            <a:endParaRPr lang="ru-RU" sz="9600" dirty="0"/>
          </a:p>
        </p:txBody>
      </p:sp>
      <p:pic>
        <p:nvPicPr>
          <p:cNvPr id="2050" name="Picture 2" descr="http://childsecret.ru/wp-content/uploads/2011/11/prostuda-pri-beremennost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952730" cy="3977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74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416824" cy="5904656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sz="4000" i="1" dirty="0" err="1" smtClean="0">
                <a:solidFill>
                  <a:srgbClr val="FFC000"/>
                </a:solidFill>
              </a:rPr>
              <a:t>Застуда</a:t>
            </a:r>
            <a:r>
              <a:rPr lang="en-US" sz="4000" dirty="0"/>
              <a:t> — </a:t>
            </a:r>
            <a:r>
              <a:rPr lang="ru-RU" sz="4000" dirty="0" err="1"/>
              <a:t>гостре</a:t>
            </a:r>
            <a:r>
              <a:rPr lang="ru-RU" sz="4000" dirty="0"/>
              <a:t> </a:t>
            </a:r>
            <a:r>
              <a:rPr lang="ru-RU" sz="4000" dirty="0" err="1"/>
              <a:t>ураження</a:t>
            </a:r>
            <a:r>
              <a:rPr lang="ru-RU" sz="4000" dirty="0"/>
              <a:t> </a:t>
            </a:r>
            <a:r>
              <a:rPr lang="ru-RU" sz="4000" dirty="0" err="1"/>
              <a:t>верхніх</a:t>
            </a:r>
            <a:r>
              <a:rPr lang="ru-RU" sz="4000" dirty="0"/>
              <a:t> </a:t>
            </a:r>
            <a:r>
              <a:rPr lang="ru-RU" sz="4000" dirty="0" err="1"/>
              <a:t>дихальних</a:t>
            </a:r>
            <a:r>
              <a:rPr lang="ru-RU" sz="4000" dirty="0"/>
              <a:t> </a:t>
            </a:r>
            <a:r>
              <a:rPr lang="ru-RU" sz="4000" dirty="0" err="1"/>
              <a:t>шляхів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спричиняється</a:t>
            </a:r>
            <a:r>
              <a:rPr lang="ru-RU" sz="4000" dirty="0"/>
              <a:t> </a:t>
            </a:r>
            <a:r>
              <a:rPr lang="ru-RU" sz="4000" dirty="0" err="1"/>
              <a:t>різними</a:t>
            </a:r>
            <a:r>
              <a:rPr lang="ru-RU" sz="4000" dirty="0"/>
              <a:t> </a:t>
            </a:r>
            <a:r>
              <a:rPr lang="ru-RU" sz="4000" dirty="0" err="1"/>
              <a:t>вірусами</a:t>
            </a:r>
            <a:r>
              <a:rPr lang="ru-RU" sz="4000" dirty="0"/>
              <a:t>. </a:t>
            </a:r>
            <a:endParaRPr lang="ru-RU" sz="4000" dirty="0" smtClean="0"/>
          </a:p>
          <a:p>
            <a:pPr marL="36576" indent="0">
              <a:buNone/>
            </a:pPr>
            <a:endParaRPr lang="ru-RU" dirty="0" smtClean="0"/>
          </a:p>
          <a:p>
            <a:pPr marL="36576" indent="0" algn="ctr">
              <a:buNone/>
            </a:pPr>
            <a:r>
              <a:rPr lang="uk-UA" i="1" dirty="0" smtClean="0">
                <a:solidFill>
                  <a:srgbClr val="FFC000"/>
                </a:solidFill>
              </a:rPr>
              <a:t>Види інфекцій</a:t>
            </a:r>
            <a:endParaRPr lang="ru-RU" i="1" dirty="0">
              <a:solidFill>
                <a:srgbClr val="FFC000"/>
              </a:solidFill>
            </a:endParaRPr>
          </a:p>
          <a:p>
            <a:pPr marL="36576" indent="0">
              <a:buNone/>
            </a:pPr>
            <a:r>
              <a:rPr lang="ru-RU" dirty="0" smtClean="0"/>
              <a:t>До </a:t>
            </a:r>
            <a:r>
              <a:rPr lang="ru-RU" dirty="0"/>
              <a:t>числа </a:t>
            </a:r>
            <a:r>
              <a:rPr lang="ru-RU" dirty="0" err="1"/>
              <a:t>найрозповсюдженіших</a:t>
            </a:r>
            <a:r>
              <a:rPr lang="ru-RU" dirty="0"/>
              <a:t> та добре </a:t>
            </a:r>
            <a:r>
              <a:rPr lang="ru-RU" dirty="0" err="1"/>
              <a:t>відомих</a:t>
            </a:r>
            <a:r>
              <a:rPr lang="ru-RU" dirty="0"/>
              <a:t> причин застуди (</a:t>
            </a:r>
            <a:r>
              <a:rPr lang="ru-RU" dirty="0" err="1"/>
              <a:t>окрім</a:t>
            </a:r>
            <a:r>
              <a:rPr lang="ru-RU" dirty="0"/>
              <a:t> </a:t>
            </a:r>
            <a:r>
              <a:rPr lang="ru-RU" dirty="0" err="1"/>
              <a:t>грипу</a:t>
            </a:r>
            <a:r>
              <a:rPr lang="ru-RU" dirty="0"/>
              <a:t>) </a:t>
            </a:r>
            <a:r>
              <a:rPr lang="ru-RU" dirty="0" err="1"/>
              <a:t>відносяться</a:t>
            </a:r>
            <a:r>
              <a:rPr lang="ru-RU" dirty="0"/>
              <a:t>:</a:t>
            </a:r>
          </a:p>
          <a:p>
            <a:r>
              <a:rPr lang="ru-RU" dirty="0" err="1"/>
              <a:t>аденовірусна</a:t>
            </a:r>
            <a:r>
              <a:rPr lang="ru-RU" dirty="0"/>
              <a:t> </a:t>
            </a:r>
            <a:r>
              <a:rPr lang="ru-RU" dirty="0" err="1"/>
              <a:t>інфекція</a:t>
            </a:r>
            <a:endParaRPr lang="ru-RU" dirty="0"/>
          </a:p>
          <a:p>
            <a:r>
              <a:rPr lang="ru-RU" dirty="0" err="1"/>
              <a:t>парагрип</a:t>
            </a:r>
            <a:endParaRPr lang="ru-RU" dirty="0"/>
          </a:p>
          <a:p>
            <a:r>
              <a:rPr lang="ru-RU" dirty="0" err="1" smtClean="0"/>
              <a:t>респіраторно-синцитіальна</a:t>
            </a:r>
            <a:r>
              <a:rPr lang="ru-RU" dirty="0" smtClean="0"/>
              <a:t> </a:t>
            </a:r>
            <a:r>
              <a:rPr lang="ru-RU" dirty="0" err="1"/>
              <a:t>інфекція</a:t>
            </a:r>
            <a:endParaRPr lang="ru-RU" dirty="0"/>
          </a:p>
          <a:p>
            <a:r>
              <a:rPr lang="ru-RU" dirty="0" err="1"/>
              <a:t>риновірусна</a:t>
            </a:r>
            <a:r>
              <a:rPr lang="ru-RU" dirty="0"/>
              <a:t> </a:t>
            </a:r>
            <a:r>
              <a:rPr lang="ru-RU" dirty="0" err="1"/>
              <a:t>інфекція</a:t>
            </a:r>
            <a:endParaRPr lang="ru-RU" dirty="0"/>
          </a:p>
          <a:p>
            <a:r>
              <a:rPr lang="ru-RU" dirty="0" err="1"/>
              <a:t>бокавірусна</a:t>
            </a:r>
            <a:r>
              <a:rPr lang="ru-RU" dirty="0"/>
              <a:t> </a:t>
            </a:r>
            <a:r>
              <a:rPr lang="ru-RU" dirty="0" err="1"/>
              <a:t>інфекція</a:t>
            </a:r>
            <a:endParaRPr lang="ru-RU" dirty="0"/>
          </a:p>
          <a:p>
            <a:r>
              <a:rPr lang="ru-RU" dirty="0" err="1"/>
              <a:t>коронавірусна</a:t>
            </a:r>
            <a:r>
              <a:rPr lang="ru-RU" dirty="0"/>
              <a:t> </a:t>
            </a:r>
            <a:r>
              <a:rPr lang="ru-RU" dirty="0" err="1"/>
              <a:t>інфекція</a:t>
            </a:r>
            <a:endParaRPr lang="ru-RU" dirty="0"/>
          </a:p>
          <a:p>
            <a:r>
              <a:rPr lang="ru-RU" u="sng" dirty="0" err="1"/>
              <a:t>метапневмовірусна</a:t>
            </a:r>
            <a:r>
              <a:rPr lang="ru-RU" u="sng" dirty="0"/>
              <a:t> </a:t>
            </a:r>
            <a:r>
              <a:rPr lang="ru-RU" u="sng" dirty="0" err="1"/>
              <a:t>інфекція</a:t>
            </a:r>
            <a:endParaRPr lang="ru-RU" dirty="0"/>
          </a:p>
          <a:p>
            <a:pPr marL="36576" indent="0">
              <a:buNone/>
            </a:pPr>
            <a:r>
              <a:rPr lang="ru-RU" dirty="0" err="1"/>
              <a:t>Загалом</a:t>
            </a:r>
            <a:r>
              <a:rPr lang="ru-RU" dirty="0"/>
              <a:t>, </a:t>
            </a:r>
            <a:r>
              <a:rPr lang="ru-RU" dirty="0" err="1"/>
              <a:t>близько</a:t>
            </a:r>
            <a:r>
              <a:rPr lang="ru-RU" dirty="0"/>
              <a:t> 200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спричиняти</a:t>
            </a:r>
            <a:r>
              <a:rPr lang="ru-RU" dirty="0"/>
              <a:t> </a:t>
            </a:r>
            <a:r>
              <a:rPr lang="ru-RU" dirty="0" err="1"/>
              <a:t>застуду</a:t>
            </a:r>
            <a:r>
              <a:rPr lang="ru-RU" dirty="0"/>
              <a:t>.</a:t>
            </a:r>
          </a:p>
          <a:p>
            <a:pPr marL="36576" indent="0">
              <a:buNone/>
            </a:pPr>
            <a:r>
              <a:rPr lang="ru-RU" dirty="0"/>
              <a:t>Разом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спричиняти</a:t>
            </a:r>
            <a:r>
              <a:rPr lang="ru-RU" dirty="0"/>
              <a:t> й </a:t>
            </a:r>
            <a:r>
              <a:rPr lang="ru-RU" dirty="0" err="1"/>
              <a:t>невірусні</a:t>
            </a:r>
            <a:r>
              <a:rPr lang="ru-RU" dirty="0"/>
              <a:t> </a:t>
            </a:r>
            <a:r>
              <a:rPr lang="ru-RU" dirty="0" err="1" smtClean="0"/>
              <a:t>агенти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бактерії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найпростіші</a:t>
            </a:r>
            <a:r>
              <a:rPr lang="ru-RU" dirty="0" smtClean="0"/>
              <a:t>, </a:t>
            </a:r>
            <a:r>
              <a:rPr lang="ru-RU" dirty="0" err="1" smtClean="0"/>
              <a:t>гриби</a:t>
            </a:r>
            <a:r>
              <a:rPr lang="ru-RU" dirty="0"/>
              <a:t> </a:t>
            </a:r>
            <a:r>
              <a:rPr lang="ru-RU" dirty="0" err="1"/>
              <a:t>тощо</a:t>
            </a:r>
            <a:r>
              <a:rPr lang="ru-RU" dirty="0"/>
              <a:t>). </a:t>
            </a:r>
          </a:p>
          <a:p>
            <a:pPr marL="36576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2436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632848" cy="4752528"/>
          </a:xfrm>
        </p:spPr>
        <p:txBody>
          <a:bodyPr/>
          <a:lstStyle/>
          <a:p>
            <a:pPr marL="36576" indent="0" algn="ctr">
              <a:buNone/>
            </a:pPr>
            <a:r>
              <a:rPr lang="uk-UA" sz="3600" i="1" dirty="0" smtClean="0">
                <a:solidFill>
                  <a:srgbClr val="FFC000"/>
                </a:solidFill>
              </a:rPr>
              <a:t>Ознаки захворювання</a:t>
            </a:r>
            <a:endParaRPr lang="ru-RU" sz="3600" i="1" dirty="0" smtClean="0">
              <a:solidFill>
                <a:srgbClr val="FFC000"/>
              </a:solidFill>
            </a:endParaRPr>
          </a:p>
          <a:p>
            <a:pPr marL="36576" indent="0">
              <a:buNone/>
            </a:pPr>
            <a:r>
              <a:rPr lang="ru-RU" dirty="0" smtClean="0"/>
              <a:t>По </a:t>
            </a:r>
            <a:r>
              <a:rPr lang="ru-RU" dirty="0" err="1"/>
              <a:t>суті</a:t>
            </a:r>
            <a:r>
              <a:rPr lang="ru-RU" dirty="0"/>
              <a:t> до «застуди»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вірусну</a:t>
            </a:r>
            <a:r>
              <a:rPr lang="ru-RU" dirty="0"/>
              <a:t> </a:t>
            </a:r>
            <a:r>
              <a:rPr lang="ru-RU" dirty="0" err="1"/>
              <a:t>інфекційну</a:t>
            </a:r>
            <a:r>
              <a:rPr lang="ru-RU" dirty="0"/>
              <a:t> хворобу,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перебігає</a:t>
            </a:r>
            <a:r>
              <a:rPr lang="ru-RU" dirty="0"/>
              <a:t> з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 кашлем, </a:t>
            </a:r>
            <a:r>
              <a:rPr lang="ru-RU" dirty="0" err="1"/>
              <a:t>нежиттю</a:t>
            </a:r>
            <a:r>
              <a:rPr lang="ru-RU" dirty="0"/>
              <a:t>, дискомфортом в </a:t>
            </a:r>
            <a:r>
              <a:rPr lang="ru-RU" dirty="0" err="1" smtClean="0"/>
              <a:t>горлі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 descr="http://yahooeu.ru/uploads/posts/2010-10/1286052818_grip_8080_115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" b="16892"/>
          <a:stretch/>
        </p:blipFill>
        <p:spPr bwMode="auto">
          <a:xfrm>
            <a:off x="611560" y="4123094"/>
            <a:ext cx="3046784" cy="21403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y.delfi.ua/norm/7696/655864_mSXqE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08973"/>
            <a:ext cx="2824730" cy="21163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66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3"/>
            <a:ext cx="7488832" cy="4032448"/>
          </a:xfrm>
        </p:spPr>
        <p:txBody>
          <a:bodyPr>
            <a:normAutofit fontScale="77500" lnSpcReduction="20000"/>
          </a:bodyPr>
          <a:lstStyle/>
          <a:p>
            <a:pPr marL="36576" indent="0" algn="ctr">
              <a:buNone/>
            </a:pPr>
            <a:r>
              <a:rPr lang="ru-RU" sz="5200" i="1" dirty="0" err="1" smtClean="0">
                <a:solidFill>
                  <a:srgbClr val="FFC000"/>
                </a:solidFill>
              </a:rPr>
              <a:t>Лікування</a:t>
            </a:r>
            <a:endParaRPr lang="ru-RU" sz="5200" i="1" dirty="0">
              <a:solidFill>
                <a:srgbClr val="FFC000"/>
              </a:solidFill>
            </a:endParaRPr>
          </a:p>
          <a:p>
            <a:pPr marL="36576" indent="0">
              <a:buNone/>
            </a:pPr>
            <a:r>
              <a:rPr lang="ru-RU" dirty="0" err="1" smtClean="0"/>
              <a:t>Корисним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постільний</a:t>
            </a:r>
            <a:r>
              <a:rPr lang="ru-RU" dirty="0"/>
              <a:t> режим і хороший сон. </a:t>
            </a:r>
            <a:r>
              <a:rPr lang="ru-RU" dirty="0" err="1" smtClean="0"/>
              <a:t>Госпіталізують</a:t>
            </a:r>
            <a:r>
              <a:rPr lang="ru-RU" dirty="0" smtClean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з тяжким і </a:t>
            </a:r>
            <a:r>
              <a:rPr lang="ru-RU" dirty="0" err="1"/>
              <a:t>ускладненим</a:t>
            </a:r>
            <a:r>
              <a:rPr lang="ru-RU" dirty="0"/>
              <a:t> </a:t>
            </a:r>
            <a:r>
              <a:rPr lang="ru-RU" dirty="0" err="1"/>
              <a:t>перебігом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за </a:t>
            </a:r>
            <a:r>
              <a:rPr lang="ru-RU" dirty="0" err="1"/>
              <a:t>епідеміологічними</a:t>
            </a:r>
            <a:r>
              <a:rPr lang="ru-RU" dirty="0"/>
              <a:t> </a:t>
            </a:r>
            <a:r>
              <a:rPr lang="ru-RU" dirty="0" err="1"/>
              <a:t>показаннями</a:t>
            </a:r>
            <a:r>
              <a:rPr lang="ru-RU" dirty="0"/>
              <a:t>. </a:t>
            </a:r>
            <a:r>
              <a:rPr lang="ru-RU" dirty="0" err="1" smtClean="0"/>
              <a:t>Жарознижувальні</a:t>
            </a:r>
            <a:r>
              <a:rPr lang="ru-RU" dirty="0" smtClean="0"/>
              <a:t>,</a:t>
            </a:r>
            <a:r>
              <a:rPr lang="ru-RU" dirty="0"/>
              <a:t> анальгетики не </a:t>
            </a:r>
            <a:r>
              <a:rPr lang="ru-RU" dirty="0" err="1"/>
              <a:t>доцільні</a:t>
            </a:r>
            <a:r>
              <a:rPr lang="ru-RU" dirty="0"/>
              <a:t>. </a:t>
            </a:r>
            <a:r>
              <a:rPr lang="ru-RU" dirty="0" err="1"/>
              <a:t>Антибіотики</a:t>
            </a:r>
            <a:r>
              <a:rPr lang="ru-RU" dirty="0"/>
              <a:t> 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при </a:t>
            </a:r>
            <a:r>
              <a:rPr lang="ru-RU" dirty="0" err="1"/>
              <a:t>приєднанні</a:t>
            </a:r>
            <a:r>
              <a:rPr lang="ru-RU" dirty="0"/>
              <a:t> </a:t>
            </a:r>
            <a:r>
              <a:rPr lang="ru-RU" dirty="0" err="1"/>
              <a:t>бактерійної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ускладнень</a:t>
            </a:r>
            <a:r>
              <a:rPr lang="ru-RU" dirty="0"/>
              <a:t>.</a:t>
            </a:r>
          </a:p>
          <a:p>
            <a:pPr marL="36576" indent="0">
              <a:buNone/>
            </a:pPr>
            <a:r>
              <a:rPr lang="ru-RU" dirty="0" err="1"/>
              <a:t>Корисним</a:t>
            </a:r>
            <a:r>
              <a:rPr lang="ru-RU" dirty="0"/>
              <a:t> при </a:t>
            </a:r>
            <a:r>
              <a:rPr lang="ru-RU" dirty="0" err="1"/>
              <a:t>застуді</a:t>
            </a:r>
            <a:r>
              <a:rPr lang="ru-RU" dirty="0"/>
              <a:t> є будь-яке </a:t>
            </a:r>
            <a:r>
              <a:rPr lang="ru-RU" dirty="0" err="1"/>
              <a:t>гаряче</a:t>
            </a:r>
            <a:r>
              <a:rPr lang="ru-RU" dirty="0"/>
              <a:t> </a:t>
            </a:r>
            <a:r>
              <a:rPr lang="ru-RU" dirty="0" err="1"/>
              <a:t>пиття</a:t>
            </a:r>
            <a:r>
              <a:rPr lang="ru-RU" dirty="0"/>
              <a:t>. Але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спрацьовує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 </a:t>
            </a:r>
            <a:r>
              <a:rPr lang="ru-RU" dirty="0" err="1"/>
              <a:t>овочів</a:t>
            </a:r>
            <a:r>
              <a:rPr lang="ru-RU" dirty="0"/>
              <a:t> та </a:t>
            </a:r>
            <a:r>
              <a:rPr lang="ru-RU" dirty="0" err="1"/>
              <a:t>курячого</a:t>
            </a:r>
            <a:r>
              <a:rPr lang="ru-RU" dirty="0"/>
              <a:t> </a:t>
            </a:r>
            <a:r>
              <a:rPr lang="ru-RU" dirty="0" err="1"/>
              <a:t>бульйону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4100" name="Picture 4" descr="http://www.modlife.ru/images/stories/health/chesnok-med-lim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563888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68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3238128" cy="1826363"/>
          </a:xfrm>
        </p:spPr>
        <p:txBody>
          <a:bodyPr>
            <a:normAutofit/>
          </a:bodyPr>
          <a:lstStyle/>
          <a:p>
            <a:r>
              <a:rPr lang="uk-UA" sz="9600" dirty="0" smtClean="0"/>
              <a:t>ГРИП</a:t>
            </a:r>
            <a:endParaRPr lang="ru-RU" sz="9600" dirty="0"/>
          </a:p>
        </p:txBody>
      </p:sp>
      <p:pic>
        <p:nvPicPr>
          <p:cNvPr id="5122" name="Picture 2" descr="http://static-img-cf-1.hgcdn.net/Media/PHG_CommonPregnancySymptoms_size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5544616" cy="415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96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47" y="332656"/>
            <a:ext cx="7920880" cy="5400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800" i="1" dirty="0" err="1" smtClean="0">
                <a:solidFill>
                  <a:srgbClr val="FFC000"/>
                </a:solidFill>
              </a:rPr>
              <a:t>Грип</a:t>
            </a:r>
            <a:r>
              <a:rPr lang="en-US" sz="2800" i="1" dirty="0">
                <a:solidFill>
                  <a:srgbClr val="FFC000"/>
                </a:solidFill>
              </a:rPr>
              <a:t> </a:t>
            </a:r>
            <a:r>
              <a:rPr lang="en-US" sz="2800" dirty="0"/>
              <a:t>— </a:t>
            </a:r>
            <a:r>
              <a:rPr lang="ru-RU" sz="2800" dirty="0" err="1"/>
              <a:t>гостра</a:t>
            </a:r>
            <a:r>
              <a:rPr lang="ru-RU" sz="2800" dirty="0"/>
              <a:t> </a:t>
            </a:r>
            <a:r>
              <a:rPr lang="ru-RU" sz="2800" dirty="0" err="1"/>
              <a:t>вірусна</a:t>
            </a:r>
            <a:r>
              <a:rPr lang="ru-RU" sz="2800" dirty="0"/>
              <a:t> </a:t>
            </a:r>
            <a:r>
              <a:rPr lang="ru-RU" sz="2800" dirty="0" err="1"/>
              <a:t>інфекційна</a:t>
            </a:r>
            <a:r>
              <a:rPr lang="ru-RU" sz="2800" dirty="0"/>
              <a:t> хвороба з </a:t>
            </a:r>
            <a:r>
              <a:rPr lang="ru-RU" sz="2800" dirty="0" err="1"/>
              <a:t>періодичним</a:t>
            </a:r>
            <a:r>
              <a:rPr lang="ru-RU" sz="2800" dirty="0"/>
              <a:t> </a:t>
            </a:r>
            <a:r>
              <a:rPr lang="ru-RU" sz="2800" dirty="0" err="1"/>
              <a:t>епідемічним</a:t>
            </a:r>
            <a:r>
              <a:rPr lang="ru-RU" sz="2800" dirty="0"/>
              <a:t> </a:t>
            </a:r>
            <a:r>
              <a:rPr lang="ru-RU" sz="2800" dirty="0" err="1"/>
              <a:t>поширенням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характеризується</a:t>
            </a:r>
            <a:r>
              <a:rPr lang="ru-RU" sz="2800" dirty="0"/>
              <a:t> </a:t>
            </a:r>
            <a:r>
              <a:rPr lang="ru-RU" sz="2800" dirty="0" err="1"/>
              <a:t>ураженням</a:t>
            </a:r>
            <a:r>
              <a:rPr lang="ru-RU" sz="2800" dirty="0"/>
              <a:t> </a:t>
            </a:r>
            <a:r>
              <a:rPr lang="ru-RU" sz="2800" dirty="0" err="1"/>
              <a:t>верхніх</a:t>
            </a:r>
            <a:r>
              <a:rPr lang="ru-RU" sz="2800" dirty="0"/>
              <a:t> </a:t>
            </a:r>
            <a:r>
              <a:rPr lang="ru-RU" sz="2800" dirty="0" err="1"/>
              <a:t>дихальних</a:t>
            </a:r>
            <a:r>
              <a:rPr lang="ru-RU" sz="2800" dirty="0"/>
              <a:t> </a:t>
            </a:r>
            <a:r>
              <a:rPr lang="ru-RU" sz="2800" dirty="0" err="1"/>
              <a:t>шляхів</a:t>
            </a:r>
            <a:r>
              <a:rPr lang="ru-RU" sz="2800" dirty="0"/>
              <a:t> з </a:t>
            </a:r>
            <a:r>
              <a:rPr lang="ru-RU" sz="2800" dirty="0" err="1"/>
              <a:t>переважанням</a:t>
            </a:r>
            <a:r>
              <a:rPr lang="ru-RU" sz="2800" dirty="0"/>
              <a:t> </a:t>
            </a:r>
            <a:r>
              <a:rPr lang="ru-RU" sz="2800" dirty="0" err="1"/>
              <a:t>трахеобронхіту</a:t>
            </a:r>
            <a:r>
              <a:rPr lang="ru-RU" sz="2800" dirty="0"/>
              <a:t> та </a:t>
            </a:r>
            <a:r>
              <a:rPr lang="ru-RU" sz="2800" dirty="0" err="1"/>
              <a:t>вираженою</a:t>
            </a:r>
            <a:r>
              <a:rPr lang="ru-RU" sz="2800" dirty="0"/>
              <a:t> </a:t>
            </a:r>
            <a:r>
              <a:rPr lang="ru-RU" sz="2800" dirty="0" err="1"/>
              <a:t>інтоксикацією</a:t>
            </a:r>
            <a:r>
              <a:rPr lang="ru-RU" sz="2800" dirty="0"/>
              <a:t> з </a:t>
            </a:r>
            <a:r>
              <a:rPr lang="ru-RU" sz="2800" dirty="0" err="1"/>
              <a:t>гарячкою</a:t>
            </a:r>
            <a:r>
              <a:rPr lang="ru-RU" sz="2800" dirty="0" smtClean="0"/>
              <a:t>.</a:t>
            </a:r>
            <a:endParaRPr lang="ru-RU" i="1" dirty="0">
              <a:solidFill>
                <a:srgbClr val="FFC000"/>
              </a:solidFill>
            </a:endParaRPr>
          </a:p>
          <a:p>
            <a:pPr marL="36576" indent="0">
              <a:buNone/>
            </a:pPr>
            <a:endParaRPr lang="ru-RU" i="1" dirty="0" smtClean="0">
              <a:solidFill>
                <a:srgbClr val="FFC000"/>
              </a:solidFill>
            </a:endParaRPr>
          </a:p>
          <a:p>
            <a:pPr marL="36576" indent="0" algn="ctr">
              <a:buNone/>
            </a:pPr>
            <a:r>
              <a:rPr lang="ru-RU" i="1" dirty="0" err="1" smtClean="0">
                <a:solidFill>
                  <a:srgbClr val="FFC000"/>
                </a:solidFill>
              </a:rPr>
              <a:t>Типи</a:t>
            </a:r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</a:rPr>
              <a:t>вірусів</a:t>
            </a:r>
            <a:endParaRPr lang="ru-RU" i="1" dirty="0">
              <a:solidFill>
                <a:srgbClr val="FFC000"/>
              </a:solidFill>
            </a:endParaRPr>
          </a:p>
          <a:p>
            <a:pPr marL="36576" indent="0">
              <a:buNone/>
            </a:pPr>
            <a:r>
              <a:rPr lang="ru-RU" sz="2100" dirty="0" smtClean="0"/>
              <a:t>За </a:t>
            </a:r>
            <a:r>
              <a:rPr lang="ru-RU" sz="2100" dirty="0" err="1"/>
              <a:t>класифікацією</a:t>
            </a:r>
            <a:r>
              <a:rPr lang="ru-RU" sz="2100" dirty="0"/>
              <a:t> </a:t>
            </a:r>
            <a:r>
              <a:rPr lang="ru-RU" sz="2100" dirty="0" err="1"/>
              <a:t>вірусів</a:t>
            </a:r>
            <a:r>
              <a:rPr lang="ru-RU" sz="2100" dirty="0"/>
              <a:t>, </a:t>
            </a:r>
            <a:r>
              <a:rPr lang="ru-RU" sz="2100" dirty="0" err="1">
                <a:hlinkClick r:id="rId2" tooltip="Вірус"/>
              </a:rPr>
              <a:t>вірус</a:t>
            </a:r>
            <a:r>
              <a:rPr lang="ru-RU" sz="2100" dirty="0"/>
              <a:t> </a:t>
            </a:r>
            <a:r>
              <a:rPr lang="ru-RU" sz="2100" dirty="0" err="1"/>
              <a:t>грипу</a:t>
            </a:r>
            <a:r>
              <a:rPr lang="ru-RU" sz="2100" dirty="0"/>
              <a:t> </a:t>
            </a:r>
            <a:r>
              <a:rPr lang="ru-RU" sz="2100" dirty="0" err="1"/>
              <a:t>відноситься</a:t>
            </a:r>
            <a:r>
              <a:rPr lang="ru-RU" sz="2100" dirty="0"/>
              <a:t> до </a:t>
            </a:r>
            <a:r>
              <a:rPr lang="ru-RU" sz="2100" dirty="0" smtClean="0"/>
              <a:t>РНК-</a:t>
            </a:r>
            <a:r>
              <a:rPr lang="ru-RU" sz="2100" dirty="0" err="1" smtClean="0"/>
              <a:t>вірусів</a:t>
            </a:r>
            <a:r>
              <a:rPr lang="ru-RU" sz="2100" dirty="0"/>
              <a:t> </a:t>
            </a:r>
            <a:r>
              <a:rPr lang="ru-RU" sz="2100" dirty="0" err="1" smtClean="0"/>
              <a:t>родини</a:t>
            </a:r>
            <a:r>
              <a:rPr lang="ru-RU" sz="2100" dirty="0" smtClean="0"/>
              <a:t> </a:t>
            </a:r>
            <a:r>
              <a:rPr lang="ru-RU" sz="2100" dirty="0" err="1" smtClean="0"/>
              <a:t>ортоміксовірусів</a:t>
            </a:r>
            <a:r>
              <a:rPr lang="ru-RU" sz="2100" dirty="0"/>
              <a:t> </a:t>
            </a:r>
            <a:r>
              <a:rPr lang="ru-RU" sz="2100" dirty="0" smtClean="0"/>
              <a:t>та </a:t>
            </a:r>
            <a:r>
              <a:rPr lang="ru-RU" sz="2100" dirty="0" err="1" smtClean="0"/>
              <a:t>включає</a:t>
            </a:r>
            <a:r>
              <a:rPr lang="ru-RU" sz="2100" dirty="0" smtClean="0"/>
              <a:t> </a:t>
            </a:r>
            <a:r>
              <a:rPr lang="ru-RU" sz="2100" dirty="0"/>
              <a:t>три </a:t>
            </a:r>
            <a:r>
              <a:rPr lang="ru-RU" sz="2100" dirty="0" err="1" smtClean="0"/>
              <a:t>серотипи</a:t>
            </a:r>
            <a:r>
              <a:rPr lang="ru-RU" sz="2100" dirty="0" smtClean="0"/>
              <a:t>:</a:t>
            </a:r>
            <a:r>
              <a:rPr lang="ru-RU" sz="2100" dirty="0"/>
              <a:t> А, В, </a:t>
            </a:r>
            <a:r>
              <a:rPr lang="ru-RU" sz="2100" dirty="0" smtClean="0"/>
              <a:t>С.</a:t>
            </a:r>
            <a:endParaRPr lang="ru-RU" sz="2100" dirty="0"/>
          </a:p>
          <a:p>
            <a:pPr marL="36576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4922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467600" cy="6408712"/>
          </a:xfrm>
        </p:spPr>
        <p:txBody>
          <a:bodyPr>
            <a:normAutofit fontScale="70000" lnSpcReduction="20000"/>
          </a:bodyPr>
          <a:lstStyle/>
          <a:p>
            <a:pPr marL="36576" indent="0" algn="ctr">
              <a:buNone/>
            </a:pPr>
            <a:r>
              <a:rPr lang="uk-UA" sz="4600" i="1" dirty="0" smtClean="0">
                <a:solidFill>
                  <a:srgbClr val="FFC000"/>
                </a:solidFill>
              </a:rPr>
              <a:t>Ознаки захворювання</a:t>
            </a:r>
            <a:endParaRPr lang="ru-RU" sz="4600" i="1" dirty="0" smtClean="0">
              <a:solidFill>
                <a:srgbClr val="FFC000"/>
              </a:solidFill>
            </a:endParaRPr>
          </a:p>
          <a:p>
            <a:pPr marL="36576" indent="0">
              <a:buNone/>
            </a:pPr>
            <a:r>
              <a:rPr lang="ru-RU" i="1" dirty="0" err="1" smtClean="0"/>
              <a:t>Симптоми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вимагають</a:t>
            </a:r>
            <a:r>
              <a:rPr lang="ru-RU" i="1" dirty="0"/>
              <a:t> </a:t>
            </a:r>
            <a:r>
              <a:rPr lang="ru-RU" i="1" dirty="0" err="1"/>
              <a:t>лікування</a:t>
            </a:r>
            <a:r>
              <a:rPr lang="ru-RU" i="1" dirty="0"/>
              <a:t> </a:t>
            </a:r>
            <a:r>
              <a:rPr lang="ru-RU" i="1" dirty="0" err="1" smtClean="0"/>
              <a:t>вдома</a:t>
            </a:r>
            <a:r>
              <a:rPr lang="ru-RU" i="1" dirty="0" smtClean="0"/>
              <a:t>:</a:t>
            </a:r>
            <a:endParaRPr lang="ru-RU" i="1" baseline="30000" dirty="0" smtClean="0"/>
          </a:p>
          <a:p>
            <a:r>
              <a:rPr lang="ru-RU" dirty="0" err="1" smtClean="0"/>
              <a:t>підвищена</a:t>
            </a:r>
            <a:r>
              <a:rPr lang="ru-RU" dirty="0"/>
              <a:t> температура </a:t>
            </a:r>
            <a:r>
              <a:rPr lang="ru-RU" dirty="0" err="1"/>
              <a:t>тіла</a:t>
            </a:r>
            <a:r>
              <a:rPr lang="ru-RU" dirty="0"/>
              <a:t>;</a:t>
            </a:r>
          </a:p>
          <a:p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горлі</a:t>
            </a:r>
            <a:r>
              <a:rPr lang="ru-RU" dirty="0"/>
              <a:t> (</a:t>
            </a:r>
            <a:r>
              <a:rPr lang="ru-RU" dirty="0" err="1"/>
              <a:t>фарингіт</a:t>
            </a:r>
            <a:r>
              <a:rPr lang="ru-RU" dirty="0"/>
              <a:t>);</a:t>
            </a:r>
          </a:p>
          <a:p>
            <a:r>
              <a:rPr lang="ru-RU" dirty="0" smtClean="0"/>
              <a:t>кашель</a:t>
            </a:r>
            <a:r>
              <a:rPr lang="ru-RU" dirty="0"/>
              <a:t>;</a:t>
            </a:r>
          </a:p>
          <a:p>
            <a:r>
              <a:rPr lang="ru-RU" dirty="0"/>
              <a:t>нежить;</a:t>
            </a:r>
          </a:p>
          <a:p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м'язах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pPr marL="36576" indent="0">
              <a:buNone/>
            </a:pPr>
            <a:r>
              <a:rPr lang="ru-RU" i="1" dirty="0" err="1" smtClean="0"/>
              <a:t>Симптоми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вимагають</a:t>
            </a:r>
            <a:r>
              <a:rPr lang="ru-RU" i="1" dirty="0"/>
              <a:t> </a:t>
            </a:r>
            <a:r>
              <a:rPr lang="ru-RU" i="1" dirty="0" err="1"/>
              <a:t>термінової</a:t>
            </a:r>
            <a:r>
              <a:rPr lang="ru-RU" i="1" dirty="0"/>
              <a:t> </a:t>
            </a:r>
            <a:r>
              <a:rPr lang="ru-RU" i="1" dirty="0" err="1" smtClean="0"/>
              <a:t>госпіталізації</a:t>
            </a:r>
            <a:r>
              <a:rPr lang="ru-RU" i="1" dirty="0"/>
              <a:t>:</a:t>
            </a:r>
            <a:endParaRPr lang="ru-RU" i="1" baseline="30000" dirty="0" smtClean="0"/>
          </a:p>
          <a:p>
            <a:r>
              <a:rPr lang="ru-RU" dirty="0" smtClean="0"/>
              <a:t>сильна </a:t>
            </a:r>
            <a:r>
              <a:rPr lang="ru-RU" dirty="0" err="1"/>
              <a:t>блідість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посиніння</a:t>
            </a:r>
            <a:r>
              <a:rPr lang="ru-RU" dirty="0"/>
              <a:t> </a:t>
            </a:r>
            <a:r>
              <a:rPr lang="ru-RU" dirty="0" err="1"/>
              <a:t>обличчя</a:t>
            </a:r>
            <a:r>
              <a:rPr lang="ru-RU" dirty="0"/>
              <a:t>;</a:t>
            </a:r>
          </a:p>
          <a:p>
            <a:r>
              <a:rPr lang="ru-RU" dirty="0" err="1"/>
              <a:t>ускладнене</a:t>
            </a:r>
            <a:r>
              <a:rPr lang="ru-RU" dirty="0"/>
              <a:t> </a:t>
            </a:r>
            <a:r>
              <a:rPr lang="ru-RU" dirty="0" err="1"/>
              <a:t>дихання</a:t>
            </a:r>
            <a:r>
              <a:rPr lang="ru-RU" dirty="0"/>
              <a:t>;</a:t>
            </a:r>
          </a:p>
          <a:p>
            <a:r>
              <a:rPr lang="ru-RU" dirty="0" err="1"/>
              <a:t>висока</a:t>
            </a:r>
            <a:r>
              <a:rPr lang="ru-RU" dirty="0"/>
              <a:t> температура 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не </a:t>
            </a:r>
            <a:r>
              <a:rPr lang="ru-RU" dirty="0" err="1"/>
              <a:t>знижується</a:t>
            </a:r>
            <a:r>
              <a:rPr lang="ru-RU" dirty="0"/>
              <a:t>;</a:t>
            </a:r>
          </a:p>
          <a:p>
            <a:r>
              <a:rPr lang="ru-RU" dirty="0" err="1"/>
              <a:t>багаторазове</a:t>
            </a:r>
            <a:r>
              <a:rPr lang="ru-RU" dirty="0"/>
              <a:t> </a:t>
            </a:r>
            <a:r>
              <a:rPr lang="ru-RU" dirty="0" err="1"/>
              <a:t>блювання</a:t>
            </a:r>
            <a:r>
              <a:rPr lang="ru-RU" dirty="0"/>
              <a:t> та </a:t>
            </a:r>
            <a:r>
              <a:rPr lang="ru-RU" dirty="0" err="1"/>
              <a:t>випорожнення</a:t>
            </a:r>
            <a:r>
              <a:rPr lang="ru-RU" dirty="0"/>
              <a:t>;</a:t>
            </a:r>
          </a:p>
          <a:p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 — </a:t>
            </a:r>
            <a:r>
              <a:rPr lang="ru-RU" dirty="0" err="1"/>
              <a:t>надмірна</a:t>
            </a:r>
            <a:r>
              <a:rPr lang="ru-RU" dirty="0"/>
              <a:t> </a:t>
            </a:r>
            <a:r>
              <a:rPr lang="ru-RU" dirty="0" err="1"/>
              <a:t>сонливість</a:t>
            </a:r>
            <a:r>
              <a:rPr lang="ru-RU" dirty="0"/>
              <a:t> 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збудженість</a:t>
            </a:r>
            <a:r>
              <a:rPr lang="ru-RU" dirty="0"/>
              <a:t>;</a:t>
            </a:r>
          </a:p>
          <a:p>
            <a:r>
              <a:rPr lang="ru-RU" dirty="0" err="1"/>
              <a:t>болі</a:t>
            </a:r>
            <a:r>
              <a:rPr lang="ru-RU" dirty="0"/>
              <a:t> у </a:t>
            </a:r>
            <a:r>
              <a:rPr lang="ru-RU" dirty="0" err="1"/>
              <a:t>грудній</a:t>
            </a:r>
            <a:r>
              <a:rPr lang="ru-RU" dirty="0"/>
              <a:t> </a:t>
            </a:r>
            <a:r>
              <a:rPr lang="ru-RU" dirty="0" err="1"/>
              <a:t>клітці</a:t>
            </a:r>
            <a:r>
              <a:rPr lang="ru-RU" dirty="0"/>
              <a:t>;</a:t>
            </a:r>
          </a:p>
          <a:p>
            <a:r>
              <a:rPr lang="ru-RU" dirty="0" err="1"/>
              <a:t>домішки</a:t>
            </a:r>
            <a:r>
              <a:rPr lang="ru-RU" dirty="0"/>
              <a:t> </a:t>
            </a:r>
            <a:r>
              <a:rPr lang="ru-RU" dirty="0" err="1"/>
              <a:t>крові</a:t>
            </a:r>
            <a:r>
              <a:rPr lang="ru-RU" dirty="0"/>
              <a:t> у </a:t>
            </a:r>
            <a:r>
              <a:rPr lang="ru-RU" dirty="0" err="1"/>
              <a:t>мокротинні</a:t>
            </a:r>
            <a:r>
              <a:rPr lang="ru-RU" dirty="0"/>
              <a:t>;</a:t>
            </a:r>
          </a:p>
          <a:p>
            <a:r>
              <a:rPr lang="ru-RU" dirty="0" err="1"/>
              <a:t>падіння</a:t>
            </a:r>
            <a:r>
              <a:rPr lang="ru-RU" dirty="0"/>
              <a:t> 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571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064896" cy="4525963"/>
          </a:xfrm>
        </p:spPr>
        <p:txBody>
          <a:bodyPr/>
          <a:lstStyle/>
          <a:p>
            <a:pPr marL="36576" indent="0" algn="ctr">
              <a:buNone/>
            </a:pPr>
            <a:r>
              <a:rPr lang="ru-RU" sz="3600" i="1" dirty="0" err="1" smtClean="0">
                <a:solidFill>
                  <a:srgbClr val="FFC000"/>
                </a:solidFill>
              </a:rPr>
              <a:t>Лікування</a:t>
            </a:r>
            <a:endParaRPr lang="ru-RU" sz="3600" i="1" dirty="0" smtClean="0">
              <a:solidFill>
                <a:srgbClr val="FFC000"/>
              </a:solidFill>
            </a:endParaRPr>
          </a:p>
          <a:p>
            <a:pPr marL="36576" indent="0">
              <a:buNone/>
            </a:pPr>
            <a:r>
              <a:rPr lang="ru-RU" sz="2800" dirty="0" err="1" smtClean="0"/>
              <a:t>Лікування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грипу</a:t>
            </a:r>
            <a:r>
              <a:rPr lang="ru-RU" sz="2800" dirty="0"/>
              <a:t> — складна проблема, тому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визначати</a:t>
            </a:r>
            <a:r>
              <a:rPr lang="ru-RU" sz="2800" dirty="0"/>
              <a:t> </a:t>
            </a:r>
            <a:r>
              <a:rPr lang="ru-RU" sz="2800" dirty="0" err="1"/>
              <a:t>лікар</a:t>
            </a:r>
            <a:r>
              <a:rPr lang="ru-RU" sz="2800" dirty="0"/>
              <a:t>. Не </a:t>
            </a:r>
            <a:r>
              <a:rPr lang="ru-RU" sz="2800" dirty="0" err="1"/>
              <a:t>варто</a:t>
            </a:r>
            <a:r>
              <a:rPr lang="ru-RU" sz="2800" dirty="0"/>
              <a:t> </a:t>
            </a:r>
            <a:r>
              <a:rPr lang="ru-RU" sz="2800" dirty="0" err="1"/>
              <a:t>займатись</a:t>
            </a:r>
            <a:r>
              <a:rPr lang="ru-RU" sz="2800" dirty="0"/>
              <a:t> </a:t>
            </a:r>
            <a:r>
              <a:rPr lang="ru-RU" sz="2800" dirty="0" err="1"/>
              <a:t>самолікуванням</a:t>
            </a:r>
            <a:r>
              <a:rPr lang="ru-RU" sz="2800" dirty="0"/>
              <a:t>, </a:t>
            </a:r>
            <a:r>
              <a:rPr lang="ru-RU" sz="2800" dirty="0" err="1"/>
              <a:t>оскільки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небезпечно</a:t>
            </a:r>
            <a:r>
              <a:rPr lang="ru-RU" sz="2800" dirty="0"/>
              <a:t>. При </a:t>
            </a:r>
            <a:r>
              <a:rPr lang="ru-RU" sz="2800" dirty="0" err="1"/>
              <a:t>своєчасному</a:t>
            </a:r>
            <a:r>
              <a:rPr lang="ru-RU" sz="2800" dirty="0"/>
              <a:t> і правильному </a:t>
            </a:r>
            <a:r>
              <a:rPr lang="ru-RU" sz="2800" dirty="0" err="1"/>
              <a:t>лікуванні</a:t>
            </a:r>
            <a:r>
              <a:rPr lang="ru-RU" sz="2800" dirty="0"/>
              <a:t> хвороба </a:t>
            </a:r>
            <a:r>
              <a:rPr lang="ru-RU" sz="2800" dirty="0" err="1"/>
              <a:t>закінчується</a:t>
            </a:r>
            <a:r>
              <a:rPr lang="ru-RU" sz="2800" dirty="0"/>
              <a:t> </a:t>
            </a:r>
            <a:r>
              <a:rPr lang="ru-RU" sz="2800" dirty="0" err="1"/>
              <a:t>повним</a:t>
            </a:r>
            <a:r>
              <a:rPr lang="ru-RU" sz="2800" dirty="0"/>
              <a:t> </a:t>
            </a:r>
            <a:r>
              <a:rPr lang="ru-RU" sz="2800" dirty="0" err="1" smtClean="0"/>
              <a:t>одужанням</a:t>
            </a:r>
            <a:r>
              <a:rPr lang="ru-RU" sz="2800" dirty="0" smtClean="0"/>
              <a:t>.</a:t>
            </a:r>
            <a:endParaRPr lang="ru-RU" sz="2800" dirty="0"/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" name="Picture 2" descr="http://static.kinokopilka.tv/system/images/users/avatars/003/386/136/MS82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84495"/>
            <a:ext cx="2026794" cy="39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e-da.tv/static/receipts/ingredients/Lem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triya.ucoz.ua/kaps_tabletk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00" y="3356991"/>
            <a:ext cx="1397095" cy="139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35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153</TotalTime>
  <Words>124</Words>
  <Application>Microsoft Office PowerPoint</Application>
  <PresentationFormat>Экран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Застуда, грип, віспа, сказ   Підготувала: учениця 10-а класу  Товстокор Поліна</vt:lpstr>
      <vt:lpstr>Застуда</vt:lpstr>
      <vt:lpstr>Презентация PowerPoint</vt:lpstr>
      <vt:lpstr>Презентация PowerPoint</vt:lpstr>
      <vt:lpstr>Презентация PowerPoint</vt:lpstr>
      <vt:lpstr>ГРИП</vt:lpstr>
      <vt:lpstr>Презентация PowerPoint</vt:lpstr>
      <vt:lpstr>Презентация PowerPoint</vt:lpstr>
      <vt:lpstr>Презентация PowerPoint</vt:lpstr>
      <vt:lpstr>ВІСПА</vt:lpstr>
      <vt:lpstr>Презентация PowerPoint</vt:lpstr>
      <vt:lpstr>Презентация PowerPoint</vt:lpstr>
      <vt:lpstr>СКАЗ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user</cp:lastModifiedBy>
  <cp:revision>11</cp:revision>
  <dcterms:created xsi:type="dcterms:W3CDTF">2014-01-26T11:15:12Z</dcterms:created>
  <dcterms:modified xsi:type="dcterms:W3CDTF">2014-01-26T13:49:16Z</dcterms:modified>
</cp:coreProperties>
</file>