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27.08.2013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654164"/>
          </a:xfrm>
        </p:spPr>
        <p:txBody>
          <a:bodyPr>
            <a:normAutofit/>
          </a:bodyPr>
          <a:lstStyle/>
          <a:p>
            <a:r>
              <a:rPr lang="uk-UA" dirty="0" smtClean="0"/>
              <a:t>Захворювання головного мозку.</a:t>
            </a:r>
            <a:endParaRPr lang="ru-RU" dirty="0"/>
          </a:p>
        </p:txBody>
      </p:sp>
      <p:pic>
        <p:nvPicPr>
          <p:cNvPr id="4" name="Содержимое 3" descr="ггк6г.jpeg"/>
          <p:cNvPicPr>
            <a:picLocks noGrp="1" noChangeAspect="1"/>
          </p:cNvPicPr>
          <p:nvPr>
            <p:ph idx="1"/>
          </p:nvPr>
        </p:nvPicPr>
        <p:blipFill>
          <a:blip r:embed="rId2"/>
          <a:stretch>
            <a:fillRect/>
          </a:stretch>
        </p:blipFill>
        <p:spPr>
          <a:xfrm>
            <a:off x="1142976" y="1857364"/>
            <a:ext cx="6572296" cy="421484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pull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00298" y="0"/>
            <a:ext cx="6643702" cy="6858000"/>
          </a:xfrm>
        </p:spPr>
        <p:txBody>
          <a:bodyPr>
            <a:normAutofit/>
          </a:bodyPr>
          <a:lstStyle/>
          <a:p>
            <a:r>
              <a:rPr lang="ru-RU" sz="3200" dirty="0" smtClean="0"/>
              <a:t>План</a:t>
            </a:r>
            <a:r>
              <a:rPr lang="ru-RU" sz="2400" dirty="0" smtClean="0"/>
              <a:t> </a:t>
            </a:r>
            <a:br>
              <a:rPr lang="ru-RU" sz="2400" dirty="0" smtClean="0"/>
            </a:br>
            <a:r>
              <a:rPr lang="ru-RU" sz="2400" dirty="0" smtClean="0"/>
              <a:t> 1. </a:t>
            </a:r>
            <a:r>
              <a:rPr lang="ru-RU" sz="2400" dirty="0" err="1" smtClean="0"/>
              <a:t>Менінгеальний</a:t>
            </a:r>
            <a:r>
              <a:rPr lang="ru-RU" sz="2400" dirty="0" smtClean="0"/>
              <a:t> синдром </a:t>
            </a:r>
            <a:br>
              <a:rPr lang="ru-RU" sz="2400" dirty="0" smtClean="0"/>
            </a:br>
            <a:r>
              <a:rPr lang="ru-RU" sz="2400" dirty="0" smtClean="0"/>
              <a:t> 2. </a:t>
            </a:r>
            <a:r>
              <a:rPr lang="ru-RU" sz="2400" dirty="0" err="1" smtClean="0"/>
              <a:t>Менінгіти</a:t>
            </a:r>
            <a:r>
              <a:rPr lang="ru-RU" sz="2400" dirty="0" smtClean="0"/>
              <a:t> </a:t>
            </a:r>
            <a:br>
              <a:rPr lang="ru-RU" sz="2400" dirty="0" smtClean="0"/>
            </a:br>
            <a:r>
              <a:rPr lang="ru-RU" sz="2400" dirty="0" smtClean="0"/>
              <a:t> 3.  </a:t>
            </a:r>
            <a:r>
              <a:rPr lang="ru-RU" sz="2400" dirty="0" err="1" smtClean="0"/>
              <a:t>Пухлини</a:t>
            </a:r>
            <a:r>
              <a:rPr lang="ru-RU" sz="2400" dirty="0" smtClean="0"/>
              <a:t> головного </a:t>
            </a:r>
            <a:r>
              <a:rPr lang="ru-RU" sz="2400" dirty="0" err="1" smtClean="0"/>
              <a:t>мозку</a:t>
            </a:r>
            <a:r>
              <a:rPr lang="ru-RU" sz="2400" dirty="0" smtClean="0"/>
              <a:t> </a:t>
            </a:r>
            <a:br>
              <a:rPr lang="ru-RU" sz="2400" dirty="0" smtClean="0"/>
            </a:br>
            <a:r>
              <a:rPr lang="ru-RU" sz="2400" dirty="0" smtClean="0"/>
              <a:t> 4. </a:t>
            </a:r>
            <a:r>
              <a:rPr lang="ru-RU" sz="2400" dirty="0" err="1" smtClean="0"/>
              <a:t>Субарахноїдальний</a:t>
            </a:r>
            <a:r>
              <a:rPr lang="ru-RU" sz="2400" dirty="0" smtClean="0"/>
              <a:t> </a:t>
            </a:r>
            <a:r>
              <a:rPr lang="ru-RU" sz="2400" dirty="0" err="1" smtClean="0"/>
              <a:t>крововилив</a:t>
            </a:r>
            <a:r>
              <a:rPr lang="ru-RU" sz="2400" dirty="0" smtClean="0"/>
              <a:t> </a:t>
            </a:r>
            <a:br>
              <a:rPr lang="ru-RU" sz="2400" dirty="0" smtClean="0"/>
            </a:br>
            <a:r>
              <a:rPr lang="ru-RU" sz="2400" dirty="0" smtClean="0"/>
              <a:t> 5.  Тромбоз </a:t>
            </a:r>
            <a:r>
              <a:rPr lang="ru-RU" sz="2400" dirty="0" err="1" smtClean="0"/>
              <a:t>синусів</a:t>
            </a:r>
            <a:r>
              <a:rPr lang="ru-RU" sz="2400" dirty="0" smtClean="0"/>
              <a:t> </a:t>
            </a:r>
            <a:r>
              <a:rPr lang="ru-RU" sz="2400" dirty="0" err="1" smtClean="0"/>
              <a:t>твердої</a:t>
            </a:r>
            <a:r>
              <a:rPr lang="ru-RU" sz="2400" dirty="0" smtClean="0"/>
              <a:t> </a:t>
            </a:r>
            <a:r>
              <a:rPr lang="ru-RU" sz="2400" dirty="0" err="1" smtClean="0"/>
              <a:t>мозкової</a:t>
            </a:r>
            <a:r>
              <a:rPr lang="ru-RU" sz="2400" dirty="0" smtClean="0"/>
              <a:t> </a:t>
            </a:r>
            <a:r>
              <a:rPr lang="ru-RU" sz="2400" dirty="0" err="1" smtClean="0"/>
              <a:t>оболонки</a:t>
            </a:r>
            <a:r>
              <a:rPr lang="ru-RU" sz="2400" dirty="0" smtClean="0"/>
              <a:t> </a:t>
            </a:r>
            <a:br>
              <a:rPr lang="ru-RU" sz="2400" dirty="0" smtClean="0"/>
            </a:br>
            <a:r>
              <a:rPr lang="ru-RU" sz="2400" dirty="0" smtClean="0"/>
              <a:t> 6.  </a:t>
            </a:r>
            <a:r>
              <a:rPr lang="ru-RU" sz="2400" dirty="0" err="1" smtClean="0"/>
              <a:t>Енцефаліт</a:t>
            </a:r>
            <a:r>
              <a:rPr lang="ru-RU" sz="2400" dirty="0" smtClean="0"/>
              <a:t> </a:t>
            </a:r>
            <a:r>
              <a:rPr lang="ru-RU" sz="2400" dirty="0" err="1" smtClean="0"/>
              <a:t>гострий</a:t>
            </a:r>
            <a:endParaRPr lang="ru-RU" sz="2400" dirty="0"/>
          </a:p>
        </p:txBody>
      </p:sp>
      <p:pic>
        <p:nvPicPr>
          <p:cNvPr id="4" name="Содержимое 3" descr="оипроп.jpeg"/>
          <p:cNvPicPr>
            <a:picLocks noGrp="1" noChangeAspect="1"/>
          </p:cNvPicPr>
          <p:nvPr>
            <p:ph idx="1"/>
          </p:nvPr>
        </p:nvPicPr>
        <p:blipFill>
          <a:blip r:embed="rId2"/>
          <a:stretch>
            <a:fillRect/>
          </a:stretch>
        </p:blipFill>
        <p:spPr>
          <a:xfrm>
            <a:off x="0" y="1571612"/>
            <a:ext cx="3000364" cy="314327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715404" cy="6858000"/>
          </a:xfrm>
        </p:spPr>
        <p:txBody>
          <a:bodyPr>
            <a:normAutofit fontScale="90000"/>
          </a:bodyPr>
          <a:lstStyle/>
          <a:p>
            <a:r>
              <a:rPr lang="ru-RU" sz="2700" dirty="0" smtClean="0"/>
              <a:t>1. </a:t>
            </a:r>
            <a:r>
              <a:rPr lang="ru-RU" sz="2700" dirty="0" err="1" smtClean="0"/>
              <a:t>Менінгеальний</a:t>
            </a:r>
            <a:r>
              <a:rPr lang="ru-RU" sz="2700" dirty="0" smtClean="0"/>
              <a:t> синдром </a:t>
            </a:r>
            <a:r>
              <a:rPr lang="ru-RU" sz="1600" dirty="0" smtClean="0"/>
              <a:t/>
            </a:r>
            <a:br>
              <a:rPr lang="ru-RU" sz="1600" dirty="0" smtClean="0"/>
            </a:br>
            <a:r>
              <a:rPr lang="ru-RU" sz="1600" dirty="0" smtClean="0"/>
              <a:t> </a:t>
            </a:r>
            <a:r>
              <a:rPr lang="ru-RU" sz="1600" dirty="0" err="1" smtClean="0"/>
              <a:t>Включає</a:t>
            </a:r>
            <a:r>
              <a:rPr lang="ru-RU" sz="1600" dirty="0" smtClean="0"/>
              <a:t> </a:t>
            </a:r>
            <a:r>
              <a:rPr lang="ru-RU" sz="1600" dirty="0" err="1" smtClean="0"/>
              <a:t>сукупність</a:t>
            </a:r>
            <a:r>
              <a:rPr lang="ru-RU" sz="1600" dirty="0" smtClean="0"/>
              <a:t> таких </a:t>
            </a:r>
            <a:r>
              <a:rPr lang="ru-RU" sz="1600" dirty="0" err="1" smtClean="0"/>
              <a:t>симптомів</a:t>
            </a:r>
            <a:r>
              <a:rPr lang="ru-RU" sz="1600" dirty="0" smtClean="0"/>
              <a:t> </a:t>
            </a:r>
            <a:r>
              <a:rPr lang="ru-RU" sz="1600" dirty="0" err="1" smtClean="0"/>
              <a:t>ураження</a:t>
            </a:r>
            <a:r>
              <a:rPr lang="ru-RU" sz="1600" dirty="0" smtClean="0"/>
              <a:t> </a:t>
            </a:r>
            <a:r>
              <a:rPr lang="ru-RU" sz="1600" dirty="0" err="1" smtClean="0"/>
              <a:t>мозкових</a:t>
            </a:r>
            <a:r>
              <a:rPr lang="ru-RU" sz="1600" dirty="0" smtClean="0"/>
              <a:t> </a:t>
            </a:r>
            <a:r>
              <a:rPr lang="ru-RU" sz="1600" dirty="0" err="1" smtClean="0"/>
              <a:t>оболонок</a:t>
            </a:r>
            <a:r>
              <a:rPr lang="ru-RU" sz="1600" dirty="0" smtClean="0"/>
              <a:t>, як </a:t>
            </a:r>
            <a:r>
              <a:rPr lang="ru-RU" sz="1600" dirty="0" err="1" smtClean="0"/>
              <a:t>головний</a:t>
            </a:r>
            <a:r>
              <a:rPr lang="ru-RU" sz="1600" dirty="0" smtClean="0"/>
              <a:t> </a:t>
            </a:r>
            <a:r>
              <a:rPr lang="ru-RU" sz="1600" dirty="0" err="1" smtClean="0"/>
              <a:t>біль</a:t>
            </a:r>
            <a:r>
              <a:rPr lang="ru-RU" sz="1600" dirty="0" smtClean="0"/>
              <a:t>, </a:t>
            </a:r>
            <a:r>
              <a:rPr lang="ru-RU" sz="1600" dirty="0" err="1" smtClean="0"/>
              <a:t>блювота</a:t>
            </a:r>
            <a:r>
              <a:rPr lang="ru-RU" sz="1600" dirty="0" smtClean="0"/>
              <a:t>, </a:t>
            </a:r>
            <a:r>
              <a:rPr lang="ru-RU" sz="1600" dirty="0" err="1" smtClean="0"/>
              <a:t>ригідність</a:t>
            </a:r>
            <a:r>
              <a:rPr lang="ru-RU" sz="1600" dirty="0" smtClean="0"/>
              <a:t> </a:t>
            </a:r>
            <a:r>
              <a:rPr lang="ru-RU" sz="1600" dirty="0" err="1" smtClean="0"/>
              <a:t>потиличних</a:t>
            </a:r>
            <a:r>
              <a:rPr lang="ru-RU" sz="1600" dirty="0" smtClean="0"/>
              <a:t> </a:t>
            </a:r>
            <a:r>
              <a:rPr lang="ru-RU" sz="1600" dirty="0" err="1" smtClean="0"/>
              <a:t>і</a:t>
            </a:r>
            <a:r>
              <a:rPr lang="ru-RU" sz="1600" dirty="0" smtClean="0"/>
              <a:t> </a:t>
            </a:r>
            <a:r>
              <a:rPr lang="ru-RU" sz="1600" dirty="0" err="1" smtClean="0"/>
              <a:t>спинних</a:t>
            </a:r>
            <a:r>
              <a:rPr lang="ru-RU" sz="1600" dirty="0" smtClean="0"/>
              <a:t> </a:t>
            </a:r>
            <a:r>
              <a:rPr lang="ru-RU" sz="1600" dirty="0" err="1" smtClean="0"/>
              <a:t>м'язів</a:t>
            </a:r>
            <a:r>
              <a:rPr lang="ru-RU" sz="1600" dirty="0" smtClean="0"/>
              <a:t>, </a:t>
            </a:r>
            <a:r>
              <a:rPr lang="ru-RU" sz="1600" dirty="0" err="1" smtClean="0"/>
              <a:t>симптоми</a:t>
            </a:r>
            <a:r>
              <a:rPr lang="ru-RU" sz="1600" dirty="0" smtClean="0"/>
              <a:t> </a:t>
            </a:r>
            <a:r>
              <a:rPr lang="ru-RU" sz="1600" dirty="0" err="1" smtClean="0"/>
              <a:t>Керніга</a:t>
            </a:r>
            <a:r>
              <a:rPr lang="ru-RU" sz="1600" dirty="0" smtClean="0"/>
              <a:t> (</a:t>
            </a:r>
            <a:r>
              <a:rPr lang="ru-RU" sz="1600" dirty="0" err="1" smtClean="0"/>
              <a:t>неможливість</a:t>
            </a:r>
            <a:r>
              <a:rPr lang="ru-RU" sz="1600" dirty="0" smtClean="0"/>
              <a:t> </a:t>
            </a:r>
            <a:r>
              <a:rPr lang="ru-RU" sz="1600" dirty="0" err="1" smtClean="0"/>
              <a:t>повного</a:t>
            </a:r>
            <a:r>
              <a:rPr lang="ru-RU" sz="1600" dirty="0" smtClean="0"/>
              <a:t> </a:t>
            </a:r>
            <a:r>
              <a:rPr lang="ru-RU" sz="1600" dirty="0" err="1" smtClean="0"/>
              <a:t>розгинання</a:t>
            </a:r>
            <a:r>
              <a:rPr lang="ru-RU" sz="1600" dirty="0" smtClean="0"/>
              <a:t> ноги в </a:t>
            </a:r>
            <a:r>
              <a:rPr lang="ru-RU" sz="1600" dirty="0" err="1" smtClean="0"/>
              <a:t>колінному</a:t>
            </a:r>
            <a:r>
              <a:rPr lang="ru-RU" sz="1600" dirty="0" smtClean="0"/>
              <a:t> </a:t>
            </a:r>
            <a:r>
              <a:rPr lang="ru-RU" sz="1600" dirty="0" err="1" smtClean="0"/>
              <a:t>суглобі</a:t>
            </a:r>
            <a:r>
              <a:rPr lang="ru-RU" sz="1600" dirty="0" smtClean="0"/>
              <a:t> </a:t>
            </a:r>
            <a:r>
              <a:rPr lang="ru-RU" sz="1600" dirty="0" err="1" smtClean="0"/>
              <a:t>після</a:t>
            </a:r>
            <a:r>
              <a:rPr lang="ru-RU" sz="1600" dirty="0" smtClean="0"/>
              <a:t> </a:t>
            </a:r>
            <a:r>
              <a:rPr lang="ru-RU" sz="1600" dirty="0" err="1" smtClean="0"/>
              <a:t>попереднього</a:t>
            </a:r>
            <a:r>
              <a:rPr lang="ru-RU" sz="1600" dirty="0" smtClean="0"/>
              <a:t> </a:t>
            </a:r>
            <a:r>
              <a:rPr lang="ru-RU" sz="1600" dirty="0" err="1" smtClean="0"/>
              <a:t>згинання</a:t>
            </a:r>
            <a:r>
              <a:rPr lang="ru-RU" sz="1600" dirty="0" smtClean="0"/>
              <a:t> </a:t>
            </a:r>
            <a:r>
              <a:rPr lang="ru-RU" sz="1600" dirty="0" err="1" smtClean="0"/>
              <a:t>ніг</a:t>
            </a:r>
            <a:r>
              <a:rPr lang="ru-RU" sz="1600" dirty="0" smtClean="0"/>
              <a:t> </a:t>
            </a:r>
            <a:r>
              <a:rPr lang="ru-RU" sz="1600" dirty="0" err="1" smtClean="0"/>
              <a:t>під</a:t>
            </a:r>
            <a:r>
              <a:rPr lang="ru-RU" sz="1600" dirty="0" smtClean="0"/>
              <a:t> кутом в </a:t>
            </a:r>
            <a:r>
              <a:rPr lang="ru-RU" sz="1600" dirty="0" err="1" smtClean="0"/>
              <a:t>тазо-стегновому</a:t>
            </a:r>
            <a:r>
              <a:rPr lang="ru-RU" sz="1600" dirty="0" smtClean="0"/>
              <a:t> </a:t>
            </a:r>
            <a:r>
              <a:rPr lang="ru-RU" sz="1600" dirty="0" err="1" smtClean="0"/>
              <a:t>і</a:t>
            </a:r>
            <a:r>
              <a:rPr lang="ru-RU" sz="1600" dirty="0" smtClean="0"/>
              <a:t> </a:t>
            </a:r>
            <a:r>
              <a:rPr lang="ru-RU" sz="1600" dirty="0" err="1" smtClean="0"/>
              <a:t>колінному</a:t>
            </a:r>
            <a:r>
              <a:rPr lang="ru-RU" sz="1600" dirty="0" smtClean="0"/>
              <a:t> </a:t>
            </a:r>
            <a:r>
              <a:rPr lang="ru-RU" sz="1600" dirty="0" err="1" smtClean="0"/>
              <a:t>суглобах</a:t>
            </a:r>
            <a:r>
              <a:rPr lang="ru-RU" sz="1600" dirty="0" smtClean="0"/>
              <a:t>) </a:t>
            </a:r>
            <a:r>
              <a:rPr lang="ru-RU" sz="1600" dirty="0" err="1" smtClean="0"/>
              <a:t>і</a:t>
            </a:r>
            <a:r>
              <a:rPr lang="ru-RU" sz="1600" dirty="0" smtClean="0"/>
              <a:t> </a:t>
            </a:r>
            <a:r>
              <a:rPr lang="ru-RU" sz="1600" dirty="0" err="1" smtClean="0"/>
              <a:t>Брудзинського</a:t>
            </a:r>
            <a:r>
              <a:rPr lang="ru-RU" sz="1600" dirty="0" smtClean="0"/>
              <a:t> (при </a:t>
            </a:r>
            <a:r>
              <a:rPr lang="ru-RU" sz="1600" dirty="0" err="1" smtClean="0"/>
              <a:t>пасивному</a:t>
            </a:r>
            <a:r>
              <a:rPr lang="ru-RU" sz="1600" dirty="0" smtClean="0"/>
              <a:t> </a:t>
            </a:r>
            <a:r>
              <a:rPr lang="ru-RU" sz="1600" dirty="0" err="1" smtClean="0"/>
              <a:t>згинанні</a:t>
            </a:r>
            <a:r>
              <a:rPr lang="ru-RU" sz="1600" dirty="0" smtClean="0"/>
              <a:t> </a:t>
            </a:r>
            <a:r>
              <a:rPr lang="ru-RU" sz="1600" dirty="0" err="1" smtClean="0"/>
              <a:t>голови</a:t>
            </a:r>
            <a:r>
              <a:rPr lang="ru-RU" sz="1600" dirty="0" smtClean="0"/>
              <a:t> до грудей у ​​хворого, </a:t>
            </a:r>
            <a:r>
              <a:rPr lang="ru-RU" sz="1600" dirty="0" err="1" smtClean="0"/>
              <a:t>що</a:t>
            </a:r>
            <a:r>
              <a:rPr lang="ru-RU" sz="1600" dirty="0" smtClean="0"/>
              <a:t> </a:t>
            </a:r>
            <a:r>
              <a:rPr lang="ru-RU" sz="1600" dirty="0" err="1" smtClean="0"/>
              <a:t>лежить</a:t>
            </a:r>
            <a:r>
              <a:rPr lang="ru-RU" sz="1600" dirty="0" smtClean="0"/>
              <a:t> на </a:t>
            </a:r>
            <a:r>
              <a:rPr lang="ru-RU" sz="1600" dirty="0" err="1" smtClean="0"/>
              <a:t>спині</a:t>
            </a:r>
            <a:r>
              <a:rPr lang="ru-RU" sz="1600" dirty="0" smtClean="0"/>
              <a:t>, </a:t>
            </a:r>
            <a:r>
              <a:rPr lang="ru-RU" sz="1600" dirty="0" err="1" smtClean="0"/>
              <a:t>відбувається</a:t>
            </a:r>
            <a:r>
              <a:rPr lang="ru-RU" sz="1600" dirty="0" smtClean="0"/>
              <a:t> </a:t>
            </a:r>
            <a:r>
              <a:rPr lang="ru-RU" sz="1600" dirty="0" err="1" smtClean="0"/>
              <a:t>рефлекторне</a:t>
            </a:r>
            <a:r>
              <a:rPr lang="ru-RU" sz="1600" dirty="0" smtClean="0"/>
              <a:t> </a:t>
            </a:r>
            <a:r>
              <a:rPr lang="ru-RU" sz="1600" dirty="0" err="1" smtClean="0"/>
              <a:t>згинання</a:t>
            </a:r>
            <a:r>
              <a:rPr lang="ru-RU" sz="1600" dirty="0" smtClean="0"/>
              <a:t> </a:t>
            </a:r>
            <a:r>
              <a:rPr lang="ru-RU" sz="1600" dirty="0" err="1" smtClean="0"/>
              <a:t>ніг</a:t>
            </a:r>
            <a:r>
              <a:rPr lang="ru-RU" sz="1600" dirty="0" smtClean="0"/>
              <a:t> в </a:t>
            </a:r>
            <a:r>
              <a:rPr lang="ru-RU" sz="1600" dirty="0" err="1" smtClean="0"/>
              <a:t>колінних</a:t>
            </a:r>
            <a:r>
              <a:rPr lang="ru-RU" sz="1600" dirty="0" smtClean="0"/>
              <a:t> </a:t>
            </a:r>
            <a:r>
              <a:rPr lang="ru-RU" sz="1600" dirty="0" err="1" smtClean="0"/>
              <a:t>і</a:t>
            </a:r>
            <a:r>
              <a:rPr lang="ru-RU" sz="1600" dirty="0" smtClean="0"/>
              <a:t> </a:t>
            </a:r>
            <a:r>
              <a:rPr lang="ru-RU" sz="1600" dirty="0" err="1" smtClean="0"/>
              <a:t>тазостегнових</a:t>
            </a:r>
            <a:r>
              <a:rPr lang="ru-RU" sz="1600" dirty="0" smtClean="0"/>
              <a:t> </a:t>
            </a:r>
            <a:r>
              <a:rPr lang="ru-RU" sz="1600" dirty="0" err="1" smtClean="0"/>
              <a:t>суглобах</a:t>
            </a:r>
            <a:r>
              <a:rPr lang="ru-RU" sz="1600" dirty="0" smtClean="0"/>
              <a:t>), а у маленьких </a:t>
            </a:r>
            <a:r>
              <a:rPr lang="ru-RU" sz="1600" dirty="0" err="1" smtClean="0"/>
              <a:t>дітей</a:t>
            </a:r>
            <a:r>
              <a:rPr lang="ru-RU" sz="1600" dirty="0" smtClean="0"/>
              <a:t> синдром </a:t>
            </a:r>
            <a:r>
              <a:rPr lang="ru-RU" sz="1600" dirty="0" err="1" smtClean="0"/>
              <a:t>підвішування</a:t>
            </a:r>
            <a:r>
              <a:rPr lang="ru-RU" sz="1600" dirty="0" smtClean="0"/>
              <a:t> </a:t>
            </a:r>
            <a:r>
              <a:rPr lang="ru-RU" sz="1600" dirty="0" err="1" smtClean="0"/>
              <a:t>Лесажа</a:t>
            </a:r>
            <a:r>
              <a:rPr lang="ru-RU" sz="1600" dirty="0" smtClean="0"/>
              <a:t> (при </a:t>
            </a:r>
            <a:r>
              <a:rPr lang="ru-RU" sz="1600" dirty="0" err="1" smtClean="0"/>
              <a:t>піднятті</a:t>
            </a:r>
            <a:r>
              <a:rPr lang="ru-RU" sz="1600" dirty="0" smtClean="0"/>
              <a:t> </a:t>
            </a:r>
            <a:r>
              <a:rPr lang="ru-RU" sz="1600" dirty="0" err="1" smtClean="0"/>
              <a:t>дитину</a:t>
            </a:r>
            <a:r>
              <a:rPr lang="ru-RU" sz="1600" dirty="0" smtClean="0"/>
              <a:t> на руки ноги </a:t>
            </a:r>
            <a:r>
              <a:rPr lang="ru-RU" sz="1600" dirty="0" err="1" smtClean="0"/>
              <a:t>його</a:t>
            </a:r>
            <a:r>
              <a:rPr lang="ru-RU" sz="1600" dirty="0" smtClean="0"/>
              <a:t> </a:t>
            </a:r>
            <a:r>
              <a:rPr lang="ru-RU" sz="1600" dirty="0" err="1" smtClean="0"/>
              <a:t>залишаються</a:t>
            </a:r>
            <a:r>
              <a:rPr lang="ru-RU" sz="1600" dirty="0" smtClean="0"/>
              <a:t> </a:t>
            </a:r>
            <a:r>
              <a:rPr lang="ru-RU" sz="1600" dirty="0" err="1" smtClean="0"/>
              <a:t>зігнутими</a:t>
            </a:r>
            <a:r>
              <a:rPr lang="ru-RU" sz="1600" dirty="0" smtClean="0"/>
              <a:t> в </a:t>
            </a:r>
            <a:r>
              <a:rPr lang="ru-RU" sz="1600" dirty="0" err="1" smtClean="0"/>
              <a:t>колінних</a:t>
            </a:r>
            <a:r>
              <a:rPr lang="ru-RU" sz="1600" dirty="0" smtClean="0"/>
              <a:t> </a:t>
            </a:r>
            <a:r>
              <a:rPr lang="ru-RU" sz="1600" dirty="0" err="1" smtClean="0"/>
              <a:t>і</a:t>
            </a:r>
            <a:r>
              <a:rPr lang="ru-RU" sz="1600" dirty="0" smtClean="0"/>
              <a:t> </a:t>
            </a:r>
            <a:r>
              <a:rPr lang="ru-RU" sz="1600" dirty="0" err="1" smtClean="0"/>
              <a:t>тазостегнових</a:t>
            </a:r>
            <a:r>
              <a:rPr lang="ru-RU" sz="1600" dirty="0" smtClean="0"/>
              <a:t> </a:t>
            </a:r>
            <a:r>
              <a:rPr lang="ru-RU" sz="1600" dirty="0" err="1" smtClean="0"/>
              <a:t>суглобах</a:t>
            </a:r>
            <a:r>
              <a:rPr lang="ru-RU" sz="1600" dirty="0" smtClean="0"/>
              <a:t>). </a:t>
            </a:r>
            <a:r>
              <a:rPr lang="ru-RU" sz="1600" dirty="0" err="1" smtClean="0"/>
              <a:t>Менінгеальний</a:t>
            </a:r>
            <a:r>
              <a:rPr lang="ru-RU" sz="1600" dirty="0" smtClean="0"/>
              <a:t> синдром </a:t>
            </a:r>
            <a:r>
              <a:rPr lang="ru-RU" sz="1600" dirty="0" err="1" smtClean="0"/>
              <a:t>розвивається</a:t>
            </a:r>
            <a:r>
              <a:rPr lang="ru-RU" sz="1600" dirty="0" smtClean="0"/>
              <a:t> при </a:t>
            </a:r>
            <a:r>
              <a:rPr lang="ru-RU" sz="1600" dirty="0" err="1" smtClean="0"/>
              <a:t>менінгіті</a:t>
            </a:r>
            <a:r>
              <a:rPr lang="ru-RU" sz="1600" dirty="0" smtClean="0"/>
              <a:t>, </a:t>
            </a:r>
            <a:r>
              <a:rPr lang="ru-RU" sz="1600" dirty="0" err="1" smtClean="0"/>
              <a:t>субарахноїдальному</a:t>
            </a:r>
            <a:r>
              <a:rPr lang="ru-RU" sz="1600" dirty="0" smtClean="0"/>
              <a:t> </a:t>
            </a:r>
            <a:r>
              <a:rPr lang="ru-RU" sz="1600" dirty="0" err="1" smtClean="0"/>
              <a:t>або</a:t>
            </a:r>
            <a:r>
              <a:rPr lang="ru-RU" sz="1600" dirty="0" smtClean="0"/>
              <a:t> паренхиматозном </a:t>
            </a:r>
            <a:r>
              <a:rPr lang="ru-RU" sz="1600" dirty="0" err="1" smtClean="0"/>
              <a:t>крововиливі</a:t>
            </a:r>
            <a:r>
              <a:rPr lang="ru-RU" sz="1600" dirty="0" smtClean="0"/>
              <a:t>, </a:t>
            </a:r>
            <a:r>
              <a:rPr lang="ru-RU" sz="1600" dirty="0" err="1" smtClean="0"/>
              <a:t>абсцесі</a:t>
            </a:r>
            <a:r>
              <a:rPr lang="ru-RU" sz="1600" dirty="0" smtClean="0"/>
              <a:t> </a:t>
            </a:r>
            <a:r>
              <a:rPr lang="ru-RU" sz="1600" dirty="0" err="1" smtClean="0"/>
              <a:t>мозку</a:t>
            </a:r>
            <a:r>
              <a:rPr lang="ru-RU" sz="1600" dirty="0" smtClean="0"/>
              <a:t>, </a:t>
            </a:r>
            <a:r>
              <a:rPr lang="ru-RU" sz="1600" dirty="0" err="1" smtClean="0"/>
              <a:t>набряку</a:t>
            </a:r>
            <a:r>
              <a:rPr lang="ru-RU" sz="1600" dirty="0" smtClean="0"/>
              <a:t> </a:t>
            </a:r>
            <a:r>
              <a:rPr lang="ru-RU" sz="1600" dirty="0" err="1" smtClean="0"/>
              <a:t>мозку</a:t>
            </a:r>
            <a:r>
              <a:rPr lang="ru-RU" sz="1600" dirty="0" smtClean="0"/>
              <a:t>. </a:t>
            </a:r>
            <a:br>
              <a:rPr lang="ru-RU" sz="1600" dirty="0" smtClean="0"/>
            </a:br>
            <a:r>
              <a:rPr lang="ru-RU" sz="1600" dirty="0" smtClean="0"/>
              <a:t> </a:t>
            </a:r>
            <a:r>
              <a:rPr lang="ru-RU" sz="1600" dirty="0" err="1" smtClean="0"/>
              <a:t>Головний</a:t>
            </a:r>
            <a:r>
              <a:rPr lang="ru-RU" sz="1600" dirty="0" smtClean="0"/>
              <a:t> </a:t>
            </a:r>
            <a:r>
              <a:rPr lang="ru-RU" sz="1600" dirty="0" err="1" smtClean="0"/>
              <a:t>біль</a:t>
            </a:r>
            <a:r>
              <a:rPr lang="ru-RU" sz="1600" dirty="0" smtClean="0"/>
              <a:t> - </a:t>
            </a:r>
            <a:r>
              <a:rPr lang="ru-RU" sz="1600" dirty="0" err="1" smtClean="0"/>
              <a:t>найбільш</a:t>
            </a:r>
            <a:r>
              <a:rPr lang="ru-RU" sz="1600" dirty="0" smtClean="0"/>
              <a:t> </a:t>
            </a:r>
            <a:r>
              <a:rPr lang="ru-RU" sz="1600" dirty="0" err="1" smtClean="0"/>
              <a:t>демонстративне</a:t>
            </a:r>
            <a:r>
              <a:rPr lang="ru-RU" sz="1600" dirty="0" smtClean="0"/>
              <a:t> </a:t>
            </a:r>
            <a:r>
              <a:rPr lang="ru-RU" sz="1600" dirty="0" err="1" smtClean="0"/>
              <a:t>прояв</a:t>
            </a:r>
            <a:r>
              <a:rPr lang="ru-RU" sz="1600" dirty="0" smtClean="0"/>
              <a:t> </a:t>
            </a:r>
            <a:r>
              <a:rPr lang="ru-RU" sz="1600" dirty="0" err="1" smtClean="0"/>
              <a:t>ураження</a:t>
            </a:r>
            <a:r>
              <a:rPr lang="ru-RU" sz="1600" dirty="0" smtClean="0"/>
              <a:t> </a:t>
            </a:r>
            <a:r>
              <a:rPr lang="ru-RU" sz="1600" dirty="0" err="1" smtClean="0"/>
              <a:t>мозкових</a:t>
            </a:r>
            <a:r>
              <a:rPr lang="ru-RU" sz="1600" dirty="0" smtClean="0"/>
              <a:t> </a:t>
            </a:r>
            <a:r>
              <a:rPr lang="ru-RU" sz="1600" dirty="0" err="1" smtClean="0"/>
              <a:t>оболонок</a:t>
            </a:r>
            <a:r>
              <a:rPr lang="ru-RU" sz="1600" dirty="0" smtClean="0"/>
              <a:t>. </a:t>
            </a:r>
            <a:r>
              <a:rPr lang="ru-RU" sz="1600" dirty="0" err="1" smtClean="0"/>
              <a:t>Головний</a:t>
            </a:r>
            <a:r>
              <a:rPr lang="ru-RU" sz="1600" dirty="0" smtClean="0"/>
              <a:t> </a:t>
            </a:r>
            <a:r>
              <a:rPr lang="ru-RU" sz="1600" dirty="0" err="1" smtClean="0"/>
              <a:t>біль</a:t>
            </a:r>
            <a:r>
              <a:rPr lang="ru-RU" sz="1600" dirty="0" smtClean="0"/>
              <a:t>, </a:t>
            </a:r>
            <a:r>
              <a:rPr lang="ru-RU" sz="1600" dirty="0" err="1" smtClean="0"/>
              <a:t>обумовлена</a:t>
            </a:r>
            <a:r>
              <a:rPr lang="ru-RU" sz="1600" dirty="0" smtClean="0"/>
              <a:t> ​​</a:t>
            </a:r>
            <a:r>
              <a:rPr lang="ru-RU" sz="1600" dirty="0" err="1" smtClean="0"/>
              <a:t>запальним</a:t>
            </a:r>
            <a:r>
              <a:rPr lang="ru-RU" sz="1600" dirty="0" smtClean="0"/>
              <a:t> </a:t>
            </a:r>
            <a:r>
              <a:rPr lang="ru-RU" sz="1600" dirty="0" err="1" smtClean="0"/>
              <a:t>процесом</a:t>
            </a:r>
            <a:r>
              <a:rPr lang="ru-RU" sz="1600" dirty="0" smtClean="0"/>
              <a:t>, на </a:t>
            </a:r>
            <a:r>
              <a:rPr lang="ru-RU" sz="1600" dirty="0" err="1" smtClean="0"/>
              <a:t>відміну</a:t>
            </a:r>
            <a:r>
              <a:rPr lang="ru-RU" sz="1600" dirty="0" smtClean="0"/>
              <a:t> </a:t>
            </a:r>
            <a:r>
              <a:rPr lang="ru-RU" sz="1600" dirty="0" err="1" smtClean="0"/>
              <a:t>від</a:t>
            </a:r>
            <a:r>
              <a:rPr lang="ru-RU" sz="1600" dirty="0" smtClean="0"/>
              <a:t> </a:t>
            </a:r>
            <a:r>
              <a:rPr lang="ru-RU" sz="1600" dirty="0" err="1" smtClean="0"/>
              <a:t>субарахноїдального</a:t>
            </a:r>
            <a:r>
              <a:rPr lang="ru-RU" sz="1600" dirty="0" smtClean="0"/>
              <a:t> </a:t>
            </a:r>
            <a:r>
              <a:rPr lang="ru-RU" sz="1600" dirty="0" err="1" smtClean="0"/>
              <a:t>крововиливу</a:t>
            </a:r>
            <a:r>
              <a:rPr lang="ru-RU" sz="1600" dirty="0" smtClean="0"/>
              <a:t> </a:t>
            </a:r>
            <a:r>
              <a:rPr lang="ru-RU" sz="1600" dirty="0" err="1" smtClean="0"/>
              <a:t>розвивається</a:t>
            </a:r>
            <a:r>
              <a:rPr lang="ru-RU" sz="1600" dirty="0" smtClean="0"/>
              <a:t> </a:t>
            </a:r>
            <a:r>
              <a:rPr lang="ru-RU" sz="1600" dirty="0" err="1" smtClean="0"/>
              <a:t>поступово</a:t>
            </a:r>
            <a:r>
              <a:rPr lang="ru-RU" sz="1600" dirty="0" smtClean="0"/>
              <a:t>, </a:t>
            </a:r>
            <a:r>
              <a:rPr lang="ru-RU" sz="1600" dirty="0" err="1" smtClean="0"/>
              <a:t>наростання</a:t>
            </a:r>
            <a:r>
              <a:rPr lang="ru-RU" sz="1600" dirty="0" smtClean="0"/>
              <a:t> </a:t>
            </a:r>
            <a:r>
              <a:rPr lang="ru-RU" sz="1600" dirty="0" err="1" smtClean="0"/>
              <a:t>її</a:t>
            </a:r>
            <a:r>
              <a:rPr lang="ru-RU" sz="1600" dirty="0" smtClean="0"/>
              <a:t> </a:t>
            </a:r>
            <a:r>
              <a:rPr lang="ru-RU" sz="1600" dirty="0" err="1" smtClean="0"/>
              <a:t>триває</a:t>
            </a:r>
            <a:r>
              <a:rPr lang="ru-RU" sz="1600" dirty="0" smtClean="0"/>
              <a:t> </a:t>
            </a:r>
            <a:r>
              <a:rPr lang="ru-RU" sz="1600" dirty="0" err="1" smtClean="0"/>
              <a:t>кілька</a:t>
            </a:r>
            <a:r>
              <a:rPr lang="ru-RU" sz="1600" dirty="0" smtClean="0"/>
              <a:t> годин </a:t>
            </a:r>
            <a:r>
              <a:rPr lang="ru-RU" sz="1600" dirty="0" err="1" smtClean="0"/>
              <a:t>або</a:t>
            </a:r>
            <a:r>
              <a:rPr lang="ru-RU" sz="1600" dirty="0" smtClean="0"/>
              <a:t> </a:t>
            </a:r>
            <a:r>
              <a:rPr lang="ru-RU" sz="1600" dirty="0" err="1" smtClean="0"/>
              <a:t>днів</a:t>
            </a:r>
            <a:r>
              <a:rPr lang="ru-RU" sz="1600" dirty="0" smtClean="0"/>
              <a:t>.  </a:t>
            </a:r>
            <a:r>
              <a:rPr lang="ru-RU" sz="1600" dirty="0" err="1" smtClean="0"/>
              <a:t>Біль</a:t>
            </a:r>
            <a:r>
              <a:rPr lang="ru-RU" sz="1600" dirty="0" smtClean="0"/>
              <a:t> носить характер "</a:t>
            </a:r>
            <a:r>
              <a:rPr lang="ru-RU" sz="1600" dirty="0" err="1" smtClean="0"/>
              <a:t>розпирала</a:t>
            </a:r>
            <a:r>
              <a:rPr lang="ru-RU" sz="1600" dirty="0" smtClean="0"/>
              <a:t>" </a:t>
            </a:r>
            <a:r>
              <a:rPr lang="ru-RU" sz="1600" dirty="0" err="1" smtClean="0"/>
              <a:t>відчувається</a:t>
            </a:r>
            <a:r>
              <a:rPr lang="ru-RU" sz="1600" dirty="0" smtClean="0"/>
              <a:t> по </a:t>
            </a:r>
            <a:r>
              <a:rPr lang="ru-RU" sz="1600" dirty="0" err="1" smtClean="0"/>
              <a:t>всій</a:t>
            </a:r>
            <a:r>
              <a:rPr lang="ru-RU" sz="1600" dirty="0" smtClean="0"/>
              <a:t> </a:t>
            </a:r>
            <a:r>
              <a:rPr lang="ru-RU" sz="1600" dirty="0" err="1" smtClean="0"/>
              <a:t>голові</a:t>
            </a:r>
            <a:r>
              <a:rPr lang="ru-RU" sz="1600" dirty="0" smtClean="0"/>
              <a:t> </a:t>
            </a:r>
            <a:r>
              <a:rPr lang="ru-RU" sz="1600" dirty="0" err="1" smtClean="0"/>
              <a:t>або</a:t>
            </a:r>
            <a:r>
              <a:rPr lang="ru-RU" sz="1600" dirty="0" smtClean="0"/>
              <a:t> </a:t>
            </a:r>
            <a:r>
              <a:rPr lang="ru-RU" sz="1600" dirty="0" err="1" smtClean="0"/>
              <a:t>переважно</a:t>
            </a:r>
            <a:r>
              <a:rPr lang="ru-RU" sz="1600" dirty="0" smtClean="0"/>
              <a:t> в </a:t>
            </a:r>
            <a:r>
              <a:rPr lang="ru-RU" sz="1600" dirty="0" err="1" smtClean="0"/>
              <a:t>лобних</a:t>
            </a:r>
            <a:r>
              <a:rPr lang="ru-RU" sz="1600" dirty="0" smtClean="0"/>
              <a:t>, </a:t>
            </a:r>
            <a:r>
              <a:rPr lang="ru-RU" sz="1600" dirty="0" err="1" smtClean="0"/>
              <a:t>скроневих</a:t>
            </a:r>
            <a:r>
              <a:rPr lang="ru-RU" sz="1600" dirty="0" smtClean="0"/>
              <a:t> </a:t>
            </a:r>
            <a:r>
              <a:rPr lang="ru-RU" sz="1600" dirty="0" err="1" smtClean="0"/>
              <a:t>або</a:t>
            </a:r>
            <a:r>
              <a:rPr lang="ru-RU" sz="1600" dirty="0" smtClean="0"/>
              <a:t> </a:t>
            </a:r>
            <a:r>
              <a:rPr lang="ru-RU" sz="1600" dirty="0" err="1" smtClean="0"/>
              <a:t>потиличних</a:t>
            </a:r>
            <a:r>
              <a:rPr lang="ru-RU" sz="1600" dirty="0" smtClean="0"/>
              <a:t> </a:t>
            </a:r>
            <a:r>
              <a:rPr lang="ru-RU" sz="1600" dirty="0" err="1" smtClean="0"/>
              <a:t>відділах</a:t>
            </a:r>
            <a:r>
              <a:rPr lang="ru-RU" sz="1600" dirty="0" smtClean="0"/>
              <a:t>. </a:t>
            </a:r>
            <a:r>
              <a:rPr lang="ru-RU" sz="1600" dirty="0" err="1" smtClean="0"/>
              <a:t>Нерідко</a:t>
            </a:r>
            <a:r>
              <a:rPr lang="ru-RU" sz="1600" dirty="0" smtClean="0"/>
              <a:t> </a:t>
            </a:r>
            <a:r>
              <a:rPr lang="ru-RU" sz="1600" dirty="0" err="1" smtClean="0"/>
              <a:t>біль</a:t>
            </a:r>
            <a:r>
              <a:rPr lang="ru-RU" sz="1600" dirty="0" smtClean="0"/>
              <a:t> </a:t>
            </a:r>
            <a:r>
              <a:rPr lang="ru-RU" sz="1600" dirty="0" err="1" smtClean="0"/>
              <a:t>поширюється</a:t>
            </a:r>
            <a:r>
              <a:rPr lang="ru-RU" sz="1600" dirty="0" smtClean="0"/>
              <a:t> на </a:t>
            </a:r>
            <a:r>
              <a:rPr lang="ru-RU" sz="1600" dirty="0" err="1" smtClean="0"/>
              <a:t>шию</a:t>
            </a:r>
            <a:r>
              <a:rPr lang="ru-RU" sz="1600" dirty="0" smtClean="0"/>
              <a:t>, </a:t>
            </a:r>
            <a:r>
              <a:rPr lang="ru-RU" sz="1600" dirty="0" err="1" smtClean="0"/>
              <a:t>супроводжується</a:t>
            </a:r>
            <a:r>
              <a:rPr lang="ru-RU" sz="1600" dirty="0" smtClean="0"/>
              <a:t> </a:t>
            </a:r>
            <a:r>
              <a:rPr lang="ru-RU" sz="1600" dirty="0" err="1" smtClean="0"/>
              <a:t>світлобоязню</a:t>
            </a:r>
            <a:r>
              <a:rPr lang="ru-RU" sz="1600" dirty="0" smtClean="0"/>
              <a:t>, </a:t>
            </a:r>
            <a:r>
              <a:rPr lang="ru-RU" sz="1600" dirty="0" err="1" smtClean="0"/>
              <a:t>посилюється</a:t>
            </a:r>
            <a:r>
              <a:rPr lang="ru-RU" sz="1600" dirty="0" smtClean="0"/>
              <a:t> при </a:t>
            </a:r>
            <a:r>
              <a:rPr lang="ru-RU" sz="1600" dirty="0" err="1" smtClean="0"/>
              <a:t>русі</a:t>
            </a:r>
            <a:r>
              <a:rPr lang="ru-RU" sz="1600" dirty="0" smtClean="0"/>
              <a:t> </a:t>
            </a:r>
            <a:r>
              <a:rPr lang="ru-RU" sz="1600" dirty="0" err="1" smtClean="0"/>
              <a:t>голови</a:t>
            </a:r>
            <a:r>
              <a:rPr lang="ru-RU" sz="1600" dirty="0" smtClean="0"/>
              <a:t>. </a:t>
            </a:r>
            <a:r>
              <a:rPr lang="ru-RU" sz="1600" dirty="0" err="1" smtClean="0"/>
              <a:t>Менінгеальний</a:t>
            </a:r>
            <a:r>
              <a:rPr lang="ru-RU" sz="1600" dirty="0" smtClean="0"/>
              <a:t> синдром </a:t>
            </a:r>
            <a:r>
              <a:rPr lang="ru-RU" sz="1600" dirty="0" err="1" smtClean="0"/>
              <a:t>може</a:t>
            </a:r>
            <a:r>
              <a:rPr lang="ru-RU" sz="1600" dirty="0" smtClean="0"/>
              <a:t> бути </a:t>
            </a:r>
            <a:r>
              <a:rPr lang="ru-RU" sz="1600" dirty="0" err="1" smtClean="0"/>
              <a:t>проявом</a:t>
            </a:r>
            <a:r>
              <a:rPr lang="ru-RU" sz="1600" dirty="0" smtClean="0"/>
              <a:t> </a:t>
            </a:r>
            <a:r>
              <a:rPr lang="ru-RU" sz="1600" dirty="0" err="1" smtClean="0"/>
              <a:t>менінгізму</a:t>
            </a:r>
            <a:r>
              <a:rPr lang="ru-RU" sz="1600" dirty="0" smtClean="0"/>
              <a:t>, </a:t>
            </a:r>
            <a:r>
              <a:rPr lang="ru-RU" sz="1600" dirty="0" err="1" smtClean="0"/>
              <a:t>який</a:t>
            </a:r>
            <a:r>
              <a:rPr lang="ru-RU" sz="1600" dirty="0" smtClean="0"/>
              <a:t> </a:t>
            </a:r>
            <a:r>
              <a:rPr lang="ru-RU" sz="1600" dirty="0" err="1" smtClean="0"/>
              <a:t>нерідко</a:t>
            </a:r>
            <a:r>
              <a:rPr lang="ru-RU" sz="1600" dirty="0" smtClean="0"/>
              <a:t> </a:t>
            </a:r>
            <a:r>
              <a:rPr lang="ru-RU" sz="1600" dirty="0" err="1" smtClean="0"/>
              <a:t>виникає</a:t>
            </a:r>
            <a:r>
              <a:rPr lang="ru-RU" sz="1600" dirty="0" smtClean="0"/>
              <a:t> при </a:t>
            </a:r>
            <a:r>
              <a:rPr lang="ru-RU" sz="1600" dirty="0" err="1" smtClean="0"/>
              <a:t>інфекційних</a:t>
            </a:r>
            <a:r>
              <a:rPr lang="ru-RU" sz="1600" dirty="0" smtClean="0"/>
              <a:t> </a:t>
            </a:r>
            <a:r>
              <a:rPr lang="ru-RU" sz="1600" dirty="0" err="1" smtClean="0"/>
              <a:t>захворюваннях</a:t>
            </a:r>
            <a:r>
              <a:rPr lang="ru-RU" sz="1600" dirty="0" smtClean="0"/>
              <a:t> </a:t>
            </a:r>
            <a:r>
              <a:rPr lang="ru-RU" sz="1600" dirty="0" err="1" smtClean="0"/>
              <a:t>і</a:t>
            </a:r>
            <a:r>
              <a:rPr lang="ru-RU" sz="1600" dirty="0" smtClean="0"/>
              <a:t> токсикозах, </a:t>
            </a:r>
            <a:r>
              <a:rPr lang="ru-RU" sz="1600" dirty="0" err="1" smtClean="0"/>
              <a:t>Явища</a:t>
            </a:r>
            <a:r>
              <a:rPr lang="ru-RU" sz="1600" dirty="0" smtClean="0"/>
              <a:t> </a:t>
            </a:r>
            <a:r>
              <a:rPr lang="ru-RU" sz="1600" dirty="0" err="1" smtClean="0"/>
              <a:t>минущого</a:t>
            </a:r>
            <a:r>
              <a:rPr lang="ru-RU" sz="1600" dirty="0" smtClean="0"/>
              <a:t> </a:t>
            </a:r>
            <a:r>
              <a:rPr lang="ru-RU" sz="1600" dirty="0" err="1" smtClean="0"/>
              <a:t>менінгізму</a:t>
            </a:r>
            <a:r>
              <a:rPr lang="ru-RU" sz="1600" dirty="0" smtClean="0"/>
              <a:t>, </a:t>
            </a:r>
            <a:r>
              <a:rPr lang="ru-RU" sz="1600" dirty="0" err="1" smtClean="0"/>
              <a:t>що</a:t>
            </a:r>
            <a:r>
              <a:rPr lang="ru-RU" sz="1600" dirty="0" smtClean="0"/>
              <a:t> </a:t>
            </a:r>
            <a:r>
              <a:rPr lang="ru-RU" sz="1600" dirty="0" err="1" smtClean="0"/>
              <a:t>виникають</a:t>
            </a:r>
            <a:r>
              <a:rPr lang="ru-RU" sz="1600" dirty="0" smtClean="0"/>
              <a:t> </a:t>
            </a:r>
            <a:r>
              <a:rPr lang="ru-RU" sz="1600" dirty="0" err="1" smtClean="0"/>
              <a:t>приблизно</a:t>
            </a:r>
            <a:r>
              <a:rPr lang="ru-RU" sz="1600" dirty="0" smtClean="0"/>
              <a:t> у 20% </a:t>
            </a:r>
            <a:r>
              <a:rPr lang="ru-RU" sz="1600" dirty="0" err="1" smtClean="0"/>
              <a:t>випадків</a:t>
            </a:r>
            <a:r>
              <a:rPr lang="ru-RU" sz="1600" dirty="0" smtClean="0"/>
              <a:t> </a:t>
            </a:r>
            <a:r>
              <a:rPr lang="ru-RU" sz="1600" dirty="0" err="1" smtClean="0"/>
              <a:t>після</a:t>
            </a:r>
            <a:r>
              <a:rPr lang="ru-RU" sz="1600" dirty="0" smtClean="0"/>
              <a:t> </a:t>
            </a:r>
            <a:r>
              <a:rPr lang="ru-RU" sz="1600" dirty="0" err="1" smtClean="0"/>
              <a:t>люмбальної</a:t>
            </a:r>
            <a:r>
              <a:rPr lang="ru-RU" sz="1600" dirty="0" smtClean="0"/>
              <a:t> </a:t>
            </a:r>
            <a:r>
              <a:rPr lang="ru-RU" sz="1600" dirty="0" err="1" smtClean="0"/>
              <a:t>пункції</a:t>
            </a:r>
            <a:r>
              <a:rPr lang="ru-RU" sz="1600" dirty="0" smtClean="0"/>
              <a:t>, </a:t>
            </a:r>
            <a:r>
              <a:rPr lang="ru-RU" sz="1600" dirty="0" err="1" smtClean="0"/>
              <a:t>носять</a:t>
            </a:r>
            <a:r>
              <a:rPr lang="ru-RU" sz="1600" dirty="0" smtClean="0"/>
              <a:t> </a:t>
            </a:r>
            <a:r>
              <a:rPr lang="ru-RU" sz="1600" dirty="0" err="1" smtClean="0"/>
              <a:t>назву</a:t>
            </a:r>
            <a:r>
              <a:rPr lang="ru-RU" sz="1600" dirty="0" smtClean="0"/>
              <a:t> </a:t>
            </a:r>
            <a:r>
              <a:rPr lang="ru-RU" sz="1600" dirty="0" err="1" smtClean="0"/>
              <a:t>постпункціонного</a:t>
            </a:r>
            <a:r>
              <a:rPr lang="ru-RU" sz="1600" dirty="0" smtClean="0"/>
              <a:t> синдрому. </a:t>
            </a:r>
            <a:br>
              <a:rPr lang="ru-RU" sz="1600" dirty="0" smtClean="0"/>
            </a:br>
            <a:r>
              <a:rPr lang="ru-RU" sz="1600" dirty="0" smtClean="0"/>
              <a:t> </a:t>
            </a:r>
            <a:r>
              <a:rPr lang="ru-RU" sz="1600" dirty="0" err="1" smtClean="0"/>
              <a:t>Вирішальне</a:t>
            </a:r>
            <a:r>
              <a:rPr lang="ru-RU" sz="1600" dirty="0" smtClean="0"/>
              <a:t> </a:t>
            </a:r>
            <a:r>
              <a:rPr lang="ru-RU" sz="1600" dirty="0" err="1" smtClean="0"/>
              <a:t>значення</a:t>
            </a:r>
            <a:r>
              <a:rPr lang="ru-RU" sz="1600" dirty="0" smtClean="0"/>
              <a:t> у </a:t>
            </a:r>
            <a:r>
              <a:rPr lang="ru-RU" sz="1600" dirty="0" err="1" smtClean="0"/>
              <a:t>визначенні</a:t>
            </a:r>
            <a:r>
              <a:rPr lang="ru-RU" sz="1600" dirty="0" smtClean="0"/>
              <a:t> </a:t>
            </a:r>
            <a:r>
              <a:rPr lang="ru-RU" sz="1600" dirty="0" err="1" smtClean="0"/>
              <a:t>природи</a:t>
            </a:r>
            <a:r>
              <a:rPr lang="ru-RU" sz="1600" dirty="0" smtClean="0"/>
              <a:t> </a:t>
            </a:r>
            <a:r>
              <a:rPr lang="ru-RU" sz="1600" dirty="0" err="1" smtClean="0"/>
              <a:t>менінгеального</a:t>
            </a:r>
            <a:r>
              <a:rPr lang="ru-RU" sz="1600" dirty="0" smtClean="0"/>
              <a:t> синдрому </a:t>
            </a:r>
            <a:r>
              <a:rPr lang="ru-RU" sz="1600" dirty="0" err="1" smtClean="0"/>
              <a:t>належить</a:t>
            </a:r>
            <a:r>
              <a:rPr lang="ru-RU" sz="1600" dirty="0" smtClean="0"/>
              <a:t> </a:t>
            </a:r>
            <a:r>
              <a:rPr lang="ru-RU" sz="1600" dirty="0" err="1" smtClean="0"/>
              <a:t>дослідженню</a:t>
            </a:r>
            <a:r>
              <a:rPr lang="ru-RU" sz="1600" dirty="0" smtClean="0"/>
              <a:t> </a:t>
            </a:r>
            <a:r>
              <a:rPr lang="ru-RU" sz="1600" dirty="0" err="1" smtClean="0"/>
              <a:t>спинномозкової</a:t>
            </a:r>
            <a:r>
              <a:rPr lang="ru-RU" sz="1600" dirty="0" smtClean="0"/>
              <a:t> </a:t>
            </a:r>
            <a:r>
              <a:rPr lang="ru-RU" sz="1600" dirty="0" err="1" smtClean="0"/>
              <a:t>рідини</a:t>
            </a:r>
            <a:r>
              <a:rPr lang="ru-RU" sz="1600" dirty="0" smtClean="0"/>
              <a:t>. У </a:t>
            </a:r>
            <a:r>
              <a:rPr lang="ru-RU" sz="1600" dirty="0" err="1" smtClean="0"/>
              <a:t>випадку</a:t>
            </a:r>
            <a:r>
              <a:rPr lang="ru-RU" sz="1600" dirty="0" smtClean="0"/>
              <a:t> </a:t>
            </a:r>
            <a:r>
              <a:rPr lang="ru-RU" sz="1600" dirty="0" err="1" smtClean="0"/>
              <a:t>менінгіту</a:t>
            </a:r>
            <a:r>
              <a:rPr lang="ru-RU" sz="1600" dirty="0" smtClean="0"/>
              <a:t> при </a:t>
            </a:r>
            <a:r>
              <a:rPr lang="ru-RU" sz="1600" dirty="0" err="1" smtClean="0"/>
              <a:t>поперековому</a:t>
            </a:r>
            <a:r>
              <a:rPr lang="ru-RU" sz="1600" dirty="0" smtClean="0"/>
              <a:t> </a:t>
            </a:r>
            <a:r>
              <a:rPr lang="ru-RU" sz="1600" dirty="0" err="1" smtClean="0"/>
              <a:t>проколі</a:t>
            </a:r>
            <a:r>
              <a:rPr lang="ru-RU" sz="1600" dirty="0" smtClean="0"/>
              <a:t> </a:t>
            </a:r>
            <a:r>
              <a:rPr lang="ru-RU" sz="1600" dirty="0" err="1" smtClean="0"/>
              <a:t>ліквор</a:t>
            </a:r>
            <a:r>
              <a:rPr lang="ru-RU" sz="1600" dirty="0" smtClean="0"/>
              <a:t> </a:t>
            </a:r>
            <a:r>
              <a:rPr lang="ru-RU" sz="1600" dirty="0" err="1" smtClean="0"/>
              <a:t>витікає</a:t>
            </a:r>
            <a:r>
              <a:rPr lang="ru-RU" sz="1600" dirty="0" smtClean="0"/>
              <a:t> </a:t>
            </a:r>
            <a:r>
              <a:rPr lang="ru-RU" sz="1600" dirty="0" err="1" smtClean="0"/>
              <a:t>під</a:t>
            </a:r>
            <a:r>
              <a:rPr lang="ru-RU" sz="1600" dirty="0" smtClean="0"/>
              <a:t> </a:t>
            </a:r>
            <a:r>
              <a:rPr lang="ru-RU" sz="1600" dirty="0" err="1" smtClean="0"/>
              <a:t>підвищеним</a:t>
            </a:r>
            <a:r>
              <a:rPr lang="ru-RU" sz="1600" dirty="0" smtClean="0"/>
              <a:t> </a:t>
            </a:r>
            <a:r>
              <a:rPr lang="ru-RU" sz="1600" dirty="0" err="1" smtClean="0"/>
              <a:t>тиском</a:t>
            </a:r>
            <a:r>
              <a:rPr lang="ru-RU" sz="1600" dirty="0" smtClean="0"/>
              <a:t>, </a:t>
            </a:r>
            <a:r>
              <a:rPr lang="ru-RU" sz="1600" dirty="0" err="1" smtClean="0"/>
              <a:t>зовнішній</a:t>
            </a:r>
            <a:r>
              <a:rPr lang="ru-RU" sz="1600" dirty="0" smtClean="0"/>
              <a:t> </a:t>
            </a:r>
            <a:r>
              <a:rPr lang="ru-RU" sz="1600" dirty="0" err="1" smtClean="0"/>
              <a:t>вигляд</a:t>
            </a:r>
            <a:r>
              <a:rPr lang="ru-RU" sz="1600" dirty="0" smtClean="0"/>
              <a:t> </a:t>
            </a:r>
            <a:r>
              <a:rPr lang="ru-RU" sz="1600" dirty="0" err="1" smtClean="0"/>
              <a:t>його</a:t>
            </a:r>
            <a:r>
              <a:rPr lang="ru-RU" sz="1600" dirty="0" smtClean="0"/>
              <a:t> </a:t>
            </a:r>
            <a:r>
              <a:rPr lang="ru-RU" sz="1600" dirty="0" err="1" smtClean="0"/>
              <a:t>визначається</a:t>
            </a:r>
            <a:r>
              <a:rPr lang="ru-RU" sz="1600" dirty="0" smtClean="0"/>
              <a:t> </a:t>
            </a:r>
            <a:r>
              <a:rPr lang="ru-RU" sz="1600" dirty="0" err="1" smtClean="0"/>
              <a:t>кількістю</a:t>
            </a:r>
            <a:r>
              <a:rPr lang="ru-RU" sz="1600" dirty="0" smtClean="0"/>
              <a:t> </a:t>
            </a:r>
            <a:r>
              <a:rPr lang="ru-RU" sz="1600" dirty="0" err="1" smtClean="0"/>
              <a:t>клітинних</a:t>
            </a:r>
            <a:r>
              <a:rPr lang="ru-RU" sz="1600" dirty="0" smtClean="0"/>
              <a:t> </a:t>
            </a:r>
            <a:r>
              <a:rPr lang="ru-RU" sz="1600" dirty="0" err="1" smtClean="0"/>
              <a:t>елементів</a:t>
            </a:r>
            <a:r>
              <a:rPr lang="ru-RU" sz="1600" dirty="0" smtClean="0"/>
              <a:t>.  </a:t>
            </a:r>
            <a:r>
              <a:rPr lang="ru-RU" sz="1600" dirty="0" err="1" smtClean="0"/>
              <a:t>Він</a:t>
            </a:r>
            <a:r>
              <a:rPr lang="ru-RU" sz="1600" dirty="0" smtClean="0"/>
              <a:t> </a:t>
            </a:r>
            <a:r>
              <a:rPr lang="ru-RU" sz="1600" dirty="0" err="1" smtClean="0"/>
              <a:t>може</a:t>
            </a:r>
            <a:r>
              <a:rPr lang="ru-RU" sz="1600" dirty="0" smtClean="0"/>
              <a:t> бути </a:t>
            </a:r>
            <a:r>
              <a:rPr lang="ru-RU" sz="1600" dirty="0" err="1" smtClean="0"/>
              <a:t>прозорим</a:t>
            </a:r>
            <a:r>
              <a:rPr lang="ru-RU" sz="1600" dirty="0" smtClean="0"/>
              <a:t>, </a:t>
            </a:r>
            <a:r>
              <a:rPr lang="ru-RU" sz="1600" dirty="0" err="1" smtClean="0"/>
              <a:t>каламутним</a:t>
            </a:r>
            <a:r>
              <a:rPr lang="ru-RU" sz="1600" dirty="0" smtClean="0"/>
              <a:t> </a:t>
            </a:r>
            <a:r>
              <a:rPr lang="ru-RU" sz="1600" dirty="0" err="1" smtClean="0"/>
              <a:t>або</a:t>
            </a:r>
            <a:r>
              <a:rPr lang="ru-RU" sz="1600" dirty="0" smtClean="0"/>
              <a:t> </a:t>
            </a:r>
            <a:r>
              <a:rPr lang="ru-RU" sz="1600" dirty="0" err="1" smtClean="0"/>
              <a:t>гнійним</a:t>
            </a:r>
            <a:r>
              <a:rPr lang="ru-RU" sz="1600" dirty="0" smtClean="0"/>
              <a:t>.  Характерною </a:t>
            </a:r>
            <a:r>
              <a:rPr lang="ru-RU" sz="1600" dirty="0" err="1" smtClean="0"/>
              <a:t>особливістю</a:t>
            </a:r>
            <a:r>
              <a:rPr lang="ru-RU" sz="1600" dirty="0" smtClean="0"/>
              <a:t> </a:t>
            </a:r>
            <a:r>
              <a:rPr lang="ru-RU" sz="1600" dirty="0" err="1" smtClean="0"/>
              <a:t>гострої</a:t>
            </a:r>
            <a:r>
              <a:rPr lang="ru-RU" sz="1600" dirty="0" smtClean="0"/>
              <a:t> </a:t>
            </a:r>
            <a:r>
              <a:rPr lang="ru-RU" sz="1600" dirty="0" err="1" smtClean="0"/>
              <a:t>стадії</a:t>
            </a:r>
            <a:r>
              <a:rPr lang="ru-RU" sz="1600" dirty="0" smtClean="0"/>
              <a:t> </a:t>
            </a:r>
            <a:r>
              <a:rPr lang="ru-RU" sz="1600" dirty="0" err="1" smtClean="0"/>
              <a:t>менінгіту</a:t>
            </a:r>
            <a:r>
              <a:rPr lang="ru-RU" sz="1600" dirty="0" smtClean="0"/>
              <a:t> служить </a:t>
            </a:r>
            <a:r>
              <a:rPr lang="ru-RU" sz="1600" dirty="0" err="1" smtClean="0"/>
              <a:t>плеоцитоз</a:t>
            </a:r>
            <a:r>
              <a:rPr lang="ru-RU" sz="1600" dirty="0" smtClean="0"/>
              <a:t> при </a:t>
            </a:r>
            <a:r>
              <a:rPr lang="ru-RU" sz="1600" dirty="0" err="1" smtClean="0"/>
              <a:t>незначному</a:t>
            </a:r>
            <a:r>
              <a:rPr lang="ru-RU" sz="1600" dirty="0" smtClean="0"/>
              <a:t> </a:t>
            </a:r>
            <a:r>
              <a:rPr lang="ru-RU" sz="1600" dirty="0" err="1" smtClean="0"/>
              <a:t>або</a:t>
            </a:r>
            <a:r>
              <a:rPr lang="ru-RU" sz="1600" dirty="0" smtClean="0"/>
              <a:t> </a:t>
            </a:r>
            <a:r>
              <a:rPr lang="ru-RU" sz="1600" dirty="0" err="1" smtClean="0"/>
              <a:t>помірному</a:t>
            </a:r>
            <a:r>
              <a:rPr lang="ru-RU" sz="1600" dirty="0" smtClean="0"/>
              <a:t> </a:t>
            </a:r>
            <a:r>
              <a:rPr lang="ru-RU" sz="1600" dirty="0" err="1" smtClean="0"/>
              <a:t>підвищенні</a:t>
            </a:r>
            <a:r>
              <a:rPr lang="ru-RU" sz="1600" dirty="0" smtClean="0"/>
              <a:t> </a:t>
            </a:r>
            <a:r>
              <a:rPr lang="ru-RU" sz="1600" dirty="0" err="1" smtClean="0"/>
              <a:t>вмісту</a:t>
            </a:r>
            <a:r>
              <a:rPr lang="ru-RU" sz="1600" dirty="0" smtClean="0"/>
              <a:t> </a:t>
            </a:r>
            <a:r>
              <a:rPr lang="ru-RU" sz="1600" dirty="0" err="1" smtClean="0"/>
              <a:t>білка</a:t>
            </a:r>
            <a:r>
              <a:rPr lang="ru-RU" sz="1600" dirty="0" smtClean="0"/>
              <a:t> (</a:t>
            </a:r>
            <a:r>
              <a:rPr lang="ru-RU" sz="1600" dirty="0" err="1" smtClean="0"/>
              <a:t>клітинно-білкова</a:t>
            </a:r>
            <a:r>
              <a:rPr lang="ru-RU" sz="1600" dirty="0" smtClean="0"/>
              <a:t> </a:t>
            </a:r>
            <a:r>
              <a:rPr lang="ru-RU" sz="1600" dirty="0" err="1" smtClean="0"/>
              <a:t>дисоціація</a:t>
            </a:r>
            <a:r>
              <a:rPr lang="ru-RU" sz="1600" dirty="0" smtClean="0"/>
              <a:t>). При </a:t>
            </a:r>
            <a:r>
              <a:rPr lang="ru-RU" sz="1600" dirty="0" err="1" smtClean="0"/>
              <a:t>субарахноїдальному</a:t>
            </a:r>
            <a:r>
              <a:rPr lang="ru-RU" sz="1600" dirty="0" smtClean="0"/>
              <a:t> </a:t>
            </a:r>
            <a:r>
              <a:rPr lang="ru-RU" sz="1600" dirty="0" err="1" smtClean="0"/>
              <a:t>крововиливі</a:t>
            </a:r>
            <a:r>
              <a:rPr lang="ru-RU" sz="1600" dirty="0" smtClean="0"/>
              <a:t> </a:t>
            </a:r>
            <a:r>
              <a:rPr lang="ru-RU" sz="1600" dirty="0" err="1" smtClean="0"/>
              <a:t>ліквор</a:t>
            </a:r>
            <a:r>
              <a:rPr lang="ru-RU" sz="1600" dirty="0" smtClean="0"/>
              <a:t> </a:t>
            </a:r>
            <a:r>
              <a:rPr lang="ru-RU" sz="1600" dirty="0" err="1" smtClean="0"/>
              <a:t>забарвлений</a:t>
            </a:r>
            <a:r>
              <a:rPr lang="ru-RU" sz="1600" dirty="0" smtClean="0"/>
              <a:t> </a:t>
            </a:r>
            <a:r>
              <a:rPr lang="ru-RU" sz="1600" dirty="0" err="1" smtClean="0"/>
              <a:t>кров'ю</a:t>
            </a:r>
            <a:r>
              <a:rPr lang="ru-RU" sz="1600" dirty="0" smtClean="0"/>
              <a:t>. </a:t>
            </a:r>
            <a:r>
              <a:rPr lang="ru-RU" sz="1600" dirty="0" err="1" smtClean="0"/>
              <a:t>Слід</a:t>
            </a:r>
            <a:r>
              <a:rPr lang="ru-RU" sz="1600" dirty="0" smtClean="0"/>
              <a:t> </a:t>
            </a:r>
            <a:r>
              <a:rPr lang="ru-RU" sz="1600" dirty="0" err="1" smtClean="0"/>
              <a:t>пам'ятати</a:t>
            </a:r>
            <a:r>
              <a:rPr lang="ru-RU" sz="1600" dirty="0" smtClean="0"/>
              <a:t>, </a:t>
            </a:r>
            <a:r>
              <a:rPr lang="ru-RU" sz="1600" dirty="0" err="1" smtClean="0"/>
              <a:t>що</a:t>
            </a:r>
            <a:r>
              <a:rPr lang="ru-RU" sz="1600" dirty="0" smtClean="0"/>
              <a:t> в </a:t>
            </a:r>
            <a:r>
              <a:rPr lang="ru-RU" sz="1600" dirty="0" err="1" smtClean="0"/>
              <a:t>осіб</a:t>
            </a:r>
            <a:r>
              <a:rPr lang="ru-RU" sz="1600" dirty="0" smtClean="0"/>
              <a:t> </a:t>
            </a:r>
            <a:r>
              <a:rPr lang="ru-RU" sz="1600" dirty="0" err="1" smtClean="0"/>
              <a:t>похилого</a:t>
            </a:r>
            <a:r>
              <a:rPr lang="ru-RU" sz="1600" dirty="0" smtClean="0"/>
              <a:t> </a:t>
            </a:r>
            <a:r>
              <a:rPr lang="ru-RU" sz="1600" dirty="0" err="1" smtClean="0"/>
              <a:t>віку</a:t>
            </a:r>
            <a:r>
              <a:rPr lang="ru-RU" sz="1600" dirty="0" smtClean="0"/>
              <a:t> та </a:t>
            </a:r>
            <a:r>
              <a:rPr lang="ru-RU" sz="1600" dirty="0" err="1" smtClean="0"/>
              <a:t>дітей</a:t>
            </a:r>
            <a:r>
              <a:rPr lang="ru-RU" sz="1600" dirty="0" smtClean="0"/>
              <a:t> до 3 </a:t>
            </a:r>
            <a:r>
              <a:rPr lang="ru-RU" sz="1600" dirty="0" err="1" smtClean="0"/>
              <a:t>місяців</a:t>
            </a:r>
            <a:r>
              <a:rPr lang="ru-RU" sz="1600" dirty="0" smtClean="0"/>
              <a:t> </a:t>
            </a:r>
            <a:r>
              <a:rPr lang="ru-RU" sz="1600" dirty="0" err="1" smtClean="0"/>
              <a:t>менінгеальний</a:t>
            </a:r>
            <a:r>
              <a:rPr lang="ru-RU" sz="1600" dirty="0" smtClean="0"/>
              <a:t> синдром </a:t>
            </a:r>
            <a:r>
              <a:rPr lang="ru-RU" sz="1600" dirty="0" err="1" smtClean="0"/>
              <a:t>виражений</a:t>
            </a:r>
            <a:r>
              <a:rPr lang="ru-RU" sz="1600" dirty="0" smtClean="0"/>
              <a:t> </a:t>
            </a:r>
            <a:r>
              <a:rPr lang="ru-RU" sz="1600" dirty="0" err="1" smtClean="0"/>
              <a:t>незначно</a:t>
            </a:r>
            <a:r>
              <a:rPr lang="ru-RU" sz="1600" dirty="0" smtClean="0"/>
              <a:t>. У </a:t>
            </a:r>
            <a:r>
              <a:rPr lang="ru-RU" sz="1600" dirty="0" err="1" smtClean="0"/>
              <a:t>дітей</a:t>
            </a:r>
            <a:r>
              <a:rPr lang="ru-RU" sz="1600" dirty="0" smtClean="0"/>
              <a:t> </a:t>
            </a:r>
            <a:r>
              <a:rPr lang="ru-RU" sz="1600" dirty="0" err="1" smtClean="0"/>
              <a:t>можна</a:t>
            </a:r>
            <a:r>
              <a:rPr lang="ru-RU" sz="1600" dirty="0" smtClean="0"/>
              <a:t> </a:t>
            </a:r>
            <a:r>
              <a:rPr lang="ru-RU" sz="1600" dirty="0" err="1" smtClean="0"/>
              <a:t>виявити</a:t>
            </a:r>
            <a:r>
              <a:rPr lang="ru-RU" sz="1600" dirty="0" smtClean="0"/>
              <a:t> </a:t>
            </a:r>
            <a:r>
              <a:rPr lang="ru-RU" sz="1600" dirty="0" err="1" smtClean="0"/>
              <a:t>додатковий</a:t>
            </a:r>
            <a:r>
              <a:rPr lang="ru-RU" sz="1600" dirty="0" smtClean="0"/>
              <a:t> </a:t>
            </a:r>
            <a:r>
              <a:rPr lang="ru-RU" sz="1600" dirty="0" err="1" smtClean="0"/>
              <a:t>ознака</a:t>
            </a:r>
            <a:r>
              <a:rPr lang="ru-RU" sz="1600" dirty="0" smtClean="0"/>
              <a:t> - </a:t>
            </a:r>
            <a:r>
              <a:rPr lang="ru-RU" sz="1600" dirty="0" err="1" smtClean="0"/>
              <a:t>вибухання</a:t>
            </a:r>
            <a:r>
              <a:rPr lang="ru-RU" sz="1600" dirty="0" smtClean="0"/>
              <a:t> </a:t>
            </a:r>
            <a:r>
              <a:rPr lang="ru-RU" sz="1600" dirty="0" err="1" smtClean="0"/>
              <a:t>тім'ячка</a:t>
            </a:r>
            <a:r>
              <a:rPr lang="ru-RU" sz="1600" dirty="0" smtClean="0"/>
              <a:t> черепа як </a:t>
            </a:r>
            <a:r>
              <a:rPr lang="ru-RU" sz="1600" dirty="0" err="1" smtClean="0"/>
              <a:t>наслідок</a:t>
            </a:r>
            <a:r>
              <a:rPr lang="ru-RU" sz="1600" dirty="0" smtClean="0"/>
              <a:t> </a:t>
            </a:r>
            <a:r>
              <a:rPr lang="ru-RU" sz="1600" dirty="0" err="1" smtClean="0"/>
              <a:t>гіперсекреції</a:t>
            </a:r>
            <a:r>
              <a:rPr lang="ru-RU" sz="1600" dirty="0" smtClean="0"/>
              <a:t> </a:t>
            </a:r>
            <a:r>
              <a:rPr lang="ru-RU" sz="1600" dirty="0" err="1" smtClean="0"/>
              <a:t>ліквору</a:t>
            </a:r>
            <a:r>
              <a:rPr lang="ru-RU" sz="1600" dirty="0" smtClean="0"/>
              <a:t>. </a:t>
            </a:r>
            <a:r>
              <a:rPr lang="ru-RU" sz="1600" dirty="0" err="1" smtClean="0"/>
              <a:t>Невідкладна</a:t>
            </a:r>
            <a:r>
              <a:rPr lang="ru-RU" sz="1600" dirty="0" smtClean="0"/>
              <a:t> </a:t>
            </a:r>
            <a:r>
              <a:rPr lang="ru-RU" sz="1600" dirty="0" err="1" smtClean="0"/>
              <a:t>допомога</a:t>
            </a:r>
            <a:r>
              <a:rPr lang="ru-RU" sz="1600" dirty="0" smtClean="0"/>
              <a:t> </a:t>
            </a:r>
            <a:r>
              <a:rPr lang="ru-RU" sz="1600" dirty="0" err="1" smtClean="0"/>
              <a:t>визначається</a:t>
            </a:r>
            <a:r>
              <a:rPr lang="ru-RU" sz="1600" dirty="0" smtClean="0"/>
              <a:t> характером </a:t>
            </a:r>
            <a:r>
              <a:rPr lang="ru-RU" sz="1600" dirty="0" err="1" smtClean="0"/>
              <a:t>захворювання</a:t>
            </a:r>
            <a:r>
              <a:rPr lang="ru-RU" sz="1600" dirty="0" smtClean="0"/>
              <a:t>. </a:t>
            </a:r>
            <a:br>
              <a:rPr lang="ru-RU" sz="1600" dirty="0" smtClean="0"/>
            </a:br>
            <a:r>
              <a:rPr lang="ru-RU" sz="1600" dirty="0" smtClean="0"/>
              <a:t> </a:t>
            </a:r>
            <a:r>
              <a:rPr lang="ru-RU" sz="1600" dirty="0" err="1" smtClean="0"/>
              <a:t>Госпіталізація</a:t>
            </a:r>
            <a:r>
              <a:rPr lang="ru-RU" sz="1600" dirty="0" smtClean="0"/>
              <a:t> в </a:t>
            </a:r>
            <a:r>
              <a:rPr lang="ru-RU" sz="1600" dirty="0" err="1" smtClean="0"/>
              <a:t>неврологічне</a:t>
            </a:r>
            <a:r>
              <a:rPr lang="ru-RU" sz="1600" dirty="0" smtClean="0"/>
              <a:t> </a:t>
            </a:r>
            <a:r>
              <a:rPr lang="ru-RU" sz="1600" dirty="0" err="1" smtClean="0"/>
              <a:t>або</a:t>
            </a:r>
            <a:r>
              <a:rPr lang="ru-RU" sz="1600" dirty="0" smtClean="0"/>
              <a:t> </a:t>
            </a:r>
            <a:r>
              <a:rPr lang="ru-RU" sz="1600" dirty="0" err="1" smtClean="0"/>
              <a:t>інфекційне</a:t>
            </a:r>
            <a:r>
              <a:rPr lang="ru-RU" sz="1600" dirty="0" smtClean="0"/>
              <a:t> </a:t>
            </a:r>
            <a:r>
              <a:rPr lang="ru-RU" sz="1600" dirty="0" err="1" smtClean="0"/>
              <a:t>відділення</a:t>
            </a:r>
            <a:r>
              <a:rPr lang="ru-RU" sz="1600" dirty="0" smtClean="0"/>
              <a:t> </a:t>
            </a:r>
            <a:r>
              <a:rPr lang="ru-RU" sz="1600" dirty="0" err="1" smtClean="0"/>
              <a:t>необхідна</a:t>
            </a:r>
            <a:r>
              <a:rPr lang="ru-RU" sz="1600" dirty="0" smtClean="0"/>
              <a:t> у </a:t>
            </a:r>
            <a:r>
              <a:rPr lang="ru-RU" sz="1600" dirty="0" err="1" smtClean="0"/>
              <a:t>всіх</a:t>
            </a:r>
            <a:r>
              <a:rPr lang="ru-RU" sz="1600" dirty="0" smtClean="0"/>
              <a:t> </a:t>
            </a:r>
            <a:r>
              <a:rPr lang="ru-RU" sz="1600" dirty="0" err="1" smtClean="0"/>
              <a:t>випадках</a:t>
            </a:r>
            <a:r>
              <a:rPr lang="ru-RU" sz="1600" dirty="0" smtClean="0"/>
              <a:t> </a:t>
            </a:r>
            <a:r>
              <a:rPr lang="ru-RU" sz="1600" dirty="0" err="1" smtClean="0"/>
              <a:t>виявлення</a:t>
            </a:r>
            <a:r>
              <a:rPr lang="ru-RU" sz="1600" dirty="0" smtClean="0"/>
              <a:t> </a:t>
            </a:r>
            <a:r>
              <a:rPr lang="ru-RU" sz="1600" dirty="0" err="1" smtClean="0"/>
              <a:t>менінгеального</a:t>
            </a:r>
            <a:r>
              <a:rPr lang="ru-RU" sz="1600" dirty="0" smtClean="0"/>
              <a:t> синдрому.</a:t>
            </a:r>
            <a:endParaRPr lang="ru-RU" sz="1600" dirty="0"/>
          </a:p>
        </p:txBody>
      </p:sp>
      <p:sp>
        <p:nvSpPr>
          <p:cNvPr id="3" name="Содержимое 2"/>
          <p:cNvSpPr>
            <a:spLocks noGrp="1"/>
          </p:cNvSpPr>
          <p:nvPr>
            <p:ph idx="1"/>
          </p:nvPr>
        </p:nvSpPr>
        <p:spPr>
          <a:xfrm flipH="1">
            <a:off x="-1214478" y="1500174"/>
            <a:ext cx="171480" cy="4709160"/>
          </a:xfrm>
        </p:spPr>
        <p:txBody>
          <a:bodyPr/>
          <a:lstStyle/>
          <a:p>
            <a:endParaRPr lang="ru-RU"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0"/>
            <a:ext cx="8929718" cy="6858000"/>
          </a:xfrm>
        </p:spPr>
        <p:txBody>
          <a:bodyPr>
            <a:normAutofit/>
          </a:bodyPr>
          <a:lstStyle/>
          <a:p>
            <a:r>
              <a:rPr lang="ru-RU" sz="2400" dirty="0" smtClean="0"/>
              <a:t>2. </a:t>
            </a:r>
            <a:r>
              <a:rPr lang="ru-RU" sz="2400" dirty="0" err="1" smtClean="0"/>
              <a:t>Менінгіти</a:t>
            </a:r>
            <a:r>
              <a:rPr lang="ru-RU" sz="2400" dirty="0" smtClean="0"/>
              <a:t> </a:t>
            </a:r>
            <a:r>
              <a:rPr lang="ru-RU" sz="1400" dirty="0" smtClean="0"/>
              <a:t/>
            </a:r>
            <a:br>
              <a:rPr lang="ru-RU" sz="1400" dirty="0" smtClean="0"/>
            </a:br>
            <a:r>
              <a:rPr lang="ru-RU" sz="1400" dirty="0" smtClean="0"/>
              <a:t> </a:t>
            </a:r>
            <a:r>
              <a:rPr lang="ru-RU" sz="1400" dirty="0" err="1" smtClean="0"/>
              <a:t>Менінгіт</a:t>
            </a:r>
            <a:r>
              <a:rPr lang="ru-RU" sz="1400" dirty="0" smtClean="0"/>
              <a:t> - </a:t>
            </a:r>
            <a:r>
              <a:rPr lang="ru-RU" sz="1400" dirty="0" err="1" smtClean="0"/>
              <a:t>гостре</a:t>
            </a:r>
            <a:r>
              <a:rPr lang="ru-RU" sz="1400" dirty="0" smtClean="0"/>
              <a:t> </a:t>
            </a:r>
            <a:r>
              <a:rPr lang="ru-RU" sz="1400" dirty="0" err="1" smtClean="0"/>
              <a:t>інфекційне</a:t>
            </a:r>
            <a:r>
              <a:rPr lang="ru-RU" sz="1400" dirty="0" smtClean="0"/>
              <a:t> </a:t>
            </a:r>
            <a:r>
              <a:rPr lang="ru-RU" sz="1400" dirty="0" err="1" smtClean="0"/>
              <a:t>захворювання</a:t>
            </a:r>
            <a:r>
              <a:rPr lang="ru-RU" sz="1400" dirty="0" smtClean="0"/>
              <a:t> </a:t>
            </a:r>
            <a:r>
              <a:rPr lang="ru-RU" sz="1400" dirty="0" err="1" smtClean="0"/>
              <a:t>з</a:t>
            </a:r>
            <a:r>
              <a:rPr lang="ru-RU" sz="1400" dirty="0" smtClean="0"/>
              <a:t> </a:t>
            </a:r>
            <a:r>
              <a:rPr lang="ru-RU" sz="1400" dirty="0" err="1" smtClean="0"/>
              <a:t>переважним</a:t>
            </a:r>
            <a:r>
              <a:rPr lang="ru-RU" sz="1400" dirty="0" smtClean="0"/>
              <a:t> </a:t>
            </a:r>
            <a:r>
              <a:rPr lang="ru-RU" sz="1400" dirty="0" err="1" smtClean="0"/>
              <a:t>ураженням</a:t>
            </a:r>
            <a:r>
              <a:rPr lang="ru-RU" sz="1400" dirty="0" smtClean="0"/>
              <a:t> </a:t>
            </a:r>
            <a:r>
              <a:rPr lang="ru-RU" sz="1400" dirty="0" err="1" smtClean="0"/>
              <a:t>мозкових</a:t>
            </a:r>
            <a:r>
              <a:rPr lang="ru-RU" sz="1400" dirty="0" smtClean="0"/>
              <a:t> </a:t>
            </a:r>
            <a:r>
              <a:rPr lang="ru-RU" sz="1400" dirty="0" err="1" smtClean="0"/>
              <a:t>оболонок</a:t>
            </a:r>
            <a:r>
              <a:rPr lang="ru-RU" sz="1400" dirty="0" smtClean="0"/>
              <a:t>. </a:t>
            </a:r>
            <a:r>
              <a:rPr lang="ru-RU" sz="1400" dirty="0" err="1" smtClean="0"/>
              <a:t>Виділяють</a:t>
            </a:r>
            <a:r>
              <a:rPr lang="ru-RU" sz="1400" dirty="0" smtClean="0"/>
              <a:t> </a:t>
            </a:r>
            <a:r>
              <a:rPr lang="ru-RU" sz="1400" dirty="0" err="1" smtClean="0"/>
              <a:t>первинні</a:t>
            </a:r>
            <a:r>
              <a:rPr lang="ru-RU" sz="1400" dirty="0" smtClean="0"/>
              <a:t> </a:t>
            </a:r>
            <a:r>
              <a:rPr lang="ru-RU" sz="1400" dirty="0" err="1" smtClean="0"/>
              <a:t>і</a:t>
            </a:r>
            <a:r>
              <a:rPr lang="ru-RU" sz="1400" dirty="0" smtClean="0"/>
              <a:t> </a:t>
            </a:r>
            <a:r>
              <a:rPr lang="ru-RU" sz="1400" dirty="0" err="1" smtClean="0"/>
              <a:t>вторинні</a:t>
            </a:r>
            <a:r>
              <a:rPr lang="ru-RU" sz="1400" dirty="0" smtClean="0"/>
              <a:t> </a:t>
            </a:r>
            <a:r>
              <a:rPr lang="ru-RU" sz="1400" dirty="0" err="1" smtClean="0"/>
              <a:t>менінгіти</a:t>
            </a:r>
            <a:r>
              <a:rPr lang="ru-RU" sz="1400" dirty="0" smtClean="0"/>
              <a:t>. </a:t>
            </a:r>
            <a:r>
              <a:rPr lang="ru-RU" sz="1400" dirty="0" err="1" smtClean="0"/>
              <a:t>Залежно</a:t>
            </a:r>
            <a:r>
              <a:rPr lang="ru-RU" sz="1400" dirty="0" smtClean="0"/>
              <a:t> </a:t>
            </a:r>
            <a:r>
              <a:rPr lang="ru-RU" sz="1400" dirty="0" err="1" smtClean="0"/>
              <a:t>від</a:t>
            </a:r>
            <a:r>
              <a:rPr lang="ru-RU" sz="1400" dirty="0" smtClean="0"/>
              <a:t> характеру запального </a:t>
            </a:r>
            <a:r>
              <a:rPr lang="ru-RU" sz="1400" dirty="0" err="1" smtClean="0"/>
              <a:t>процесу</a:t>
            </a:r>
            <a:r>
              <a:rPr lang="ru-RU" sz="1400" dirty="0" smtClean="0"/>
              <a:t> в </a:t>
            </a:r>
            <a:r>
              <a:rPr lang="ru-RU" sz="1400" dirty="0" err="1" smtClean="0"/>
              <a:t>оболонках</a:t>
            </a:r>
            <a:r>
              <a:rPr lang="ru-RU" sz="1400" dirty="0" smtClean="0"/>
              <a:t> </a:t>
            </a:r>
            <a:r>
              <a:rPr lang="ru-RU" sz="1400" dirty="0" err="1" smtClean="0"/>
              <a:t>мозку</a:t>
            </a:r>
            <a:r>
              <a:rPr lang="ru-RU" sz="1400" dirty="0" smtClean="0"/>
              <a:t> </a:t>
            </a:r>
            <a:r>
              <a:rPr lang="ru-RU" sz="1400" dirty="0" err="1" smtClean="0"/>
              <a:t>розрізняють</a:t>
            </a:r>
            <a:r>
              <a:rPr lang="ru-RU" sz="1400" dirty="0" smtClean="0"/>
              <a:t> </a:t>
            </a:r>
            <a:r>
              <a:rPr lang="ru-RU" sz="1400" dirty="0" err="1" smtClean="0"/>
              <a:t>гнійні</a:t>
            </a:r>
            <a:r>
              <a:rPr lang="ru-RU" sz="1400" dirty="0" smtClean="0"/>
              <a:t> </a:t>
            </a:r>
            <a:r>
              <a:rPr lang="ru-RU" sz="1400" dirty="0" err="1" smtClean="0"/>
              <a:t>і</a:t>
            </a:r>
            <a:r>
              <a:rPr lang="ru-RU" sz="1400" dirty="0" smtClean="0"/>
              <a:t> </a:t>
            </a:r>
            <a:r>
              <a:rPr lang="ru-RU" sz="1400" dirty="0" err="1" smtClean="0"/>
              <a:t>серозні</a:t>
            </a:r>
            <a:r>
              <a:rPr lang="ru-RU" sz="1400" dirty="0" smtClean="0"/>
              <a:t> </a:t>
            </a:r>
            <a:r>
              <a:rPr lang="ru-RU" sz="1400" dirty="0" err="1" smtClean="0"/>
              <a:t>менінгіти</a:t>
            </a:r>
            <a:r>
              <a:rPr lang="ru-RU" sz="1400" dirty="0" smtClean="0"/>
              <a:t>. </a:t>
            </a:r>
            <a:br>
              <a:rPr lang="ru-RU" sz="1400" dirty="0" smtClean="0"/>
            </a:br>
            <a:r>
              <a:rPr lang="ru-RU" sz="1400" dirty="0" smtClean="0"/>
              <a:t> </a:t>
            </a:r>
            <a:r>
              <a:rPr lang="ru-RU" sz="1400" dirty="0" err="1" smtClean="0"/>
              <a:t>Гнійні</a:t>
            </a:r>
            <a:r>
              <a:rPr lang="ru-RU" sz="1400" dirty="0" smtClean="0"/>
              <a:t> </a:t>
            </a:r>
            <a:r>
              <a:rPr lang="ru-RU" sz="1400" dirty="0" err="1" smtClean="0"/>
              <a:t>менінгіти</a:t>
            </a:r>
            <a:r>
              <a:rPr lang="ru-RU" sz="1400" dirty="0" smtClean="0"/>
              <a:t> - </a:t>
            </a:r>
            <a:r>
              <a:rPr lang="ru-RU" sz="1400" dirty="0" err="1" smtClean="0"/>
              <a:t>група</a:t>
            </a:r>
            <a:r>
              <a:rPr lang="ru-RU" sz="1400" dirty="0" smtClean="0"/>
              <a:t> </a:t>
            </a:r>
            <a:r>
              <a:rPr lang="ru-RU" sz="1400" dirty="0" err="1" smtClean="0"/>
              <a:t>захворювань</a:t>
            </a:r>
            <a:r>
              <a:rPr lang="ru-RU" sz="1400" dirty="0" smtClean="0"/>
              <a:t> </a:t>
            </a:r>
            <a:r>
              <a:rPr lang="ru-RU" sz="1400" dirty="0" err="1" smtClean="0"/>
              <a:t>з</a:t>
            </a:r>
            <a:r>
              <a:rPr lang="ru-RU" sz="1400" dirty="0" smtClean="0"/>
              <a:t> </a:t>
            </a:r>
            <a:r>
              <a:rPr lang="ru-RU" sz="1400" dirty="0" err="1" smtClean="0"/>
              <a:t>переважним</a:t>
            </a:r>
            <a:r>
              <a:rPr lang="ru-RU" sz="1400" dirty="0" smtClean="0"/>
              <a:t> </a:t>
            </a:r>
            <a:r>
              <a:rPr lang="ru-RU" sz="1400" dirty="0" err="1" smtClean="0"/>
              <a:t>ураженням</a:t>
            </a:r>
            <a:r>
              <a:rPr lang="ru-RU" sz="1400" dirty="0" smtClean="0"/>
              <a:t> </a:t>
            </a:r>
            <a:r>
              <a:rPr lang="ru-RU" sz="1400" dirty="0" err="1" smtClean="0"/>
              <a:t>оболонок</a:t>
            </a:r>
            <a:r>
              <a:rPr lang="ru-RU" sz="1400" dirty="0" smtClean="0"/>
              <a:t> </a:t>
            </a:r>
            <a:r>
              <a:rPr lang="ru-RU" sz="1400" dirty="0" err="1" smtClean="0"/>
              <a:t>мозку</a:t>
            </a:r>
            <a:r>
              <a:rPr lang="ru-RU" sz="1400" dirty="0" smtClean="0"/>
              <a:t> </a:t>
            </a:r>
            <a:r>
              <a:rPr lang="ru-RU" sz="1400" dirty="0" err="1" smtClean="0"/>
              <a:t>бактеріальної</a:t>
            </a:r>
            <a:r>
              <a:rPr lang="ru-RU" sz="1400" dirty="0" smtClean="0"/>
              <a:t> </a:t>
            </a:r>
            <a:r>
              <a:rPr lang="ru-RU" sz="1400" dirty="0" err="1" smtClean="0"/>
              <a:t>природи</a:t>
            </a:r>
            <a:r>
              <a:rPr lang="ru-RU" sz="1400" dirty="0" smtClean="0"/>
              <a:t>. </a:t>
            </a:r>
            <a:br>
              <a:rPr lang="ru-RU" sz="1400" dirty="0" smtClean="0"/>
            </a:br>
            <a:r>
              <a:rPr lang="ru-RU" sz="1400" dirty="0" smtClean="0"/>
              <a:t> До </a:t>
            </a:r>
            <a:r>
              <a:rPr lang="ru-RU" sz="1400" dirty="0" err="1" smtClean="0"/>
              <a:t>первинних</a:t>
            </a:r>
            <a:r>
              <a:rPr lang="ru-RU" sz="1400" dirty="0" smtClean="0"/>
              <a:t> </a:t>
            </a:r>
            <a:r>
              <a:rPr lang="ru-RU" sz="1400" dirty="0" err="1" smtClean="0"/>
              <a:t>гнійний</a:t>
            </a:r>
            <a:r>
              <a:rPr lang="ru-RU" sz="1400" dirty="0" smtClean="0"/>
              <a:t> </a:t>
            </a:r>
            <a:r>
              <a:rPr lang="ru-RU" sz="1400" dirty="0" err="1" smtClean="0"/>
              <a:t>менінгіт</a:t>
            </a:r>
            <a:r>
              <a:rPr lang="ru-RU" sz="1400" dirty="0" smtClean="0"/>
              <a:t> </a:t>
            </a:r>
            <a:r>
              <a:rPr lang="ru-RU" sz="1400" dirty="0" err="1" smtClean="0"/>
              <a:t>відноситься</a:t>
            </a:r>
            <a:r>
              <a:rPr lang="ru-RU" sz="1400" dirty="0" smtClean="0"/>
              <a:t> </a:t>
            </a:r>
            <a:r>
              <a:rPr lang="ru-RU" sz="1400" dirty="0" err="1" smtClean="0"/>
              <a:t>менінгококовий</a:t>
            </a:r>
            <a:r>
              <a:rPr lang="ru-RU" sz="1400" dirty="0" smtClean="0"/>
              <a:t> </a:t>
            </a:r>
            <a:r>
              <a:rPr lang="ru-RU" sz="1400" dirty="0" err="1" smtClean="0"/>
              <a:t>епідемічний</a:t>
            </a:r>
            <a:r>
              <a:rPr lang="ru-RU" sz="1400" dirty="0" smtClean="0"/>
              <a:t> </a:t>
            </a:r>
            <a:r>
              <a:rPr lang="ru-RU" sz="1400" dirty="0" err="1" smtClean="0"/>
              <a:t>цереброспінальний</a:t>
            </a:r>
            <a:r>
              <a:rPr lang="ru-RU" sz="1400" dirty="0" smtClean="0"/>
              <a:t> </a:t>
            </a:r>
            <a:r>
              <a:rPr lang="ru-RU" sz="1400" dirty="0" err="1" smtClean="0"/>
              <a:t>менінгіт</a:t>
            </a:r>
            <a:r>
              <a:rPr lang="ru-RU" sz="1400" dirty="0" smtClean="0"/>
              <a:t>. </a:t>
            </a:r>
            <a:br>
              <a:rPr lang="ru-RU" sz="1400" dirty="0" smtClean="0"/>
            </a:br>
            <a:r>
              <a:rPr lang="ru-RU" sz="1400" dirty="0" smtClean="0"/>
              <a:t> </a:t>
            </a:r>
            <a:r>
              <a:rPr lang="ru-RU" sz="1400" dirty="0" err="1" smtClean="0"/>
              <a:t>Симптоми</a:t>
            </a:r>
            <a:r>
              <a:rPr lang="ru-RU" sz="1400" dirty="0" smtClean="0"/>
              <a:t> </a:t>
            </a:r>
            <a:r>
              <a:rPr lang="ru-RU" sz="1400" dirty="0" err="1" smtClean="0"/>
              <a:t>розвиваються</a:t>
            </a:r>
            <a:r>
              <a:rPr lang="ru-RU" sz="1400" dirty="0" smtClean="0"/>
              <a:t> </a:t>
            </a:r>
            <a:r>
              <a:rPr lang="ru-RU" sz="1400" dirty="0" err="1" smtClean="0"/>
              <a:t>гостро</a:t>
            </a:r>
            <a:r>
              <a:rPr lang="ru-RU" sz="1400" dirty="0" smtClean="0"/>
              <a:t>, температура </a:t>
            </a:r>
            <a:r>
              <a:rPr lang="ru-RU" sz="1400" dirty="0" err="1" smtClean="0"/>
              <a:t>підвищується</a:t>
            </a:r>
            <a:r>
              <a:rPr lang="ru-RU" sz="1400" dirty="0" smtClean="0"/>
              <a:t> до 38 39 ˚ С, </a:t>
            </a:r>
            <a:r>
              <a:rPr lang="ru-RU" sz="1400" dirty="0" err="1" smtClean="0"/>
              <a:t>виникає</a:t>
            </a:r>
            <a:r>
              <a:rPr lang="ru-RU" sz="1400" dirty="0" smtClean="0"/>
              <a:t> </a:t>
            </a:r>
            <a:r>
              <a:rPr lang="ru-RU" sz="1400" dirty="0" err="1" smtClean="0"/>
              <a:t>резчайшая</a:t>
            </a:r>
            <a:r>
              <a:rPr lang="ru-RU" sz="1400" dirty="0" smtClean="0"/>
              <a:t> </a:t>
            </a:r>
            <a:r>
              <a:rPr lang="ru-RU" sz="1400" dirty="0" err="1" smtClean="0"/>
              <a:t>головний</a:t>
            </a:r>
            <a:r>
              <a:rPr lang="ru-RU" sz="1400" dirty="0" smtClean="0"/>
              <a:t> </a:t>
            </a:r>
            <a:r>
              <a:rPr lang="ru-RU" sz="1400" dirty="0" err="1" smtClean="0"/>
              <a:t>біль</a:t>
            </a:r>
            <a:r>
              <a:rPr lang="ru-RU" sz="1400" dirty="0" smtClean="0"/>
              <a:t>, яка </a:t>
            </a:r>
            <a:r>
              <a:rPr lang="ru-RU" sz="1400" dirty="0" err="1" smtClean="0"/>
              <a:t>може</a:t>
            </a:r>
            <a:r>
              <a:rPr lang="ru-RU" sz="1400" dirty="0" smtClean="0"/>
              <a:t> </a:t>
            </a:r>
            <a:r>
              <a:rPr lang="ru-RU" sz="1400" dirty="0" err="1" smtClean="0"/>
              <a:t>віддавати</a:t>
            </a:r>
            <a:r>
              <a:rPr lang="ru-RU" sz="1400" dirty="0" smtClean="0"/>
              <a:t> в </a:t>
            </a:r>
            <a:r>
              <a:rPr lang="ru-RU" sz="1400" dirty="0" err="1" smtClean="0"/>
              <a:t>шию</a:t>
            </a:r>
            <a:r>
              <a:rPr lang="ru-RU" sz="1400" dirty="0" smtClean="0"/>
              <a:t>, спину </a:t>
            </a:r>
            <a:r>
              <a:rPr lang="ru-RU" sz="1400" dirty="0" err="1" smtClean="0"/>
              <a:t>і</a:t>
            </a:r>
            <a:r>
              <a:rPr lang="ru-RU" sz="1400" dirty="0" smtClean="0"/>
              <a:t> ноги. </a:t>
            </a:r>
            <a:r>
              <a:rPr lang="ru-RU" sz="1400" dirty="0" err="1" smtClean="0"/>
              <a:t>Головний</a:t>
            </a:r>
            <a:r>
              <a:rPr lang="ru-RU" sz="1400" dirty="0" smtClean="0"/>
              <a:t> </a:t>
            </a:r>
            <a:r>
              <a:rPr lang="ru-RU" sz="1400" dirty="0" err="1" smtClean="0"/>
              <a:t>біль</a:t>
            </a:r>
            <a:r>
              <a:rPr lang="ru-RU" sz="1400" dirty="0" smtClean="0"/>
              <a:t> </a:t>
            </a:r>
            <a:r>
              <a:rPr lang="ru-RU" sz="1400" dirty="0" err="1" smtClean="0"/>
              <a:t>супроводжується</a:t>
            </a:r>
            <a:r>
              <a:rPr lang="ru-RU" sz="1400" dirty="0" smtClean="0"/>
              <a:t> </a:t>
            </a:r>
            <a:r>
              <a:rPr lang="ru-RU" sz="1400" dirty="0" err="1" smtClean="0"/>
              <a:t>блювотою</a:t>
            </a:r>
            <a:r>
              <a:rPr lang="ru-RU" sz="1400" dirty="0" smtClean="0"/>
              <a:t>, </a:t>
            </a:r>
            <a:r>
              <a:rPr lang="ru-RU" sz="1400" dirty="0" err="1" smtClean="0"/>
              <a:t>загальною</a:t>
            </a:r>
            <a:r>
              <a:rPr lang="ru-RU" sz="1400" dirty="0" smtClean="0"/>
              <a:t> </a:t>
            </a:r>
            <a:r>
              <a:rPr lang="ru-RU" sz="1400" dirty="0" err="1" smtClean="0"/>
              <a:t>гіперестезією</a:t>
            </a:r>
            <a:r>
              <a:rPr lang="ru-RU" sz="1400" dirty="0" smtClean="0"/>
              <a:t>, </a:t>
            </a:r>
            <a:r>
              <a:rPr lang="ru-RU" sz="1400" dirty="0" err="1" smtClean="0"/>
              <a:t>з'являються</a:t>
            </a:r>
            <a:r>
              <a:rPr lang="ru-RU" sz="1400" dirty="0" smtClean="0"/>
              <a:t> </a:t>
            </a:r>
            <a:r>
              <a:rPr lang="ru-RU" sz="1400" dirty="0" err="1" smtClean="0"/>
              <a:t>менінгеальні</a:t>
            </a:r>
            <a:r>
              <a:rPr lang="ru-RU" sz="1400" dirty="0" smtClean="0"/>
              <a:t> </a:t>
            </a:r>
            <a:r>
              <a:rPr lang="ru-RU" sz="1400" dirty="0" err="1" smtClean="0"/>
              <a:t>симптоми</a:t>
            </a:r>
            <a:r>
              <a:rPr lang="ru-RU" sz="1400" dirty="0" smtClean="0"/>
              <a:t>.  </a:t>
            </a:r>
            <a:r>
              <a:rPr lang="ru-RU" sz="1400" dirty="0" err="1" smtClean="0"/>
              <a:t>Свідомість</a:t>
            </a:r>
            <a:r>
              <a:rPr lang="ru-RU" sz="1400" dirty="0" smtClean="0"/>
              <a:t> </a:t>
            </a:r>
            <a:r>
              <a:rPr lang="ru-RU" sz="1400" dirty="0" err="1" smtClean="0"/>
              <a:t>спочатку</a:t>
            </a:r>
            <a:r>
              <a:rPr lang="ru-RU" sz="1400" dirty="0" smtClean="0"/>
              <a:t> </a:t>
            </a:r>
            <a:r>
              <a:rPr lang="ru-RU" sz="1400" dirty="0" err="1" smtClean="0"/>
              <a:t>збережено</a:t>
            </a:r>
            <a:r>
              <a:rPr lang="ru-RU" sz="1400" dirty="0" smtClean="0"/>
              <a:t>, </a:t>
            </a:r>
            <a:r>
              <a:rPr lang="ru-RU" sz="1400" dirty="0" err="1" smtClean="0"/>
              <a:t>але</a:t>
            </a:r>
            <a:r>
              <a:rPr lang="ru-RU" sz="1400" dirty="0" smtClean="0"/>
              <a:t> за </a:t>
            </a:r>
            <a:r>
              <a:rPr lang="ru-RU" sz="1400" dirty="0" err="1" smtClean="0"/>
              <a:t>відсутності</a:t>
            </a:r>
            <a:r>
              <a:rPr lang="ru-RU" sz="1400" dirty="0" smtClean="0"/>
              <a:t> адекватного </a:t>
            </a:r>
            <a:r>
              <a:rPr lang="ru-RU" sz="1400" dirty="0" err="1" smtClean="0"/>
              <a:t>лікування</a:t>
            </a:r>
            <a:r>
              <a:rPr lang="ru-RU" sz="1400" dirty="0" smtClean="0"/>
              <a:t> </a:t>
            </a:r>
            <a:r>
              <a:rPr lang="ru-RU" sz="1400" dirty="0" err="1" smtClean="0"/>
              <a:t>хворий</a:t>
            </a:r>
            <a:r>
              <a:rPr lang="ru-RU" sz="1400" dirty="0" smtClean="0"/>
              <a:t> </a:t>
            </a:r>
            <a:r>
              <a:rPr lang="ru-RU" sz="1400" dirty="0" err="1" smtClean="0"/>
              <a:t>швидко</a:t>
            </a:r>
            <a:r>
              <a:rPr lang="ru-RU" sz="1400" dirty="0" smtClean="0"/>
              <a:t> </a:t>
            </a:r>
            <a:r>
              <a:rPr lang="ru-RU" sz="1400" dirty="0" err="1" smtClean="0"/>
              <a:t>впадає</a:t>
            </a:r>
            <a:r>
              <a:rPr lang="ru-RU" sz="1400" dirty="0" smtClean="0"/>
              <a:t> в </a:t>
            </a:r>
            <a:r>
              <a:rPr lang="ru-RU" sz="1400" dirty="0" err="1" smtClean="0"/>
              <a:t>сопорозно</a:t>
            </a:r>
            <a:r>
              <a:rPr lang="ru-RU" sz="1400" dirty="0" smtClean="0"/>
              <a:t> стан. </a:t>
            </a:r>
            <a:r>
              <a:rPr lang="ru-RU" sz="1400" dirty="0" err="1" smtClean="0"/>
              <a:t>Нерідко</a:t>
            </a:r>
            <a:r>
              <a:rPr lang="ru-RU" sz="1400" dirty="0" smtClean="0"/>
              <a:t> </a:t>
            </a:r>
            <a:r>
              <a:rPr lang="ru-RU" sz="1400" dirty="0" err="1" smtClean="0"/>
              <a:t>відзначаються</a:t>
            </a:r>
            <a:r>
              <a:rPr lang="ru-RU" sz="1400" dirty="0" smtClean="0"/>
              <a:t> </a:t>
            </a:r>
            <a:r>
              <a:rPr lang="ru-RU" sz="1400" dirty="0" err="1" smtClean="0"/>
              <a:t>герпетичні</a:t>
            </a:r>
            <a:r>
              <a:rPr lang="ru-RU" sz="1400" dirty="0" smtClean="0"/>
              <a:t> </a:t>
            </a:r>
            <a:r>
              <a:rPr lang="ru-RU" sz="1400" dirty="0" err="1" smtClean="0"/>
              <a:t>висипання</a:t>
            </a:r>
            <a:r>
              <a:rPr lang="ru-RU" sz="1400" dirty="0" smtClean="0"/>
              <a:t> на </a:t>
            </a:r>
            <a:r>
              <a:rPr lang="ru-RU" sz="1400" dirty="0" err="1" smtClean="0"/>
              <a:t>шкірі</a:t>
            </a:r>
            <a:r>
              <a:rPr lang="ru-RU" sz="1400" dirty="0" smtClean="0"/>
              <a:t> </a:t>
            </a:r>
            <a:r>
              <a:rPr lang="ru-RU" sz="1400" dirty="0" err="1" smtClean="0"/>
              <a:t>і</a:t>
            </a:r>
            <a:r>
              <a:rPr lang="ru-RU" sz="1400" dirty="0" smtClean="0"/>
              <a:t> </a:t>
            </a:r>
            <a:r>
              <a:rPr lang="ru-RU" sz="1400" dirty="0" err="1" smtClean="0"/>
              <a:t>слизових</a:t>
            </a:r>
            <a:r>
              <a:rPr lang="ru-RU" sz="1400" dirty="0" smtClean="0"/>
              <a:t> </a:t>
            </a:r>
            <a:r>
              <a:rPr lang="ru-RU" sz="1400" dirty="0" err="1" smtClean="0"/>
              <a:t>оболонках</a:t>
            </a:r>
            <a:r>
              <a:rPr lang="ru-RU" sz="1400" dirty="0" smtClean="0"/>
              <a:t> </a:t>
            </a:r>
            <a:r>
              <a:rPr lang="ru-RU" sz="1400" dirty="0" err="1" smtClean="0"/>
              <a:t>і</a:t>
            </a:r>
            <a:r>
              <a:rPr lang="ru-RU" sz="1400" dirty="0" smtClean="0"/>
              <a:t> </a:t>
            </a:r>
            <a:r>
              <a:rPr lang="ru-RU" sz="1400" dirty="0" err="1" smtClean="0"/>
              <a:t>геморагічна</a:t>
            </a:r>
            <a:r>
              <a:rPr lang="ru-RU" sz="1400" dirty="0" smtClean="0"/>
              <a:t> </a:t>
            </a:r>
            <a:r>
              <a:rPr lang="ru-RU" sz="1400" dirty="0" err="1" smtClean="0"/>
              <a:t>висипка</a:t>
            </a:r>
            <a:r>
              <a:rPr lang="ru-RU" sz="1400" dirty="0" smtClean="0"/>
              <a:t>. У </a:t>
            </a:r>
            <a:r>
              <a:rPr lang="ru-RU" sz="1400" dirty="0" err="1" smtClean="0"/>
              <a:t>крові</a:t>
            </a:r>
            <a:r>
              <a:rPr lang="ru-RU" sz="1400" dirty="0" smtClean="0"/>
              <a:t> </a:t>
            </a:r>
            <a:r>
              <a:rPr lang="ru-RU" sz="1400" dirty="0" err="1" smtClean="0"/>
              <a:t>високий</a:t>
            </a:r>
            <a:r>
              <a:rPr lang="ru-RU" sz="1400" dirty="0" smtClean="0"/>
              <a:t> </a:t>
            </a:r>
            <a:r>
              <a:rPr lang="ru-RU" sz="1400" dirty="0" err="1" smtClean="0"/>
              <a:t>нейтрофільний</a:t>
            </a:r>
            <a:r>
              <a:rPr lang="ru-RU" sz="1400" dirty="0" smtClean="0"/>
              <a:t> лейкоцитоз </a:t>
            </a:r>
            <a:r>
              <a:rPr lang="ru-RU" sz="1400" dirty="0" err="1" smtClean="0"/>
              <a:t>з</a:t>
            </a:r>
            <a:r>
              <a:rPr lang="ru-RU" sz="1400" dirty="0" smtClean="0"/>
              <a:t> </a:t>
            </a:r>
            <a:r>
              <a:rPr lang="ru-RU" sz="1400" dirty="0" err="1" smtClean="0"/>
              <a:t>зсувом</a:t>
            </a:r>
            <a:r>
              <a:rPr lang="ru-RU" sz="1400" dirty="0" smtClean="0"/>
              <a:t> </a:t>
            </a:r>
            <a:r>
              <a:rPr lang="ru-RU" sz="1400" dirty="0" err="1" smtClean="0"/>
              <a:t>формули</a:t>
            </a:r>
            <a:r>
              <a:rPr lang="ru-RU" sz="1400" dirty="0" smtClean="0"/>
              <a:t> </a:t>
            </a:r>
            <a:r>
              <a:rPr lang="ru-RU" sz="1400" dirty="0" err="1" smtClean="0"/>
              <a:t>вліво</a:t>
            </a:r>
            <a:r>
              <a:rPr lang="ru-RU" sz="1400" dirty="0" smtClean="0"/>
              <a:t>, </a:t>
            </a:r>
            <a:r>
              <a:rPr lang="ru-RU" sz="1400" dirty="0" err="1" smtClean="0"/>
              <a:t>збільшення</a:t>
            </a:r>
            <a:r>
              <a:rPr lang="ru-RU" sz="1400" dirty="0" smtClean="0"/>
              <a:t> ШОЕ. </a:t>
            </a:r>
            <a:r>
              <a:rPr lang="ru-RU" sz="1400" dirty="0" err="1" smtClean="0"/>
              <a:t>Спинномозкова</a:t>
            </a:r>
            <a:r>
              <a:rPr lang="ru-RU" sz="1400" dirty="0" smtClean="0"/>
              <a:t> </a:t>
            </a:r>
            <a:r>
              <a:rPr lang="ru-RU" sz="1400" dirty="0" err="1" smtClean="0"/>
              <a:t>рідина</a:t>
            </a:r>
            <a:r>
              <a:rPr lang="ru-RU" sz="1400" dirty="0" smtClean="0"/>
              <a:t> в </a:t>
            </a:r>
            <a:r>
              <a:rPr lang="ru-RU" sz="1400" dirty="0" err="1" smtClean="0"/>
              <a:t>перші</a:t>
            </a:r>
            <a:r>
              <a:rPr lang="ru-RU" sz="1400" dirty="0" smtClean="0"/>
              <a:t> </a:t>
            </a:r>
            <a:r>
              <a:rPr lang="ru-RU" sz="1400" dirty="0" err="1" smtClean="0"/>
              <a:t>години</a:t>
            </a:r>
            <a:r>
              <a:rPr lang="ru-RU" sz="1400" dirty="0" smtClean="0"/>
              <a:t> </a:t>
            </a:r>
            <a:r>
              <a:rPr lang="ru-RU" sz="1400" dirty="0" err="1" smtClean="0"/>
              <a:t>захворювання</a:t>
            </a:r>
            <a:r>
              <a:rPr lang="ru-RU" sz="1400" dirty="0" smtClean="0"/>
              <a:t> </a:t>
            </a:r>
            <a:r>
              <a:rPr lang="ru-RU" sz="1400" dirty="0" err="1" smtClean="0"/>
              <a:t>може</a:t>
            </a:r>
            <a:r>
              <a:rPr lang="ru-RU" sz="1400" dirty="0" smtClean="0"/>
              <a:t> бути не </a:t>
            </a:r>
            <a:r>
              <a:rPr lang="ru-RU" sz="1400" dirty="0" err="1" smtClean="0"/>
              <a:t>змінена</a:t>
            </a:r>
            <a:r>
              <a:rPr lang="ru-RU" sz="1400" dirty="0" smtClean="0"/>
              <a:t>, </a:t>
            </a:r>
            <a:r>
              <a:rPr lang="ru-RU" sz="1400" dirty="0" err="1" smtClean="0"/>
              <a:t>але</a:t>
            </a:r>
            <a:r>
              <a:rPr lang="ru-RU" sz="1400" dirty="0" smtClean="0"/>
              <a:t> </a:t>
            </a:r>
            <a:r>
              <a:rPr lang="ru-RU" sz="1400" dirty="0" err="1" smtClean="0"/>
              <a:t>вже</a:t>
            </a:r>
            <a:r>
              <a:rPr lang="ru-RU" sz="1400" dirty="0" smtClean="0"/>
              <a:t> на 1-2-й день </a:t>
            </a:r>
            <a:r>
              <a:rPr lang="ru-RU" sz="1400" dirty="0" err="1" smtClean="0"/>
              <a:t>тиск</a:t>
            </a:r>
            <a:r>
              <a:rPr lang="ru-RU" sz="1400" dirty="0" smtClean="0"/>
              <a:t> </a:t>
            </a:r>
            <a:r>
              <a:rPr lang="ru-RU" sz="1400" dirty="0" err="1" smtClean="0"/>
              <a:t>її</a:t>
            </a:r>
            <a:r>
              <a:rPr lang="ru-RU" sz="1400" dirty="0" smtClean="0"/>
              <a:t> </a:t>
            </a:r>
            <a:r>
              <a:rPr lang="ru-RU" sz="1400" dirty="0" err="1" smtClean="0"/>
              <a:t>різко</a:t>
            </a:r>
            <a:r>
              <a:rPr lang="ru-RU" sz="1400" dirty="0" smtClean="0"/>
              <a:t> </a:t>
            </a:r>
            <a:r>
              <a:rPr lang="ru-RU" sz="1400" dirty="0" err="1" smtClean="0"/>
              <a:t>підвищується</a:t>
            </a:r>
            <a:r>
              <a:rPr lang="ru-RU" sz="1400" dirty="0" smtClean="0"/>
              <a:t>, вона </a:t>
            </a:r>
            <a:r>
              <a:rPr lang="ru-RU" sz="1400" dirty="0" err="1" smtClean="0"/>
              <a:t>стає</a:t>
            </a:r>
            <a:r>
              <a:rPr lang="ru-RU" sz="1400" dirty="0" smtClean="0"/>
              <a:t> </a:t>
            </a:r>
            <a:r>
              <a:rPr lang="ru-RU" sz="1400" dirty="0" err="1" smtClean="0"/>
              <a:t>каламутною</a:t>
            </a:r>
            <a:r>
              <a:rPr lang="ru-RU" sz="1400" dirty="0" smtClean="0"/>
              <a:t>, </a:t>
            </a:r>
            <a:r>
              <a:rPr lang="ru-RU" sz="1400" dirty="0" err="1" smtClean="0"/>
              <a:t>набуває</a:t>
            </a:r>
            <a:r>
              <a:rPr lang="ru-RU" sz="1400" dirty="0" smtClean="0"/>
              <a:t> </a:t>
            </a:r>
            <a:r>
              <a:rPr lang="ru-RU" sz="1400" dirty="0" err="1" smtClean="0"/>
              <a:t>сіруватого</a:t>
            </a:r>
            <a:r>
              <a:rPr lang="ru-RU" sz="1400" dirty="0" smtClean="0"/>
              <a:t> </a:t>
            </a:r>
            <a:r>
              <a:rPr lang="ru-RU" sz="1400" dirty="0" err="1" smtClean="0"/>
              <a:t>або</a:t>
            </a:r>
            <a:r>
              <a:rPr lang="ru-RU" sz="1400" dirty="0" smtClean="0"/>
              <a:t> </a:t>
            </a:r>
            <a:r>
              <a:rPr lang="ru-RU" sz="1400" dirty="0" err="1" smtClean="0"/>
              <a:t>жовтувато-сіруватий</a:t>
            </a:r>
            <a:r>
              <a:rPr lang="ru-RU" sz="1400" dirty="0" smtClean="0"/>
              <a:t> </a:t>
            </a:r>
            <a:r>
              <a:rPr lang="ru-RU" sz="1400" dirty="0" err="1" smtClean="0"/>
              <a:t>колір</a:t>
            </a:r>
            <a:r>
              <a:rPr lang="ru-RU" sz="1400" dirty="0" smtClean="0"/>
              <a:t>. </a:t>
            </a:r>
            <a:r>
              <a:rPr lang="ru-RU" sz="1400" dirty="0" err="1" smtClean="0"/>
              <a:t>Кількість</a:t>
            </a:r>
            <a:r>
              <a:rPr lang="ru-RU" sz="1400" dirty="0" smtClean="0"/>
              <a:t> </a:t>
            </a:r>
            <a:r>
              <a:rPr lang="ru-RU" sz="1400" dirty="0" err="1" smtClean="0"/>
              <a:t>клітин</a:t>
            </a:r>
            <a:r>
              <a:rPr lang="ru-RU" sz="1400" dirty="0" smtClean="0"/>
              <a:t> </a:t>
            </a:r>
            <a:r>
              <a:rPr lang="ru-RU" sz="1400" dirty="0" err="1" smtClean="0"/>
              <a:t>досягає</a:t>
            </a:r>
            <a:r>
              <a:rPr lang="ru-RU" sz="1400" dirty="0" smtClean="0"/>
              <a:t> </a:t>
            </a:r>
            <a:r>
              <a:rPr lang="ru-RU" sz="1400" dirty="0" err="1" smtClean="0"/>
              <a:t>сотень</a:t>
            </a:r>
            <a:r>
              <a:rPr lang="ru-RU" sz="1400" dirty="0" smtClean="0"/>
              <a:t> </a:t>
            </a:r>
            <a:r>
              <a:rPr lang="ru-RU" sz="1400" dirty="0" err="1" smtClean="0"/>
              <a:t>і</a:t>
            </a:r>
            <a:r>
              <a:rPr lang="ru-RU" sz="1400" dirty="0" smtClean="0"/>
              <a:t> </a:t>
            </a:r>
            <a:r>
              <a:rPr lang="ru-RU" sz="1400" dirty="0" err="1" smtClean="0"/>
              <a:t>тисяч</a:t>
            </a:r>
            <a:r>
              <a:rPr lang="ru-RU" sz="1400" dirty="0" smtClean="0"/>
              <a:t> в 1 мкл: </a:t>
            </a:r>
            <a:r>
              <a:rPr lang="ru-RU" sz="1400" dirty="0" err="1" smtClean="0"/>
              <a:t>плеоцитоз</a:t>
            </a:r>
            <a:r>
              <a:rPr lang="ru-RU" sz="1400" dirty="0" smtClean="0"/>
              <a:t> </a:t>
            </a:r>
            <a:r>
              <a:rPr lang="ru-RU" sz="1400" dirty="0" err="1" smtClean="0"/>
              <a:t>переважно</a:t>
            </a:r>
            <a:r>
              <a:rPr lang="ru-RU" sz="1400" dirty="0" smtClean="0"/>
              <a:t> </a:t>
            </a:r>
            <a:r>
              <a:rPr lang="ru-RU" sz="1400" dirty="0" err="1" smtClean="0"/>
              <a:t>нейтрофільний</a:t>
            </a:r>
            <a:r>
              <a:rPr lang="ru-RU" sz="1400" dirty="0" smtClean="0"/>
              <a:t>, </a:t>
            </a:r>
            <a:r>
              <a:rPr lang="ru-RU" sz="1400" dirty="0" err="1" smtClean="0"/>
              <a:t>лише</a:t>
            </a:r>
            <a:r>
              <a:rPr lang="ru-RU" sz="1400" dirty="0" smtClean="0"/>
              <a:t> при </a:t>
            </a:r>
            <a:r>
              <a:rPr lang="ru-RU" sz="1400" dirty="0" err="1" smtClean="0"/>
              <a:t>мляво</a:t>
            </a:r>
            <a:r>
              <a:rPr lang="ru-RU" sz="1400" dirty="0" smtClean="0"/>
              <a:t> поточному </a:t>
            </a:r>
            <a:r>
              <a:rPr lang="ru-RU" sz="1400" dirty="0" err="1" smtClean="0"/>
              <a:t>процесі</a:t>
            </a:r>
            <a:r>
              <a:rPr lang="ru-RU" sz="1400" dirty="0" smtClean="0"/>
              <a:t> </a:t>
            </a:r>
            <a:r>
              <a:rPr lang="ru-RU" sz="1400" dirty="0" err="1" smtClean="0"/>
              <a:t>можливе</a:t>
            </a:r>
            <a:r>
              <a:rPr lang="ru-RU" sz="1400" dirty="0" smtClean="0"/>
              <a:t> </a:t>
            </a:r>
            <a:r>
              <a:rPr lang="ru-RU" sz="1400" dirty="0" err="1" smtClean="0"/>
              <a:t>переважання</a:t>
            </a:r>
            <a:r>
              <a:rPr lang="ru-RU" sz="1400" dirty="0" smtClean="0"/>
              <a:t> </a:t>
            </a:r>
            <a:r>
              <a:rPr lang="ru-RU" sz="1400" dirty="0" err="1" smtClean="0"/>
              <a:t>лімфоцитів</a:t>
            </a:r>
            <a:r>
              <a:rPr lang="ru-RU" sz="1400" dirty="0" smtClean="0"/>
              <a:t>. У </a:t>
            </a:r>
            <a:r>
              <a:rPr lang="ru-RU" sz="1400" dirty="0" err="1" smtClean="0"/>
              <a:t>лікворі</a:t>
            </a:r>
            <a:r>
              <a:rPr lang="ru-RU" sz="1400" dirty="0" smtClean="0"/>
              <a:t> </a:t>
            </a:r>
            <a:r>
              <a:rPr lang="ru-RU" sz="1400" dirty="0" err="1" smtClean="0"/>
              <a:t>різко</a:t>
            </a:r>
            <a:r>
              <a:rPr lang="ru-RU" sz="1400" dirty="0" smtClean="0"/>
              <a:t> </a:t>
            </a:r>
            <a:r>
              <a:rPr lang="ru-RU" sz="1400" dirty="0" err="1" smtClean="0"/>
              <a:t>знижений</a:t>
            </a:r>
            <a:r>
              <a:rPr lang="ru-RU" sz="1400" dirty="0" smtClean="0"/>
              <a:t> </a:t>
            </a:r>
            <a:r>
              <a:rPr lang="ru-RU" sz="1400" dirty="0" err="1" smtClean="0"/>
              <a:t>вміст</a:t>
            </a:r>
            <a:r>
              <a:rPr lang="ru-RU" sz="1400" dirty="0" smtClean="0"/>
              <a:t> </a:t>
            </a:r>
            <a:r>
              <a:rPr lang="ru-RU" sz="1400" dirty="0" err="1" smtClean="0"/>
              <a:t>цукру</a:t>
            </a:r>
            <a:r>
              <a:rPr lang="ru-RU" sz="1400" dirty="0" smtClean="0"/>
              <a:t>. </a:t>
            </a:r>
            <a:br>
              <a:rPr lang="ru-RU" sz="1400" dirty="0" smtClean="0"/>
            </a:br>
            <a:r>
              <a:rPr lang="ru-RU" sz="1400" dirty="0" smtClean="0"/>
              <a:t> </a:t>
            </a:r>
            <a:r>
              <a:rPr lang="ru-RU" sz="1400" dirty="0" err="1" smtClean="0"/>
              <a:t>Вторинні</a:t>
            </a:r>
            <a:r>
              <a:rPr lang="ru-RU" sz="1400" dirty="0" smtClean="0"/>
              <a:t> </a:t>
            </a:r>
            <a:r>
              <a:rPr lang="ru-RU" sz="1400" dirty="0" err="1" smtClean="0"/>
              <a:t>гнійні</a:t>
            </a:r>
            <a:r>
              <a:rPr lang="ru-RU" sz="1400" dirty="0" smtClean="0"/>
              <a:t> </a:t>
            </a:r>
            <a:r>
              <a:rPr lang="ru-RU" sz="1400" dirty="0" err="1" smtClean="0"/>
              <a:t>менінгіти</a:t>
            </a:r>
            <a:r>
              <a:rPr lang="ru-RU" sz="1400" dirty="0" smtClean="0"/>
              <a:t> </a:t>
            </a:r>
            <a:r>
              <a:rPr lang="ru-RU" sz="1400" dirty="0" err="1" smtClean="0"/>
              <a:t>можуть</a:t>
            </a:r>
            <a:r>
              <a:rPr lang="ru-RU" sz="1400" dirty="0" smtClean="0"/>
              <a:t> бути </a:t>
            </a:r>
            <a:r>
              <a:rPr lang="ru-RU" sz="1400" dirty="0" err="1" smtClean="0"/>
              <a:t>наслідком</a:t>
            </a:r>
            <a:r>
              <a:rPr lang="ru-RU" sz="1400" dirty="0" smtClean="0"/>
              <a:t> </a:t>
            </a:r>
            <a:r>
              <a:rPr lang="ru-RU" sz="1400" dirty="0" err="1" smtClean="0"/>
              <a:t>травми</a:t>
            </a:r>
            <a:r>
              <a:rPr lang="ru-RU" sz="1400" dirty="0" smtClean="0"/>
              <a:t> черепа, результатом </a:t>
            </a:r>
            <a:r>
              <a:rPr lang="ru-RU" sz="1400" dirty="0" err="1" smtClean="0"/>
              <a:t>дисемінації</a:t>
            </a:r>
            <a:r>
              <a:rPr lang="ru-RU" sz="1400" dirty="0" smtClean="0"/>
              <a:t> </a:t>
            </a:r>
            <a:r>
              <a:rPr lang="ru-RU" sz="1400" dirty="0" err="1" smtClean="0"/>
              <a:t>інфекції</a:t>
            </a:r>
            <a:r>
              <a:rPr lang="ru-RU" sz="1400" dirty="0" smtClean="0"/>
              <a:t> </a:t>
            </a:r>
            <a:r>
              <a:rPr lang="ru-RU" sz="1400" dirty="0" err="1" smtClean="0"/>
              <a:t>з</a:t>
            </a:r>
            <a:r>
              <a:rPr lang="ru-RU" sz="1400" dirty="0" smtClean="0"/>
              <a:t> </a:t>
            </a:r>
            <a:r>
              <a:rPr lang="ru-RU" sz="1400" dirty="0" err="1" smtClean="0"/>
              <a:t>гнійних</a:t>
            </a:r>
            <a:r>
              <a:rPr lang="ru-RU" sz="1400" dirty="0" smtClean="0"/>
              <a:t> </a:t>
            </a:r>
            <a:r>
              <a:rPr lang="ru-RU" sz="1400" dirty="0" err="1" smtClean="0"/>
              <a:t>вогнищ</a:t>
            </a:r>
            <a:r>
              <a:rPr lang="ru-RU" sz="1400" dirty="0" smtClean="0"/>
              <a:t> при </a:t>
            </a:r>
            <a:r>
              <a:rPr lang="ru-RU" sz="1400" dirty="0" err="1" smtClean="0"/>
              <a:t>гнійному</a:t>
            </a:r>
            <a:r>
              <a:rPr lang="ru-RU" sz="1400" dirty="0" smtClean="0"/>
              <a:t> </a:t>
            </a:r>
            <a:r>
              <a:rPr lang="ru-RU" sz="1400" dirty="0" err="1" smtClean="0"/>
              <a:t>отиті</a:t>
            </a:r>
            <a:r>
              <a:rPr lang="ru-RU" sz="1400" dirty="0" smtClean="0"/>
              <a:t> </a:t>
            </a:r>
            <a:r>
              <a:rPr lang="ru-RU" sz="1400" dirty="0" err="1" smtClean="0"/>
              <a:t>або</a:t>
            </a:r>
            <a:r>
              <a:rPr lang="ru-RU" sz="1400" dirty="0" smtClean="0"/>
              <a:t> </a:t>
            </a:r>
            <a:r>
              <a:rPr lang="ru-RU" sz="1400" dirty="0" err="1" smtClean="0"/>
              <a:t>гаймориті</a:t>
            </a:r>
            <a:r>
              <a:rPr lang="ru-RU" sz="1400" dirty="0" smtClean="0"/>
              <a:t> на </a:t>
            </a:r>
            <a:r>
              <a:rPr lang="ru-RU" sz="1400" dirty="0" err="1" smtClean="0"/>
              <a:t>оболонки</a:t>
            </a:r>
            <a:r>
              <a:rPr lang="ru-RU" sz="1400" dirty="0" smtClean="0"/>
              <a:t> </a:t>
            </a:r>
            <a:r>
              <a:rPr lang="ru-RU" sz="1400" dirty="0" err="1" smtClean="0"/>
              <a:t>мозку</a:t>
            </a:r>
            <a:r>
              <a:rPr lang="ru-RU" sz="1400" dirty="0" smtClean="0"/>
              <a:t> </a:t>
            </a:r>
            <a:r>
              <a:rPr lang="ru-RU" sz="1400" dirty="0" err="1" smtClean="0"/>
              <a:t>або</a:t>
            </a:r>
            <a:r>
              <a:rPr lang="ru-RU" sz="1400" dirty="0" smtClean="0"/>
              <a:t> результатом </a:t>
            </a:r>
            <a:r>
              <a:rPr lang="ru-RU" sz="1400" dirty="0" err="1" smtClean="0"/>
              <a:t>метастазування</a:t>
            </a:r>
            <a:r>
              <a:rPr lang="ru-RU" sz="1400" dirty="0" smtClean="0"/>
              <a:t> </a:t>
            </a:r>
            <a:r>
              <a:rPr lang="ru-RU" sz="1400" dirty="0" err="1" smtClean="0"/>
              <a:t>інфекції</a:t>
            </a:r>
            <a:r>
              <a:rPr lang="ru-RU" sz="1400" dirty="0" smtClean="0"/>
              <a:t> </a:t>
            </a:r>
            <a:r>
              <a:rPr lang="ru-RU" sz="1400" dirty="0" err="1" smtClean="0"/>
              <a:t>з</a:t>
            </a:r>
            <a:r>
              <a:rPr lang="ru-RU" sz="1400" dirty="0" smtClean="0"/>
              <a:t> </a:t>
            </a:r>
            <a:r>
              <a:rPr lang="ru-RU" sz="1400" dirty="0" err="1" smtClean="0"/>
              <a:t>віддалених</a:t>
            </a:r>
            <a:r>
              <a:rPr lang="ru-RU" sz="1400" dirty="0" smtClean="0"/>
              <a:t> </a:t>
            </a:r>
            <a:r>
              <a:rPr lang="ru-RU" sz="1400" dirty="0" err="1" smtClean="0"/>
              <a:t>гнійних</a:t>
            </a:r>
            <a:r>
              <a:rPr lang="ru-RU" sz="1400" dirty="0" smtClean="0"/>
              <a:t> </a:t>
            </a:r>
            <a:r>
              <a:rPr lang="ru-RU" sz="1400" dirty="0" err="1" smtClean="0"/>
              <a:t>вогнищ</a:t>
            </a:r>
            <a:r>
              <a:rPr lang="ru-RU" sz="1400" dirty="0" smtClean="0"/>
              <a:t>. </a:t>
            </a:r>
            <a:r>
              <a:rPr lang="ru-RU" sz="1400" dirty="0" err="1" smtClean="0"/>
              <a:t>Симптоми</a:t>
            </a:r>
            <a:r>
              <a:rPr lang="ru-RU" sz="1400" dirty="0" smtClean="0"/>
              <a:t>. </a:t>
            </a:r>
            <a:r>
              <a:rPr lang="ru-RU" sz="1400" dirty="0" err="1" smtClean="0"/>
              <a:t>Захворювання</a:t>
            </a:r>
            <a:r>
              <a:rPr lang="ru-RU" sz="1400" dirty="0" smtClean="0"/>
              <a:t> </a:t>
            </a:r>
            <a:r>
              <a:rPr lang="ru-RU" sz="1400" dirty="0" err="1" smtClean="0"/>
              <a:t>починається</a:t>
            </a:r>
            <a:r>
              <a:rPr lang="ru-RU" sz="1400" dirty="0" smtClean="0"/>
              <a:t> </a:t>
            </a:r>
            <a:r>
              <a:rPr lang="ru-RU" sz="1400" dirty="0" err="1" smtClean="0"/>
              <a:t>з</a:t>
            </a:r>
            <a:r>
              <a:rPr lang="ru-RU" sz="1400" dirty="0" smtClean="0"/>
              <a:t> </a:t>
            </a:r>
            <a:r>
              <a:rPr lang="ru-RU" sz="1400" dirty="0" err="1" smtClean="0"/>
              <a:t>різкого</a:t>
            </a:r>
            <a:r>
              <a:rPr lang="ru-RU" sz="1400" dirty="0" smtClean="0"/>
              <a:t> </a:t>
            </a:r>
            <a:r>
              <a:rPr lang="ru-RU" sz="1400" dirty="0" err="1" smtClean="0"/>
              <a:t>погіршення</a:t>
            </a:r>
            <a:r>
              <a:rPr lang="ru-RU" sz="1400" dirty="0" smtClean="0"/>
              <a:t> </a:t>
            </a:r>
            <a:r>
              <a:rPr lang="ru-RU" sz="1400" dirty="0" err="1" smtClean="0"/>
              <a:t>загального</a:t>
            </a:r>
            <a:r>
              <a:rPr lang="ru-RU" sz="1400" dirty="0" smtClean="0"/>
              <a:t> стану, головного болю, </a:t>
            </a:r>
            <a:r>
              <a:rPr lang="ru-RU" sz="1400" dirty="0" err="1" smtClean="0"/>
              <a:t>підвищення</a:t>
            </a:r>
            <a:r>
              <a:rPr lang="ru-RU" sz="1400" dirty="0" smtClean="0"/>
              <a:t> </a:t>
            </a:r>
            <a:r>
              <a:rPr lang="ru-RU" sz="1400" dirty="0" err="1" smtClean="0"/>
              <a:t>температури</a:t>
            </a:r>
            <a:r>
              <a:rPr lang="ru-RU" sz="1400" dirty="0" smtClean="0"/>
              <a:t>, ознобу. Рано </a:t>
            </a:r>
            <a:r>
              <a:rPr lang="ru-RU" sz="1400" dirty="0" err="1" smtClean="0"/>
              <a:t>виникають</a:t>
            </a:r>
            <a:r>
              <a:rPr lang="ru-RU" sz="1400" dirty="0" smtClean="0"/>
              <a:t> </a:t>
            </a:r>
            <a:r>
              <a:rPr lang="ru-RU" sz="1400" dirty="0" err="1" smtClean="0"/>
              <a:t>менінгеальні</a:t>
            </a:r>
            <a:r>
              <a:rPr lang="ru-RU" sz="1400" dirty="0" smtClean="0"/>
              <a:t> </a:t>
            </a:r>
            <a:r>
              <a:rPr lang="ru-RU" sz="1400" dirty="0" err="1" smtClean="0"/>
              <a:t>симптоми</a:t>
            </a:r>
            <a:r>
              <a:rPr lang="ru-RU" sz="1400" dirty="0" smtClean="0"/>
              <a:t>. </a:t>
            </a:r>
            <a:r>
              <a:rPr lang="ru-RU" sz="1400" dirty="0" err="1" smtClean="0"/>
              <a:t>Швидко</a:t>
            </a:r>
            <a:r>
              <a:rPr lang="ru-RU" sz="1400" dirty="0" smtClean="0"/>
              <a:t> </a:t>
            </a:r>
            <a:r>
              <a:rPr lang="ru-RU" sz="1400" dirty="0" err="1" smtClean="0"/>
              <a:t>наступає</a:t>
            </a:r>
            <a:r>
              <a:rPr lang="ru-RU" sz="1400" dirty="0" smtClean="0"/>
              <a:t> </a:t>
            </a:r>
            <a:r>
              <a:rPr lang="ru-RU" sz="1400" dirty="0" err="1" smtClean="0"/>
              <a:t>порушення</a:t>
            </a:r>
            <a:r>
              <a:rPr lang="ru-RU" sz="1400" dirty="0" smtClean="0"/>
              <a:t> </a:t>
            </a:r>
            <a:r>
              <a:rPr lang="ru-RU" sz="1400" dirty="0" err="1" smtClean="0"/>
              <a:t>свідомості</a:t>
            </a:r>
            <a:r>
              <a:rPr lang="ru-RU" sz="1400" dirty="0" smtClean="0"/>
              <a:t>, </a:t>
            </a:r>
            <a:r>
              <a:rPr lang="ru-RU" sz="1400" dirty="0" err="1" smtClean="0"/>
              <a:t>нерідко</a:t>
            </a:r>
            <a:r>
              <a:rPr lang="ru-RU" sz="1400" dirty="0" smtClean="0"/>
              <a:t> </a:t>
            </a:r>
            <a:r>
              <a:rPr lang="ru-RU" sz="1400" dirty="0" err="1" smtClean="0"/>
              <a:t>супроводжуване</a:t>
            </a:r>
            <a:r>
              <a:rPr lang="ru-RU" sz="1400" dirty="0" smtClean="0"/>
              <a:t> </a:t>
            </a:r>
            <a:r>
              <a:rPr lang="ru-RU" sz="1400" dirty="0" err="1" smtClean="0"/>
              <a:t>психомоторним</a:t>
            </a:r>
            <a:r>
              <a:rPr lang="ru-RU" sz="1400" dirty="0" smtClean="0"/>
              <a:t> </a:t>
            </a:r>
            <a:r>
              <a:rPr lang="ru-RU" sz="1400" dirty="0" err="1" smtClean="0"/>
              <a:t>збудженням</a:t>
            </a:r>
            <a:r>
              <a:rPr lang="ru-RU" sz="1400" dirty="0" smtClean="0"/>
              <a:t>, </a:t>
            </a:r>
            <a:r>
              <a:rPr lang="ru-RU" sz="1400" dirty="0" err="1" smtClean="0"/>
              <a:t>галюцинаціями</a:t>
            </a:r>
            <a:r>
              <a:rPr lang="ru-RU" sz="1400" dirty="0" smtClean="0"/>
              <a:t>, </a:t>
            </a:r>
            <a:r>
              <a:rPr lang="ru-RU" sz="1400" dirty="0" err="1" smtClean="0"/>
              <a:t>судомами</a:t>
            </a:r>
            <a:r>
              <a:rPr lang="ru-RU" sz="1400" dirty="0" smtClean="0"/>
              <a:t>. </a:t>
            </a:r>
            <a:r>
              <a:rPr lang="ru-RU" sz="1400" dirty="0" err="1" smtClean="0"/>
              <a:t>Спинномозкова</a:t>
            </a:r>
            <a:r>
              <a:rPr lang="ru-RU" sz="1400" dirty="0" smtClean="0"/>
              <a:t> </a:t>
            </a:r>
            <a:r>
              <a:rPr lang="ru-RU" sz="1400" dirty="0" err="1" smtClean="0"/>
              <a:t>рідина</a:t>
            </a:r>
            <a:r>
              <a:rPr lang="ru-RU" sz="1400" dirty="0" smtClean="0"/>
              <a:t> </a:t>
            </a:r>
            <a:r>
              <a:rPr lang="ru-RU" sz="1400" dirty="0" err="1" smtClean="0"/>
              <a:t>каламутна</a:t>
            </a:r>
            <a:r>
              <a:rPr lang="ru-RU" sz="1400" dirty="0" smtClean="0"/>
              <a:t>, </a:t>
            </a:r>
            <a:r>
              <a:rPr lang="ru-RU" sz="1400" dirty="0" err="1" smtClean="0"/>
              <a:t>різко</a:t>
            </a:r>
            <a:r>
              <a:rPr lang="ru-RU" sz="1400" dirty="0" smtClean="0"/>
              <a:t> </a:t>
            </a:r>
            <a:r>
              <a:rPr lang="ru-RU" sz="1400" dirty="0" err="1" smtClean="0"/>
              <a:t>підвищений</a:t>
            </a:r>
            <a:r>
              <a:rPr lang="ru-RU" sz="1400" dirty="0" smtClean="0"/>
              <a:t> </a:t>
            </a:r>
            <a:r>
              <a:rPr lang="ru-RU" sz="1400" dirty="0" err="1" smtClean="0"/>
              <a:t>нейтрофільний</a:t>
            </a:r>
            <a:r>
              <a:rPr lang="ru-RU" sz="1400" dirty="0" smtClean="0"/>
              <a:t> </a:t>
            </a:r>
            <a:r>
              <a:rPr lang="ru-RU" sz="1400" dirty="0" err="1" smtClean="0"/>
              <a:t>цитоз</a:t>
            </a:r>
            <a:r>
              <a:rPr lang="ru-RU" sz="1400" dirty="0" smtClean="0"/>
              <a:t>. У </a:t>
            </a:r>
            <a:r>
              <a:rPr lang="ru-RU" sz="1400" dirty="0" err="1" smtClean="0"/>
              <a:t>крові</a:t>
            </a:r>
            <a:r>
              <a:rPr lang="ru-RU" sz="1400" dirty="0" smtClean="0"/>
              <a:t> </a:t>
            </a:r>
            <a:r>
              <a:rPr lang="ru-RU" sz="1400" dirty="0" err="1" smtClean="0"/>
              <a:t>виявляється</a:t>
            </a:r>
            <a:r>
              <a:rPr lang="ru-RU" sz="1400" dirty="0" smtClean="0"/>
              <a:t> </a:t>
            </a:r>
            <a:r>
              <a:rPr lang="ru-RU" sz="1400" dirty="0" err="1" smtClean="0"/>
              <a:t>високий</a:t>
            </a:r>
            <a:r>
              <a:rPr lang="ru-RU" sz="1400" dirty="0" smtClean="0"/>
              <a:t> </a:t>
            </a:r>
            <a:r>
              <a:rPr lang="ru-RU" sz="1400" dirty="0" err="1" smtClean="0"/>
              <a:t>нейтрофільний</a:t>
            </a:r>
            <a:r>
              <a:rPr lang="ru-RU" sz="1400" dirty="0" smtClean="0"/>
              <a:t> лейкоцитоз </a:t>
            </a:r>
            <a:r>
              <a:rPr lang="ru-RU" sz="1400" dirty="0" err="1" smtClean="0"/>
              <a:t>зі</a:t>
            </a:r>
            <a:r>
              <a:rPr lang="ru-RU" sz="1400" dirty="0" smtClean="0"/>
              <a:t> </a:t>
            </a:r>
            <a:r>
              <a:rPr lang="ru-RU" sz="1400" dirty="0" err="1" smtClean="0"/>
              <a:t>зрушенням</a:t>
            </a:r>
            <a:r>
              <a:rPr lang="ru-RU" sz="1400" dirty="0" smtClean="0"/>
              <a:t> </a:t>
            </a:r>
            <a:r>
              <a:rPr lang="ru-RU" sz="1400" dirty="0" err="1" smtClean="0"/>
              <a:t>формули</a:t>
            </a:r>
            <a:r>
              <a:rPr lang="ru-RU" sz="1400" dirty="0" smtClean="0"/>
              <a:t> </a:t>
            </a:r>
            <a:r>
              <a:rPr lang="ru-RU" sz="1400" dirty="0" err="1" smtClean="0"/>
              <a:t>вліво</a:t>
            </a:r>
            <a:r>
              <a:rPr lang="ru-RU" sz="1400" dirty="0" smtClean="0"/>
              <a:t>, </a:t>
            </a:r>
            <a:r>
              <a:rPr lang="ru-RU" sz="1400" dirty="0" err="1" smtClean="0"/>
              <a:t>збільшення</a:t>
            </a:r>
            <a:r>
              <a:rPr lang="ru-RU" sz="1400" dirty="0" smtClean="0"/>
              <a:t> ШОЕ. </a:t>
            </a:r>
            <a:br>
              <a:rPr lang="ru-RU" sz="1400" dirty="0" smtClean="0"/>
            </a:br>
            <a:r>
              <a:rPr lang="ru-RU" sz="1400" dirty="0" smtClean="0"/>
              <a:t> </a:t>
            </a:r>
            <a:r>
              <a:rPr lang="ru-RU" sz="1400" dirty="0" err="1" smtClean="0"/>
              <a:t>Необхідно</a:t>
            </a:r>
            <a:r>
              <a:rPr lang="ru-RU" sz="1400" dirty="0" smtClean="0"/>
              <a:t> </a:t>
            </a:r>
            <a:r>
              <a:rPr lang="ru-RU" sz="1400" dirty="0" err="1" smtClean="0"/>
              <a:t>розрізняти</a:t>
            </a:r>
            <a:r>
              <a:rPr lang="ru-RU" sz="1400" dirty="0" smtClean="0"/>
              <a:t> </a:t>
            </a:r>
            <a:r>
              <a:rPr lang="ru-RU" sz="1400" dirty="0" err="1" smtClean="0"/>
              <a:t>гнійний</a:t>
            </a:r>
            <a:r>
              <a:rPr lang="ru-RU" sz="1400" dirty="0" smtClean="0"/>
              <a:t> </a:t>
            </a:r>
            <a:r>
              <a:rPr lang="ru-RU" sz="1400" dirty="0" err="1" smtClean="0"/>
              <a:t>менінгіт</a:t>
            </a:r>
            <a:r>
              <a:rPr lang="ru-RU" sz="1400" dirty="0" smtClean="0"/>
              <a:t> </a:t>
            </a:r>
            <a:r>
              <a:rPr lang="ru-RU" sz="1400" dirty="0" err="1" smtClean="0"/>
              <a:t>і</a:t>
            </a:r>
            <a:r>
              <a:rPr lang="ru-RU" sz="1400" dirty="0" smtClean="0"/>
              <a:t> </a:t>
            </a:r>
            <a:r>
              <a:rPr lang="ru-RU" sz="1400" dirty="0" err="1" smtClean="0"/>
              <a:t>абсцес</a:t>
            </a:r>
            <a:r>
              <a:rPr lang="ru-RU" sz="1400" dirty="0" smtClean="0"/>
              <a:t> </a:t>
            </a:r>
            <a:r>
              <a:rPr lang="ru-RU" sz="1400" dirty="0" err="1" smtClean="0"/>
              <a:t>мозку</a:t>
            </a:r>
            <a:r>
              <a:rPr lang="ru-RU" sz="1400" dirty="0" smtClean="0"/>
              <a:t>, </a:t>
            </a:r>
            <a:r>
              <a:rPr lang="ru-RU" sz="1400" dirty="0" err="1" smtClean="0"/>
              <a:t>що</a:t>
            </a:r>
            <a:r>
              <a:rPr lang="ru-RU" sz="1400" dirty="0" smtClean="0"/>
              <a:t> </a:t>
            </a:r>
            <a:r>
              <a:rPr lang="ru-RU" sz="1400" dirty="0" err="1" smtClean="0"/>
              <a:t>має</a:t>
            </a:r>
            <a:r>
              <a:rPr lang="ru-RU" sz="1400" dirty="0" smtClean="0"/>
              <a:t> </a:t>
            </a:r>
            <a:r>
              <a:rPr lang="ru-RU" sz="1400" dirty="0" err="1" smtClean="0"/>
              <a:t>багато</a:t>
            </a:r>
            <a:r>
              <a:rPr lang="ru-RU" sz="1400" dirty="0" smtClean="0"/>
              <a:t> </a:t>
            </a:r>
            <a:r>
              <a:rPr lang="ru-RU" sz="1400" dirty="0" err="1" smtClean="0"/>
              <a:t>спільних</a:t>
            </a:r>
            <a:r>
              <a:rPr lang="ru-RU" sz="1400" dirty="0" smtClean="0"/>
              <a:t> рис. </a:t>
            </a:r>
            <a:r>
              <a:rPr lang="ru-RU" sz="1400" dirty="0" err="1" smtClean="0"/>
              <a:t>Абсцес</a:t>
            </a:r>
            <a:r>
              <a:rPr lang="ru-RU" sz="1400" dirty="0" smtClean="0"/>
              <a:t> головного </a:t>
            </a:r>
            <a:r>
              <a:rPr lang="ru-RU" sz="1400" dirty="0" err="1" smtClean="0"/>
              <a:t>мозку</a:t>
            </a:r>
            <a:r>
              <a:rPr lang="ru-RU" sz="1400" dirty="0" smtClean="0"/>
              <a:t> </a:t>
            </a:r>
            <a:r>
              <a:rPr lang="ru-RU" sz="1400" dirty="0" err="1" smtClean="0"/>
              <a:t>характеризується</a:t>
            </a:r>
            <a:r>
              <a:rPr lang="ru-RU" sz="1400" dirty="0" smtClean="0"/>
              <a:t> </a:t>
            </a:r>
            <a:r>
              <a:rPr lang="ru-RU" sz="1400" dirty="0" err="1" smtClean="0"/>
              <a:t>брадикардією</a:t>
            </a:r>
            <a:r>
              <a:rPr lang="ru-RU" sz="1400" dirty="0" smtClean="0"/>
              <a:t>, </a:t>
            </a:r>
            <a:r>
              <a:rPr lang="ru-RU" sz="1400" dirty="0" err="1" smtClean="0"/>
              <a:t>наростанням</a:t>
            </a:r>
            <a:r>
              <a:rPr lang="ru-RU" sz="1400" dirty="0" smtClean="0"/>
              <a:t> </a:t>
            </a:r>
            <a:r>
              <a:rPr lang="ru-RU" sz="1400" dirty="0" err="1" smtClean="0"/>
              <a:t>осередкових</a:t>
            </a:r>
            <a:r>
              <a:rPr lang="ru-RU" sz="1400" dirty="0" smtClean="0"/>
              <a:t> </a:t>
            </a:r>
            <a:r>
              <a:rPr lang="ru-RU" sz="1400" dirty="0" err="1" smtClean="0"/>
              <a:t>симптомів</a:t>
            </a:r>
            <a:r>
              <a:rPr lang="ru-RU" sz="1400" dirty="0" smtClean="0"/>
              <a:t> при </a:t>
            </a:r>
            <a:r>
              <a:rPr lang="ru-RU" sz="1400" dirty="0" err="1" smtClean="0"/>
              <a:t>стиханні</a:t>
            </a:r>
            <a:r>
              <a:rPr lang="ru-RU" sz="1400" dirty="0" smtClean="0"/>
              <a:t> </a:t>
            </a:r>
            <a:r>
              <a:rPr lang="ru-RU" sz="1400" dirty="0" err="1" smtClean="0"/>
              <a:t>ознак</a:t>
            </a:r>
            <a:r>
              <a:rPr lang="ru-RU" sz="1400" dirty="0" smtClean="0"/>
              <a:t> запального </a:t>
            </a:r>
            <a:r>
              <a:rPr lang="ru-RU" sz="1400" dirty="0" err="1" smtClean="0"/>
              <a:t>процесу</a:t>
            </a:r>
            <a:r>
              <a:rPr lang="ru-RU" sz="1400" dirty="0" smtClean="0"/>
              <a:t>, </a:t>
            </a:r>
            <a:r>
              <a:rPr lang="ru-RU" sz="1400" dirty="0" err="1" smtClean="0"/>
              <a:t>зміщенням</a:t>
            </a:r>
            <a:r>
              <a:rPr lang="ru-RU" sz="1400" dirty="0" smtClean="0"/>
              <a:t> </a:t>
            </a:r>
            <a:r>
              <a:rPr lang="ru-RU" sz="1400" dirty="0" err="1" smtClean="0"/>
              <a:t>серединних</a:t>
            </a:r>
            <a:r>
              <a:rPr lang="ru-RU" sz="1400" dirty="0" smtClean="0"/>
              <a:t> структур при </a:t>
            </a:r>
            <a:r>
              <a:rPr lang="ru-RU" sz="1400" dirty="0" err="1" smtClean="0"/>
              <a:t>ехографії</a:t>
            </a:r>
            <a:r>
              <a:rPr lang="ru-RU" sz="1400" dirty="0" smtClean="0"/>
              <a:t>.</a:t>
            </a:r>
            <a:endParaRPr lang="ru-RU" sz="1400" dirty="0"/>
          </a:p>
        </p:txBody>
      </p:sp>
      <p:sp>
        <p:nvSpPr>
          <p:cNvPr id="3" name="Содержимое 2"/>
          <p:cNvSpPr>
            <a:spLocks noGrp="1"/>
          </p:cNvSpPr>
          <p:nvPr>
            <p:ph idx="1"/>
          </p:nvPr>
        </p:nvSpPr>
        <p:spPr>
          <a:xfrm flipH="1">
            <a:off x="-714412" y="1571612"/>
            <a:ext cx="357190" cy="4709160"/>
          </a:xfrm>
        </p:spPr>
        <p:txBody>
          <a:bodyPr/>
          <a:lstStyle/>
          <a:p>
            <a:endParaRPr lang="ru-RU" dirty="0"/>
          </a:p>
        </p:txBody>
      </p:sp>
    </p:spTree>
  </p:cSld>
  <p:clrMapOvr>
    <a:masterClrMapping/>
  </p:clrMapOvr>
  <p:transition>
    <p:diamon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fontScale="90000"/>
          </a:bodyPr>
          <a:lstStyle/>
          <a:p>
            <a:r>
              <a:rPr lang="ru-RU" sz="2700" dirty="0" smtClean="0"/>
              <a:t>3. ПУХЛИНИ ГОЛОВНОГО МОЗКУ </a:t>
            </a:r>
            <a:r>
              <a:rPr lang="ru-RU" sz="1400" dirty="0" smtClean="0"/>
              <a:t/>
            </a:r>
            <a:br>
              <a:rPr lang="ru-RU" sz="1400" dirty="0" smtClean="0"/>
            </a:br>
            <a:r>
              <a:rPr lang="ru-RU" sz="1400" dirty="0" smtClean="0"/>
              <a:t> </a:t>
            </a:r>
            <a:r>
              <a:rPr lang="ru-RU" sz="1400" dirty="0" err="1" smtClean="0"/>
              <a:t>Головний</a:t>
            </a:r>
            <a:r>
              <a:rPr lang="ru-RU" sz="1400" dirty="0" smtClean="0"/>
              <a:t> </a:t>
            </a:r>
            <a:r>
              <a:rPr lang="ru-RU" sz="1400" dirty="0" err="1" smtClean="0"/>
              <a:t>біль</a:t>
            </a:r>
            <a:r>
              <a:rPr lang="ru-RU" sz="1400" dirty="0" smtClean="0"/>
              <a:t>, </a:t>
            </a:r>
            <a:r>
              <a:rPr lang="ru-RU" sz="1400" dirty="0" err="1" smtClean="0"/>
              <a:t>що</a:t>
            </a:r>
            <a:r>
              <a:rPr lang="ru-RU" sz="1400" dirty="0" smtClean="0"/>
              <a:t> </a:t>
            </a:r>
            <a:r>
              <a:rPr lang="ru-RU" sz="1400" dirty="0" err="1" smtClean="0"/>
              <a:t>виникає</a:t>
            </a:r>
            <a:r>
              <a:rPr lang="ru-RU" sz="1400" dirty="0" smtClean="0"/>
              <a:t> при </a:t>
            </a:r>
            <a:r>
              <a:rPr lang="ru-RU" sz="1400" dirty="0" err="1" smtClean="0"/>
              <a:t>пухлині</a:t>
            </a:r>
            <a:r>
              <a:rPr lang="ru-RU" sz="1400" dirty="0" smtClean="0"/>
              <a:t> головного </a:t>
            </a:r>
            <a:r>
              <a:rPr lang="ru-RU" sz="1400" dirty="0" err="1" smtClean="0"/>
              <a:t>мозку</a:t>
            </a:r>
            <a:r>
              <a:rPr lang="ru-RU" sz="1400" dirty="0" smtClean="0"/>
              <a:t>, </a:t>
            </a:r>
            <a:r>
              <a:rPr lang="ru-RU" sz="1400" dirty="0" err="1" smtClean="0"/>
              <a:t>обумовлена</a:t>
            </a:r>
            <a:r>
              <a:rPr lang="ru-RU" sz="1400" dirty="0" smtClean="0"/>
              <a:t> ​​</a:t>
            </a:r>
            <a:r>
              <a:rPr lang="ru-RU" sz="1400" dirty="0" err="1" smtClean="0"/>
              <a:t>підвищенням</a:t>
            </a:r>
            <a:r>
              <a:rPr lang="ru-RU" sz="1400" dirty="0" smtClean="0"/>
              <a:t> </a:t>
            </a:r>
            <a:r>
              <a:rPr lang="ru-RU" sz="1400" dirty="0" err="1" smtClean="0"/>
              <a:t>внутрішньочерепного</a:t>
            </a:r>
            <a:r>
              <a:rPr lang="ru-RU" sz="1400" dirty="0" smtClean="0"/>
              <a:t> </a:t>
            </a:r>
            <a:r>
              <a:rPr lang="ru-RU" sz="1400" dirty="0" err="1" smtClean="0"/>
              <a:t>тиску</a:t>
            </a:r>
            <a:r>
              <a:rPr lang="ru-RU" sz="1400" dirty="0" smtClean="0"/>
              <a:t>, </a:t>
            </a:r>
            <a:r>
              <a:rPr lang="ru-RU" sz="1400" dirty="0" err="1" smtClean="0"/>
              <a:t>здавленням</a:t>
            </a:r>
            <a:r>
              <a:rPr lang="ru-RU" sz="1400" dirty="0" smtClean="0"/>
              <a:t> </a:t>
            </a:r>
            <a:r>
              <a:rPr lang="ru-RU" sz="1400" dirty="0" err="1" smtClean="0"/>
              <a:t>або</a:t>
            </a:r>
            <a:r>
              <a:rPr lang="ru-RU" sz="1400" dirty="0" smtClean="0"/>
              <a:t> </a:t>
            </a:r>
            <a:r>
              <a:rPr lang="ru-RU" sz="1400" dirty="0" err="1" smtClean="0"/>
              <a:t>розтягуванням</a:t>
            </a:r>
            <a:r>
              <a:rPr lang="ru-RU" sz="1400" dirty="0" smtClean="0"/>
              <a:t> </a:t>
            </a:r>
            <a:r>
              <a:rPr lang="ru-RU" sz="1400" dirty="0" err="1" smtClean="0"/>
              <a:t>твердої</a:t>
            </a:r>
            <a:r>
              <a:rPr lang="ru-RU" sz="1400" dirty="0" smtClean="0"/>
              <a:t> </a:t>
            </a:r>
            <a:r>
              <a:rPr lang="ru-RU" sz="1400" dirty="0" err="1" smtClean="0"/>
              <a:t>мозкової</a:t>
            </a:r>
            <a:r>
              <a:rPr lang="ru-RU" sz="1400" dirty="0" smtClean="0"/>
              <a:t> </a:t>
            </a:r>
            <a:r>
              <a:rPr lang="ru-RU" sz="1400" dirty="0" err="1" smtClean="0"/>
              <a:t>оболонки</a:t>
            </a:r>
            <a:r>
              <a:rPr lang="ru-RU" sz="1400" dirty="0" smtClean="0"/>
              <a:t> </a:t>
            </a:r>
            <a:r>
              <a:rPr lang="ru-RU" sz="1400" dirty="0" err="1" smtClean="0"/>
              <a:t>і</a:t>
            </a:r>
            <a:r>
              <a:rPr lang="ru-RU" sz="1400" dirty="0" smtClean="0"/>
              <a:t> </a:t>
            </a:r>
            <a:r>
              <a:rPr lang="ru-RU" sz="1400" dirty="0" err="1" smtClean="0"/>
              <a:t>судин</a:t>
            </a:r>
            <a:r>
              <a:rPr lang="ru-RU" sz="1400" dirty="0" smtClean="0"/>
              <a:t>. </a:t>
            </a:r>
            <a:br>
              <a:rPr lang="ru-RU" sz="1400" dirty="0" smtClean="0"/>
            </a:br>
            <a:r>
              <a:rPr lang="ru-RU" sz="1400" dirty="0" smtClean="0"/>
              <a:t> </a:t>
            </a:r>
            <a:r>
              <a:rPr lang="ru-RU" sz="1400" dirty="0" err="1" smtClean="0"/>
              <a:t>Головний</a:t>
            </a:r>
            <a:r>
              <a:rPr lang="ru-RU" sz="1400" dirty="0" smtClean="0"/>
              <a:t> </a:t>
            </a:r>
            <a:r>
              <a:rPr lang="ru-RU" sz="1400" dirty="0" err="1" smtClean="0"/>
              <a:t>біль</a:t>
            </a:r>
            <a:r>
              <a:rPr lang="ru-RU" sz="1400" dirty="0" smtClean="0"/>
              <a:t> </a:t>
            </a:r>
            <a:r>
              <a:rPr lang="ru-RU" sz="1400" dirty="0" err="1" smtClean="0"/>
              <a:t>може</a:t>
            </a:r>
            <a:r>
              <a:rPr lang="ru-RU" sz="1400" dirty="0" smtClean="0"/>
              <a:t> бути приступообразной, особливо сильно </a:t>
            </a:r>
            <a:r>
              <a:rPr lang="ru-RU" sz="1400" dirty="0" err="1" smtClean="0"/>
              <a:t>турбує</a:t>
            </a:r>
            <a:r>
              <a:rPr lang="ru-RU" sz="1400" dirty="0" smtClean="0"/>
              <a:t> </a:t>
            </a:r>
            <a:r>
              <a:rPr lang="ru-RU" sz="1400" dirty="0" err="1" smtClean="0"/>
              <a:t>вночі</a:t>
            </a:r>
            <a:r>
              <a:rPr lang="ru-RU" sz="1400" dirty="0" smtClean="0"/>
              <a:t> </a:t>
            </a:r>
            <a:r>
              <a:rPr lang="ru-RU" sz="1400" dirty="0" err="1" smtClean="0"/>
              <a:t>або</a:t>
            </a:r>
            <a:r>
              <a:rPr lang="ru-RU" sz="1400" dirty="0" smtClean="0"/>
              <a:t> рано </a:t>
            </a:r>
            <a:r>
              <a:rPr lang="ru-RU" sz="1400" dirty="0" err="1" smtClean="0"/>
              <a:t>вранці</a:t>
            </a:r>
            <a:r>
              <a:rPr lang="ru-RU" sz="1400" dirty="0" smtClean="0"/>
              <a:t>. </a:t>
            </a:r>
            <a:r>
              <a:rPr lang="ru-RU" sz="1400" dirty="0" err="1" smtClean="0"/>
              <a:t>Поступово</a:t>
            </a:r>
            <a:r>
              <a:rPr lang="ru-RU" sz="1400" dirty="0" smtClean="0"/>
              <a:t> </a:t>
            </a:r>
            <a:r>
              <a:rPr lang="ru-RU" sz="1400" dirty="0" err="1" smtClean="0"/>
              <a:t>головний</a:t>
            </a:r>
            <a:r>
              <a:rPr lang="ru-RU" sz="1400" dirty="0" smtClean="0"/>
              <a:t> </a:t>
            </a:r>
            <a:r>
              <a:rPr lang="ru-RU" sz="1400" dirty="0" err="1" smtClean="0"/>
              <a:t>біль</a:t>
            </a:r>
            <a:r>
              <a:rPr lang="ru-RU" sz="1400" dirty="0" smtClean="0"/>
              <a:t> </a:t>
            </a:r>
            <a:r>
              <a:rPr lang="ru-RU" sz="1400" dirty="0" err="1" smtClean="0"/>
              <a:t>наростає</a:t>
            </a:r>
            <a:r>
              <a:rPr lang="ru-RU" sz="1400" dirty="0" smtClean="0"/>
              <a:t> в </a:t>
            </a:r>
            <a:r>
              <a:rPr lang="ru-RU" sz="1400" dirty="0" err="1" smtClean="0"/>
              <a:t>інтенсивності</a:t>
            </a:r>
            <a:r>
              <a:rPr lang="ru-RU" sz="1400" dirty="0" smtClean="0"/>
              <a:t> </a:t>
            </a:r>
            <a:r>
              <a:rPr lang="ru-RU" sz="1400" dirty="0" err="1" smtClean="0"/>
              <a:t>і</a:t>
            </a:r>
            <a:r>
              <a:rPr lang="ru-RU" sz="1400" dirty="0" smtClean="0"/>
              <a:t> </a:t>
            </a:r>
            <a:r>
              <a:rPr lang="ru-RU" sz="1400" dirty="0" err="1" smtClean="0"/>
              <a:t>стає</a:t>
            </a:r>
            <a:r>
              <a:rPr lang="ru-RU" sz="1400" dirty="0" smtClean="0"/>
              <a:t> все </a:t>
            </a:r>
            <a:r>
              <a:rPr lang="ru-RU" sz="1400" dirty="0" err="1" smtClean="0"/>
              <a:t>більш</a:t>
            </a:r>
            <a:r>
              <a:rPr lang="ru-RU" sz="1400" dirty="0" smtClean="0"/>
              <a:t> </a:t>
            </a:r>
            <a:r>
              <a:rPr lang="ru-RU" sz="1400" dirty="0" err="1" smtClean="0"/>
              <a:t>тривалою</a:t>
            </a:r>
            <a:r>
              <a:rPr lang="ru-RU" sz="1400" dirty="0" smtClean="0"/>
              <a:t>, </a:t>
            </a:r>
            <a:r>
              <a:rPr lang="ru-RU" sz="1400" dirty="0" err="1" smtClean="0"/>
              <a:t>набуваючи</a:t>
            </a:r>
            <a:r>
              <a:rPr lang="ru-RU" sz="1400" dirty="0" smtClean="0"/>
              <a:t> </a:t>
            </a:r>
            <a:r>
              <a:rPr lang="ru-RU" sz="1400" dirty="0" err="1" smtClean="0"/>
              <a:t>постійний</a:t>
            </a:r>
            <a:r>
              <a:rPr lang="ru-RU" sz="1400" dirty="0" smtClean="0"/>
              <a:t> характер. </a:t>
            </a:r>
            <a:r>
              <a:rPr lang="ru-RU" sz="1400" dirty="0" err="1" smtClean="0"/>
              <a:t>Біль</a:t>
            </a:r>
            <a:r>
              <a:rPr lang="ru-RU" sz="1400" dirty="0" smtClean="0"/>
              <a:t> </a:t>
            </a:r>
            <a:r>
              <a:rPr lang="ru-RU" sz="1400" dirty="0" err="1" smtClean="0"/>
              <a:t>посилюється</a:t>
            </a:r>
            <a:r>
              <a:rPr lang="ru-RU" sz="1400" dirty="0" smtClean="0"/>
              <a:t> при </a:t>
            </a:r>
            <a:r>
              <a:rPr lang="ru-RU" sz="1400" dirty="0" err="1" smtClean="0"/>
              <a:t>будь-яких</a:t>
            </a:r>
            <a:r>
              <a:rPr lang="ru-RU" sz="1400" dirty="0" smtClean="0"/>
              <a:t> </a:t>
            </a:r>
            <a:r>
              <a:rPr lang="ru-RU" sz="1400" dirty="0" err="1" smtClean="0"/>
              <a:t>обставин</a:t>
            </a:r>
            <a:r>
              <a:rPr lang="ru-RU" sz="1400" dirty="0" smtClean="0"/>
              <a:t>, </a:t>
            </a:r>
            <a:r>
              <a:rPr lang="ru-RU" sz="1400" dirty="0" err="1" smtClean="0"/>
              <a:t>які</a:t>
            </a:r>
            <a:r>
              <a:rPr lang="ru-RU" sz="1400" dirty="0" smtClean="0"/>
              <a:t> </a:t>
            </a:r>
            <a:r>
              <a:rPr lang="ru-RU" sz="1400" dirty="0" err="1" smtClean="0"/>
              <a:t>призводять</a:t>
            </a:r>
            <a:r>
              <a:rPr lang="ru-RU" sz="1400" dirty="0" smtClean="0"/>
              <a:t> до </a:t>
            </a:r>
            <a:r>
              <a:rPr lang="ru-RU" sz="1400" dirty="0" err="1" smtClean="0"/>
              <a:t>підвищення</a:t>
            </a:r>
            <a:r>
              <a:rPr lang="ru-RU" sz="1400" dirty="0" smtClean="0"/>
              <a:t> </a:t>
            </a:r>
            <a:r>
              <a:rPr lang="ru-RU" sz="1400" dirty="0" err="1" smtClean="0"/>
              <a:t>внутрішньочерепного</a:t>
            </a:r>
            <a:r>
              <a:rPr lang="ru-RU" sz="1400" dirty="0" smtClean="0"/>
              <a:t> </a:t>
            </a:r>
            <a:r>
              <a:rPr lang="ru-RU" sz="1400" dirty="0" err="1" smtClean="0"/>
              <a:t>тиску</a:t>
            </a:r>
            <a:r>
              <a:rPr lang="ru-RU" sz="1400" dirty="0" smtClean="0"/>
              <a:t>: </a:t>
            </a:r>
            <a:r>
              <a:rPr lang="ru-RU" sz="1400" dirty="0" err="1" smtClean="0"/>
              <a:t>фізичному</a:t>
            </a:r>
            <a:r>
              <a:rPr lang="ru-RU" sz="1400" dirty="0" smtClean="0"/>
              <a:t> </a:t>
            </a:r>
            <a:r>
              <a:rPr lang="ru-RU" sz="1400" dirty="0" err="1" smtClean="0"/>
              <a:t>напруженні</a:t>
            </a:r>
            <a:r>
              <a:rPr lang="ru-RU" sz="1400" dirty="0" smtClean="0"/>
              <a:t>, </a:t>
            </a:r>
            <a:r>
              <a:rPr lang="ru-RU" sz="1400" dirty="0" err="1" smtClean="0"/>
              <a:t>хвилюванні</a:t>
            </a:r>
            <a:r>
              <a:rPr lang="ru-RU" sz="1400" dirty="0" smtClean="0"/>
              <a:t>, </a:t>
            </a:r>
            <a:r>
              <a:rPr lang="ru-RU" sz="1400" dirty="0" err="1" smtClean="0"/>
              <a:t>кашлі</a:t>
            </a:r>
            <a:r>
              <a:rPr lang="ru-RU" sz="1400" dirty="0" smtClean="0"/>
              <a:t>, </a:t>
            </a:r>
            <a:r>
              <a:rPr lang="ru-RU" sz="1400" dirty="0" err="1" smtClean="0"/>
              <a:t>чханні</a:t>
            </a:r>
            <a:r>
              <a:rPr lang="ru-RU" sz="1400" dirty="0" smtClean="0"/>
              <a:t> </a:t>
            </a:r>
            <a:r>
              <a:rPr lang="ru-RU" sz="1400" dirty="0" err="1" smtClean="0"/>
              <a:t>і</a:t>
            </a:r>
            <a:r>
              <a:rPr lang="ru-RU" sz="1400" dirty="0" smtClean="0"/>
              <a:t> пр. </a:t>
            </a:r>
            <a:r>
              <a:rPr lang="ru-RU" sz="1400" dirty="0" err="1" smtClean="0"/>
              <a:t>Інтенсивність</a:t>
            </a:r>
            <a:r>
              <a:rPr lang="ru-RU" sz="1400" dirty="0" smtClean="0"/>
              <a:t> головного болю </a:t>
            </a:r>
            <a:r>
              <a:rPr lang="ru-RU" sz="1400" dirty="0" err="1" smtClean="0"/>
              <a:t>може</a:t>
            </a:r>
            <a:r>
              <a:rPr lang="ru-RU" sz="1400" dirty="0" smtClean="0"/>
              <a:t> </a:t>
            </a:r>
            <a:r>
              <a:rPr lang="ru-RU" sz="1400" dirty="0" err="1" smtClean="0"/>
              <a:t>залежати</a:t>
            </a:r>
            <a:r>
              <a:rPr lang="ru-RU" sz="1400" dirty="0" smtClean="0"/>
              <a:t> </a:t>
            </a:r>
            <a:r>
              <a:rPr lang="ru-RU" sz="1400" dirty="0" err="1" smtClean="0"/>
              <a:t>від</a:t>
            </a:r>
            <a:r>
              <a:rPr lang="ru-RU" sz="1400" dirty="0" smtClean="0"/>
              <a:t> </a:t>
            </a:r>
            <a:r>
              <a:rPr lang="ru-RU" sz="1400" dirty="0" err="1" smtClean="0"/>
              <a:t>положення</a:t>
            </a:r>
            <a:r>
              <a:rPr lang="ru-RU" sz="1400" dirty="0" smtClean="0"/>
              <a:t> хворого, </a:t>
            </a:r>
            <a:r>
              <a:rPr lang="ru-RU" sz="1400" dirty="0" err="1" smtClean="0"/>
              <a:t>посилюватися</a:t>
            </a:r>
            <a:r>
              <a:rPr lang="ru-RU" sz="1400" dirty="0" smtClean="0"/>
              <a:t> при </a:t>
            </a:r>
            <a:r>
              <a:rPr lang="ru-RU" sz="1400" dirty="0" err="1" smtClean="0"/>
              <a:t>лежанні</a:t>
            </a:r>
            <a:r>
              <a:rPr lang="ru-RU" sz="1400" dirty="0" smtClean="0"/>
              <a:t> на одному </a:t>
            </a:r>
            <a:r>
              <a:rPr lang="ru-RU" sz="1400" dirty="0" err="1" smtClean="0"/>
              <a:t>боці</a:t>
            </a:r>
            <a:r>
              <a:rPr lang="ru-RU" sz="1400" dirty="0" smtClean="0"/>
              <a:t> </a:t>
            </a:r>
            <a:r>
              <a:rPr lang="ru-RU" sz="1400" dirty="0" err="1" smtClean="0"/>
              <a:t>і</a:t>
            </a:r>
            <a:r>
              <a:rPr lang="ru-RU" sz="1400" dirty="0" smtClean="0"/>
              <a:t> </a:t>
            </a:r>
            <a:r>
              <a:rPr lang="ru-RU" sz="1400" dirty="0" err="1" smtClean="0"/>
              <a:t>зменшуватися</a:t>
            </a:r>
            <a:r>
              <a:rPr lang="ru-RU" sz="1400" dirty="0" smtClean="0"/>
              <a:t> при </a:t>
            </a:r>
            <a:r>
              <a:rPr lang="ru-RU" sz="1400" dirty="0" err="1" smtClean="0"/>
              <a:t>певному</a:t>
            </a:r>
            <a:r>
              <a:rPr lang="ru-RU" sz="1400" dirty="0" smtClean="0"/>
              <a:t> </a:t>
            </a:r>
            <a:r>
              <a:rPr lang="ru-RU" sz="1400" dirty="0" err="1" smtClean="0"/>
              <a:t>положенні</a:t>
            </a:r>
            <a:r>
              <a:rPr lang="ru-RU" sz="1400" dirty="0" smtClean="0"/>
              <a:t>, не </a:t>
            </a:r>
            <a:r>
              <a:rPr lang="ru-RU" sz="1400" dirty="0" err="1" smtClean="0"/>
              <a:t>завжди</a:t>
            </a:r>
            <a:r>
              <a:rPr lang="ru-RU" sz="1400" dirty="0" smtClean="0"/>
              <a:t> </a:t>
            </a:r>
            <a:r>
              <a:rPr lang="ru-RU" sz="1400" dirty="0" err="1" smtClean="0"/>
              <a:t>звичайному</a:t>
            </a:r>
            <a:r>
              <a:rPr lang="ru-RU" sz="1400" dirty="0" smtClean="0"/>
              <a:t>, </a:t>
            </a:r>
            <a:r>
              <a:rPr lang="ru-RU" sz="1400" dirty="0" err="1" smtClean="0"/>
              <a:t>наприклад</a:t>
            </a:r>
            <a:r>
              <a:rPr lang="ru-RU" sz="1400" dirty="0" smtClean="0"/>
              <a:t>, при </a:t>
            </a:r>
            <a:r>
              <a:rPr lang="ru-RU" sz="1400" dirty="0" err="1" smtClean="0"/>
              <a:t>положенні</a:t>
            </a:r>
            <a:r>
              <a:rPr lang="ru-RU" sz="1400" dirty="0" smtClean="0"/>
              <a:t> на </a:t>
            </a:r>
            <a:r>
              <a:rPr lang="ru-RU" sz="1400" dirty="0" err="1" smtClean="0"/>
              <a:t>ліжку</a:t>
            </a:r>
            <a:r>
              <a:rPr lang="ru-RU" sz="1400" dirty="0" smtClean="0"/>
              <a:t> </a:t>
            </a:r>
            <a:r>
              <a:rPr lang="ru-RU" sz="1400" dirty="0" err="1" smtClean="0"/>
              <a:t>з</a:t>
            </a:r>
            <a:r>
              <a:rPr lang="ru-RU" sz="1400" dirty="0" smtClean="0"/>
              <a:t> </a:t>
            </a:r>
            <a:r>
              <a:rPr lang="ru-RU" sz="1400" dirty="0" err="1" smtClean="0"/>
              <a:t>опущеною</a:t>
            </a:r>
            <a:r>
              <a:rPr lang="ru-RU" sz="1400" dirty="0" smtClean="0"/>
              <a:t> вниз головою. </a:t>
            </a:r>
            <a:br>
              <a:rPr lang="ru-RU" sz="1400" dirty="0" smtClean="0"/>
            </a:br>
            <a:r>
              <a:rPr lang="ru-RU" sz="1400" dirty="0" smtClean="0"/>
              <a:t> </a:t>
            </a:r>
            <a:r>
              <a:rPr lang="ru-RU" sz="1400" dirty="0" err="1" smtClean="0"/>
              <a:t>Хворі</a:t>
            </a:r>
            <a:r>
              <a:rPr lang="ru-RU" sz="1400" dirty="0" smtClean="0"/>
              <a:t> </a:t>
            </a:r>
            <a:r>
              <a:rPr lang="ru-RU" sz="1400" dirty="0" err="1" smtClean="0"/>
              <a:t>описують</a:t>
            </a:r>
            <a:r>
              <a:rPr lang="ru-RU" sz="1400" dirty="0" smtClean="0"/>
              <a:t> </a:t>
            </a:r>
            <a:r>
              <a:rPr lang="ru-RU" sz="1400" dirty="0" err="1" smtClean="0"/>
              <a:t>головний</a:t>
            </a:r>
            <a:r>
              <a:rPr lang="ru-RU" sz="1400" dirty="0" smtClean="0"/>
              <a:t> </a:t>
            </a:r>
            <a:r>
              <a:rPr lang="ru-RU" sz="1400" dirty="0" err="1" smtClean="0"/>
              <a:t>біль</a:t>
            </a:r>
            <a:r>
              <a:rPr lang="ru-RU" sz="1400" dirty="0" smtClean="0"/>
              <a:t> як </a:t>
            </a:r>
            <a:r>
              <a:rPr lang="ru-RU" sz="1400" dirty="0" err="1" smtClean="0"/>
              <a:t>розпираючий</a:t>
            </a:r>
            <a:r>
              <a:rPr lang="ru-RU" sz="1400" dirty="0" smtClean="0"/>
              <a:t>, </a:t>
            </a:r>
            <a:r>
              <a:rPr lang="ru-RU" sz="1400" dirty="0" err="1" smtClean="0"/>
              <a:t>що</a:t>
            </a:r>
            <a:r>
              <a:rPr lang="ru-RU" sz="1400" dirty="0" smtClean="0"/>
              <a:t> </a:t>
            </a:r>
            <a:r>
              <a:rPr lang="ru-RU" sz="1400" dirty="0" err="1" smtClean="0"/>
              <a:t>розриває</a:t>
            </a:r>
            <a:r>
              <a:rPr lang="ru-RU" sz="1400" dirty="0" smtClean="0"/>
              <a:t>. На </a:t>
            </a:r>
            <a:r>
              <a:rPr lang="ru-RU" sz="1400" dirty="0" err="1" smtClean="0"/>
              <a:t>висоті</a:t>
            </a:r>
            <a:r>
              <a:rPr lang="ru-RU" sz="1400" dirty="0" smtClean="0"/>
              <a:t> нападу вони </a:t>
            </a:r>
            <a:r>
              <a:rPr lang="ru-RU" sz="1400" dirty="0" err="1" smtClean="0"/>
              <a:t>хапаються</a:t>
            </a:r>
            <a:r>
              <a:rPr lang="ru-RU" sz="1400" dirty="0" smtClean="0"/>
              <a:t> за голову, кричать, </a:t>
            </a:r>
            <a:r>
              <a:rPr lang="ru-RU" sz="1400" dirty="0" err="1" smtClean="0"/>
              <a:t>стогнуть</a:t>
            </a:r>
            <a:r>
              <a:rPr lang="ru-RU" sz="1400" dirty="0" smtClean="0"/>
              <a:t> </a:t>
            </a:r>
            <a:r>
              <a:rPr lang="ru-RU" sz="1400" dirty="0" err="1" smtClean="0"/>
              <a:t>або</a:t>
            </a:r>
            <a:r>
              <a:rPr lang="ru-RU" sz="1400" dirty="0" smtClean="0"/>
              <a:t> </a:t>
            </a:r>
            <a:r>
              <a:rPr lang="ru-RU" sz="1400" dirty="0" err="1" smtClean="0"/>
              <a:t>застигають</a:t>
            </a:r>
            <a:r>
              <a:rPr lang="ru-RU" sz="1400" dirty="0" smtClean="0"/>
              <a:t> у </a:t>
            </a:r>
            <a:r>
              <a:rPr lang="ru-RU" sz="1400" dirty="0" err="1" smtClean="0"/>
              <a:t>якомусь</a:t>
            </a:r>
            <a:r>
              <a:rPr lang="ru-RU" sz="1400" dirty="0" smtClean="0"/>
              <a:t> </a:t>
            </a:r>
            <a:r>
              <a:rPr lang="ru-RU" sz="1400" dirty="0" err="1" smtClean="0"/>
              <a:t>певному</a:t>
            </a:r>
            <a:r>
              <a:rPr lang="ru-RU" sz="1400" dirty="0" smtClean="0"/>
              <a:t> </a:t>
            </a:r>
            <a:r>
              <a:rPr lang="ru-RU" sz="1400" dirty="0" err="1" smtClean="0"/>
              <a:t>положенні</a:t>
            </a:r>
            <a:r>
              <a:rPr lang="ru-RU" sz="1400" dirty="0" smtClean="0"/>
              <a:t>. </a:t>
            </a:r>
            <a:br>
              <a:rPr lang="ru-RU" sz="1400" dirty="0" smtClean="0"/>
            </a:br>
            <a:r>
              <a:rPr lang="ru-RU" sz="1400" dirty="0" smtClean="0"/>
              <a:t> </a:t>
            </a:r>
            <a:r>
              <a:rPr lang="ru-RU" sz="1400" dirty="0" err="1" smtClean="0"/>
              <a:t>Підвищення</a:t>
            </a:r>
            <a:r>
              <a:rPr lang="ru-RU" sz="1400" dirty="0" smtClean="0"/>
              <a:t> </a:t>
            </a:r>
            <a:r>
              <a:rPr lang="ru-RU" sz="1400" dirty="0" err="1" smtClean="0"/>
              <a:t>внутрішньочерепного</a:t>
            </a:r>
            <a:r>
              <a:rPr lang="ru-RU" sz="1400" dirty="0" smtClean="0"/>
              <a:t> </a:t>
            </a:r>
            <a:r>
              <a:rPr lang="ru-RU" sz="1400" dirty="0" err="1" smtClean="0"/>
              <a:t>тиску</a:t>
            </a:r>
            <a:r>
              <a:rPr lang="ru-RU" sz="1400" dirty="0" smtClean="0"/>
              <a:t> </a:t>
            </a:r>
            <a:r>
              <a:rPr lang="ru-RU" sz="1400" dirty="0" err="1" smtClean="0"/>
              <a:t>супроводжується</a:t>
            </a:r>
            <a:r>
              <a:rPr lang="ru-RU" sz="1400" dirty="0" smtClean="0"/>
              <a:t>, </a:t>
            </a:r>
            <a:r>
              <a:rPr lang="ru-RU" sz="1400" dirty="0" err="1" smtClean="0"/>
              <a:t>крім</a:t>
            </a:r>
            <a:r>
              <a:rPr lang="ru-RU" sz="1400" dirty="0" smtClean="0"/>
              <a:t> головного болю, </a:t>
            </a:r>
            <a:r>
              <a:rPr lang="ru-RU" sz="1400" dirty="0" err="1" smtClean="0"/>
              <a:t>блювотою</a:t>
            </a:r>
            <a:r>
              <a:rPr lang="ru-RU" sz="1400" dirty="0" smtClean="0"/>
              <a:t>, особливо </a:t>
            </a:r>
            <a:r>
              <a:rPr lang="ru-RU" sz="1400" dirty="0" err="1" smtClean="0"/>
              <a:t>вранці</a:t>
            </a:r>
            <a:r>
              <a:rPr lang="ru-RU" sz="1400" dirty="0" smtClean="0"/>
              <a:t>, </a:t>
            </a:r>
            <a:r>
              <a:rPr lang="ru-RU" sz="1400" dirty="0" err="1" smtClean="0"/>
              <a:t>застійними</a:t>
            </a:r>
            <a:r>
              <a:rPr lang="ru-RU" sz="1400" dirty="0" smtClean="0"/>
              <a:t> </a:t>
            </a:r>
            <a:r>
              <a:rPr lang="ru-RU" sz="1400" dirty="0" err="1" smtClean="0"/>
              <a:t>явищами</a:t>
            </a:r>
            <a:r>
              <a:rPr lang="ru-RU" sz="1400" dirty="0" smtClean="0"/>
              <a:t>, </a:t>
            </a:r>
            <a:r>
              <a:rPr lang="ru-RU" sz="1400" dirty="0" err="1" smtClean="0"/>
              <a:t>що</a:t>
            </a:r>
            <a:r>
              <a:rPr lang="ru-RU" sz="1400" dirty="0" smtClean="0"/>
              <a:t> </a:t>
            </a:r>
            <a:r>
              <a:rPr lang="ru-RU" sz="1400" dirty="0" err="1" smtClean="0"/>
              <a:t>виявляються</a:t>
            </a:r>
            <a:r>
              <a:rPr lang="ru-RU" sz="1400" dirty="0" smtClean="0"/>
              <a:t> при </a:t>
            </a:r>
            <a:r>
              <a:rPr lang="ru-RU" sz="1400" dirty="0" err="1" smtClean="0"/>
              <a:t>дослідженні</a:t>
            </a:r>
            <a:r>
              <a:rPr lang="ru-RU" sz="1400" dirty="0" smtClean="0"/>
              <a:t> очного дна, </a:t>
            </a:r>
            <a:r>
              <a:rPr lang="ru-RU" sz="1400" dirty="0" err="1" smtClean="0"/>
              <a:t>іноді</a:t>
            </a:r>
            <a:r>
              <a:rPr lang="ru-RU" sz="1400" dirty="0" smtClean="0"/>
              <a:t> </a:t>
            </a:r>
            <a:r>
              <a:rPr lang="ru-RU" sz="1400" dirty="0" err="1" smtClean="0"/>
              <a:t>зміною</a:t>
            </a:r>
            <a:r>
              <a:rPr lang="ru-RU" sz="1400" dirty="0" smtClean="0"/>
              <a:t> </a:t>
            </a:r>
            <a:r>
              <a:rPr lang="ru-RU" sz="1400" dirty="0" err="1" smtClean="0"/>
              <a:t>психіки</a:t>
            </a:r>
            <a:r>
              <a:rPr lang="ru-RU" sz="1400" dirty="0" smtClean="0"/>
              <a:t>, </a:t>
            </a:r>
            <a:r>
              <a:rPr lang="ru-RU" sz="1400" dirty="0" err="1" smtClean="0"/>
              <a:t>розвитком</a:t>
            </a:r>
            <a:r>
              <a:rPr lang="ru-RU" sz="1400" dirty="0" smtClean="0"/>
              <a:t> стану </a:t>
            </a:r>
            <a:r>
              <a:rPr lang="ru-RU" sz="1400" dirty="0" err="1" smtClean="0"/>
              <a:t>оглушення</a:t>
            </a:r>
            <a:r>
              <a:rPr lang="ru-RU" sz="1400" dirty="0" smtClean="0"/>
              <a:t>, </a:t>
            </a:r>
            <a:r>
              <a:rPr lang="ru-RU" sz="1400" dirty="0" err="1" smtClean="0"/>
              <a:t>галюцинацій</a:t>
            </a:r>
            <a:r>
              <a:rPr lang="ru-RU" sz="1400" dirty="0" smtClean="0"/>
              <a:t>, </a:t>
            </a:r>
            <a:r>
              <a:rPr lang="ru-RU" sz="1400" dirty="0" err="1" smtClean="0"/>
              <a:t>марення</a:t>
            </a:r>
            <a:r>
              <a:rPr lang="ru-RU" sz="1400" dirty="0" smtClean="0"/>
              <a:t>. </a:t>
            </a:r>
            <a:br>
              <a:rPr lang="ru-RU" sz="1400" dirty="0" smtClean="0"/>
            </a:br>
            <a:r>
              <a:rPr lang="ru-RU" sz="1400" dirty="0" smtClean="0"/>
              <a:t> При </a:t>
            </a:r>
            <a:r>
              <a:rPr lang="ru-RU" sz="1400" dirty="0" err="1" smtClean="0"/>
              <a:t>пухлинах</a:t>
            </a:r>
            <a:r>
              <a:rPr lang="ru-RU" sz="1400" dirty="0" smtClean="0"/>
              <a:t> </a:t>
            </a:r>
            <a:r>
              <a:rPr lang="ru-RU" sz="1400" dirty="0" err="1" smtClean="0"/>
              <a:t>задньої</a:t>
            </a:r>
            <a:r>
              <a:rPr lang="ru-RU" sz="1400" dirty="0" smtClean="0"/>
              <a:t> </a:t>
            </a:r>
            <a:r>
              <a:rPr lang="ru-RU" sz="1400" dirty="0" err="1" smtClean="0"/>
              <a:t>черепної</a:t>
            </a:r>
            <a:r>
              <a:rPr lang="ru-RU" sz="1400" dirty="0" smtClean="0"/>
              <a:t> ямки, особливо при </a:t>
            </a:r>
            <a:r>
              <a:rPr lang="ru-RU" sz="1400" dirty="0" err="1" smtClean="0"/>
              <a:t>пухлинах</a:t>
            </a:r>
            <a:r>
              <a:rPr lang="ru-RU" sz="1400" dirty="0" smtClean="0"/>
              <a:t> </a:t>
            </a:r>
            <a:r>
              <a:rPr lang="en-US" sz="1400" dirty="0" smtClean="0"/>
              <a:t>IV </a:t>
            </a:r>
            <a:r>
              <a:rPr lang="ru-RU" sz="1400" dirty="0" err="1" smtClean="0"/>
              <a:t>шлуночка</a:t>
            </a:r>
            <a:r>
              <a:rPr lang="ru-RU" sz="1400" dirty="0" smtClean="0"/>
              <a:t>, </a:t>
            </a:r>
            <a:r>
              <a:rPr lang="ru-RU" sz="1400" dirty="0" err="1" smtClean="0"/>
              <a:t>розвиваються</a:t>
            </a:r>
            <a:r>
              <a:rPr lang="ru-RU" sz="1400" dirty="0" smtClean="0"/>
              <a:t> напади </a:t>
            </a:r>
            <a:r>
              <a:rPr lang="ru-RU" sz="1400" dirty="0" err="1" smtClean="0"/>
              <a:t>різкого</a:t>
            </a:r>
            <a:r>
              <a:rPr lang="ru-RU" sz="1400" dirty="0" smtClean="0"/>
              <a:t> головного болю, </a:t>
            </a:r>
            <a:r>
              <a:rPr lang="ru-RU" sz="1400" dirty="0" err="1" smtClean="0"/>
              <a:t>що</a:t>
            </a:r>
            <a:r>
              <a:rPr lang="ru-RU" sz="1400" dirty="0" smtClean="0"/>
              <a:t> </a:t>
            </a:r>
            <a:r>
              <a:rPr lang="ru-RU" sz="1400" dirty="0" err="1" smtClean="0"/>
              <a:t>супроводжуються</a:t>
            </a:r>
            <a:r>
              <a:rPr lang="ru-RU" sz="1400" dirty="0" smtClean="0"/>
              <a:t> </a:t>
            </a:r>
            <a:r>
              <a:rPr lang="ru-RU" sz="1400" dirty="0" err="1" smtClean="0"/>
              <a:t>нудотою</a:t>
            </a:r>
            <a:r>
              <a:rPr lang="ru-RU" sz="1400" dirty="0" smtClean="0"/>
              <a:t> </a:t>
            </a:r>
            <a:r>
              <a:rPr lang="ru-RU" sz="1400" dirty="0" err="1" smtClean="0"/>
              <a:t>або</a:t>
            </a:r>
            <a:r>
              <a:rPr lang="ru-RU" sz="1400" dirty="0" smtClean="0"/>
              <a:t> </a:t>
            </a:r>
            <a:r>
              <a:rPr lang="ru-RU" sz="1400" dirty="0" err="1" smtClean="0"/>
              <a:t>блювотою</a:t>
            </a:r>
            <a:r>
              <a:rPr lang="ru-RU" sz="1400" dirty="0" smtClean="0"/>
              <a:t>, </a:t>
            </a:r>
            <a:r>
              <a:rPr lang="ru-RU" sz="1400" dirty="0" err="1" smtClean="0"/>
              <a:t>запамороченням</a:t>
            </a:r>
            <a:r>
              <a:rPr lang="ru-RU" sz="1400" dirty="0" smtClean="0"/>
              <a:t>, </a:t>
            </a:r>
            <a:r>
              <a:rPr lang="ru-RU" sz="1400" dirty="0" err="1" smtClean="0"/>
              <a:t>розладом</a:t>
            </a:r>
            <a:r>
              <a:rPr lang="ru-RU" sz="1400" dirty="0" smtClean="0"/>
              <a:t> </a:t>
            </a:r>
            <a:r>
              <a:rPr lang="ru-RU" sz="1400" dirty="0" err="1" smtClean="0"/>
              <a:t>дихання</a:t>
            </a:r>
            <a:r>
              <a:rPr lang="ru-RU" sz="1400" dirty="0" smtClean="0"/>
              <a:t> </a:t>
            </a:r>
            <a:r>
              <a:rPr lang="ru-RU" sz="1400" dirty="0" err="1" smtClean="0"/>
              <a:t>або</a:t>
            </a:r>
            <a:r>
              <a:rPr lang="ru-RU" sz="1400" dirty="0" smtClean="0"/>
              <a:t> </a:t>
            </a:r>
            <a:r>
              <a:rPr lang="ru-RU" sz="1400" dirty="0" err="1" smtClean="0"/>
              <a:t>серцевої</a:t>
            </a:r>
            <a:r>
              <a:rPr lang="ru-RU" sz="1400" dirty="0" smtClean="0"/>
              <a:t> </a:t>
            </a:r>
            <a:r>
              <a:rPr lang="ru-RU" sz="1400" dirty="0" err="1" smtClean="0"/>
              <a:t>діяльності</a:t>
            </a:r>
            <a:r>
              <a:rPr lang="ru-RU" sz="1400" dirty="0" smtClean="0"/>
              <a:t>. </a:t>
            </a:r>
            <a:r>
              <a:rPr lang="ru-RU" sz="1400" dirty="0" err="1" smtClean="0"/>
              <a:t>Больові</a:t>
            </a:r>
            <a:r>
              <a:rPr lang="ru-RU" sz="1400" dirty="0" smtClean="0"/>
              <a:t> </a:t>
            </a:r>
            <a:r>
              <a:rPr lang="ru-RU" sz="1400" dirty="0" err="1" smtClean="0"/>
              <a:t>відчуття</a:t>
            </a:r>
            <a:r>
              <a:rPr lang="ru-RU" sz="1400" dirty="0" smtClean="0"/>
              <a:t> </a:t>
            </a:r>
            <a:r>
              <a:rPr lang="ru-RU" sz="1400" dirty="0" err="1" smtClean="0"/>
              <a:t>посилюються</a:t>
            </a:r>
            <a:r>
              <a:rPr lang="ru-RU" sz="1400" dirty="0" smtClean="0"/>
              <a:t> при </a:t>
            </a:r>
            <a:r>
              <a:rPr lang="ru-RU" sz="1400" dirty="0" err="1" smtClean="0"/>
              <a:t>спробі</a:t>
            </a:r>
            <a:r>
              <a:rPr lang="ru-RU" sz="1400" dirty="0" smtClean="0"/>
              <a:t> </a:t>
            </a:r>
            <a:r>
              <a:rPr lang="ru-RU" sz="1400" dirty="0" err="1" smtClean="0"/>
              <a:t>змінити</a:t>
            </a:r>
            <a:r>
              <a:rPr lang="ru-RU" sz="1400" dirty="0" smtClean="0"/>
              <a:t> </a:t>
            </a:r>
            <a:r>
              <a:rPr lang="ru-RU" sz="1400" dirty="0" err="1" smtClean="0"/>
              <a:t>положення</a:t>
            </a:r>
            <a:r>
              <a:rPr lang="ru-RU" sz="1400" dirty="0" smtClean="0"/>
              <a:t> </a:t>
            </a:r>
            <a:r>
              <a:rPr lang="ru-RU" sz="1400" dirty="0" err="1" smtClean="0"/>
              <a:t>голови</a:t>
            </a:r>
            <a:r>
              <a:rPr lang="ru-RU" sz="1400" dirty="0" smtClean="0"/>
              <a:t>. У </a:t>
            </a:r>
            <a:r>
              <a:rPr lang="ru-RU" sz="1400" dirty="0" err="1" smtClean="0"/>
              <a:t>результаті</a:t>
            </a:r>
            <a:r>
              <a:rPr lang="ru-RU" sz="1400" dirty="0" smtClean="0"/>
              <a:t> </a:t>
            </a:r>
            <a:r>
              <a:rPr lang="ru-RU" sz="1400" dirty="0" err="1" smtClean="0"/>
              <a:t>ущемлення</a:t>
            </a:r>
            <a:r>
              <a:rPr lang="ru-RU" sz="1400" dirty="0" smtClean="0"/>
              <a:t> </a:t>
            </a:r>
            <a:r>
              <a:rPr lang="ru-RU" sz="1400" dirty="0" err="1" smtClean="0"/>
              <a:t>довгастого</a:t>
            </a:r>
            <a:r>
              <a:rPr lang="ru-RU" sz="1400" dirty="0" smtClean="0"/>
              <a:t> </a:t>
            </a:r>
            <a:r>
              <a:rPr lang="ru-RU" sz="1400" dirty="0" err="1" smtClean="0"/>
              <a:t>мозку</a:t>
            </a:r>
            <a:r>
              <a:rPr lang="ru-RU" sz="1400" dirty="0" smtClean="0"/>
              <a:t> </a:t>
            </a:r>
            <a:r>
              <a:rPr lang="ru-RU" sz="1400" dirty="0" err="1" smtClean="0"/>
              <a:t>внаслідок</a:t>
            </a:r>
            <a:r>
              <a:rPr lang="ru-RU" sz="1400" dirty="0" smtClean="0"/>
              <a:t> </a:t>
            </a:r>
            <a:r>
              <a:rPr lang="ru-RU" sz="1400" dirty="0" err="1" smtClean="0"/>
              <a:t>тиску</a:t>
            </a:r>
            <a:r>
              <a:rPr lang="ru-RU" sz="1400" dirty="0" smtClean="0"/>
              <a:t> на </a:t>
            </a:r>
            <a:r>
              <a:rPr lang="ru-RU" sz="1400" dirty="0" err="1" smtClean="0"/>
              <a:t>нього</a:t>
            </a:r>
            <a:r>
              <a:rPr lang="ru-RU" sz="1400" dirty="0" smtClean="0"/>
              <a:t> </a:t>
            </a:r>
            <a:r>
              <a:rPr lang="ru-RU" sz="1400" dirty="0" err="1" smtClean="0"/>
              <a:t>мигдаликів</a:t>
            </a:r>
            <a:r>
              <a:rPr lang="ru-RU" sz="1400" dirty="0" smtClean="0"/>
              <a:t> </a:t>
            </a:r>
            <a:r>
              <a:rPr lang="ru-RU" sz="1400" dirty="0" err="1" smtClean="0"/>
              <a:t>мозочка</a:t>
            </a:r>
            <a:r>
              <a:rPr lang="ru-RU" sz="1400" dirty="0" smtClean="0"/>
              <a:t>, </a:t>
            </a:r>
            <a:r>
              <a:rPr lang="ru-RU" sz="1400" dirty="0" err="1" smtClean="0"/>
              <a:t>що</a:t>
            </a:r>
            <a:r>
              <a:rPr lang="ru-RU" sz="1400" dirty="0" smtClean="0"/>
              <a:t> </a:t>
            </a:r>
            <a:r>
              <a:rPr lang="ru-RU" sz="1400" dirty="0" err="1" smtClean="0"/>
              <a:t>вклинюються</a:t>
            </a:r>
            <a:r>
              <a:rPr lang="ru-RU" sz="1400" dirty="0" smtClean="0"/>
              <a:t> в </a:t>
            </a:r>
            <a:r>
              <a:rPr lang="ru-RU" sz="1400" dirty="0" err="1" smtClean="0"/>
              <a:t>потиличний</a:t>
            </a:r>
            <a:r>
              <a:rPr lang="ru-RU" sz="1400" dirty="0" smtClean="0"/>
              <a:t> </a:t>
            </a:r>
            <a:r>
              <a:rPr lang="ru-RU" sz="1400" dirty="0" err="1" smtClean="0"/>
              <a:t>отвір</a:t>
            </a:r>
            <a:r>
              <a:rPr lang="ru-RU" sz="1400" dirty="0" smtClean="0"/>
              <a:t>, </a:t>
            </a:r>
            <a:r>
              <a:rPr lang="ru-RU" sz="1400" dirty="0" err="1" smtClean="0"/>
              <a:t>розвивається</a:t>
            </a:r>
            <a:r>
              <a:rPr lang="ru-RU" sz="1400" dirty="0" smtClean="0"/>
              <a:t> </a:t>
            </a:r>
            <a:r>
              <a:rPr lang="ru-RU" sz="1400" dirty="0" err="1" smtClean="0"/>
              <a:t>оклюзивною-гіпертензіонний</a:t>
            </a:r>
            <a:r>
              <a:rPr lang="ru-RU" sz="1400" dirty="0" smtClean="0"/>
              <a:t> криз </a:t>
            </a:r>
            <a:r>
              <a:rPr lang="ru-RU" sz="1400" dirty="0" err="1" smtClean="0"/>
              <a:t>з</a:t>
            </a:r>
            <a:r>
              <a:rPr lang="ru-RU" sz="1400" dirty="0" smtClean="0"/>
              <a:t> </a:t>
            </a:r>
            <a:r>
              <a:rPr lang="ru-RU" sz="1400" dirty="0" err="1" smtClean="0"/>
              <a:t>порушенням</a:t>
            </a:r>
            <a:r>
              <a:rPr lang="ru-RU" sz="1400" dirty="0" smtClean="0"/>
              <a:t> </a:t>
            </a:r>
            <a:r>
              <a:rPr lang="ru-RU" sz="1400" dirty="0" err="1" smtClean="0"/>
              <a:t>дихання</a:t>
            </a:r>
            <a:r>
              <a:rPr lang="ru-RU" sz="1400" dirty="0" smtClean="0"/>
              <a:t> та </a:t>
            </a:r>
            <a:r>
              <a:rPr lang="ru-RU" sz="1400" dirty="0" err="1" smtClean="0"/>
              <a:t>судинного</a:t>
            </a:r>
            <a:r>
              <a:rPr lang="ru-RU" sz="1400" dirty="0" smtClean="0"/>
              <a:t> </a:t>
            </a:r>
            <a:r>
              <a:rPr lang="ru-RU" sz="1400" dirty="0" err="1" smtClean="0"/>
              <a:t>розладами</a:t>
            </a:r>
            <a:r>
              <a:rPr lang="ru-RU" sz="1400" dirty="0" smtClean="0"/>
              <a:t>. </a:t>
            </a:r>
            <a:br>
              <a:rPr lang="ru-RU" sz="1400" dirty="0" smtClean="0"/>
            </a:br>
            <a:r>
              <a:rPr lang="ru-RU" sz="1400" dirty="0" smtClean="0"/>
              <a:t> При </a:t>
            </a:r>
            <a:r>
              <a:rPr lang="ru-RU" sz="1400" dirty="0" err="1" smtClean="0"/>
              <a:t>пухлинах</a:t>
            </a:r>
            <a:r>
              <a:rPr lang="ru-RU" sz="1400" dirty="0" smtClean="0"/>
              <a:t> </a:t>
            </a:r>
            <a:r>
              <a:rPr lang="ru-RU" sz="1400" dirty="0" err="1" smtClean="0"/>
              <a:t>супратенторіальної</a:t>
            </a:r>
            <a:r>
              <a:rPr lang="ru-RU" sz="1400" dirty="0" smtClean="0"/>
              <a:t> </a:t>
            </a:r>
            <a:r>
              <a:rPr lang="ru-RU" sz="1400" dirty="0" err="1" smtClean="0"/>
              <a:t>локалізації</a:t>
            </a:r>
            <a:r>
              <a:rPr lang="ru-RU" sz="1400" dirty="0" smtClean="0"/>
              <a:t>, </a:t>
            </a:r>
            <a:r>
              <a:rPr lang="ru-RU" sz="1400" dirty="0" err="1" smtClean="0"/>
              <a:t>частіше</a:t>
            </a:r>
            <a:r>
              <a:rPr lang="ru-RU" sz="1400" dirty="0" smtClean="0"/>
              <a:t> </a:t>
            </a:r>
            <a:r>
              <a:rPr lang="ru-RU" sz="1400" dirty="0" err="1" smtClean="0"/>
              <a:t>скроневої</a:t>
            </a:r>
            <a:r>
              <a:rPr lang="ru-RU" sz="1400" dirty="0" smtClean="0"/>
              <a:t> </a:t>
            </a:r>
            <a:r>
              <a:rPr lang="ru-RU" sz="1400" dirty="0" err="1" smtClean="0"/>
              <a:t>частки</a:t>
            </a:r>
            <a:r>
              <a:rPr lang="ru-RU" sz="1400" dirty="0" smtClean="0"/>
              <a:t>, </a:t>
            </a:r>
            <a:r>
              <a:rPr lang="ru-RU" sz="1400" dirty="0" err="1" smtClean="0"/>
              <a:t>може</a:t>
            </a:r>
            <a:r>
              <a:rPr lang="ru-RU" sz="1400" dirty="0" smtClean="0"/>
              <a:t> </a:t>
            </a:r>
            <a:r>
              <a:rPr lang="ru-RU" sz="1400" dirty="0" err="1" smtClean="0"/>
              <a:t>виникнути</a:t>
            </a:r>
            <a:r>
              <a:rPr lang="ru-RU" sz="1400" dirty="0" smtClean="0"/>
              <a:t> </a:t>
            </a:r>
            <a:r>
              <a:rPr lang="ru-RU" sz="1400" dirty="0" err="1" smtClean="0"/>
              <a:t>скронево-тенторіальное</a:t>
            </a:r>
            <a:r>
              <a:rPr lang="ru-RU" sz="1400" dirty="0" smtClean="0"/>
              <a:t> </a:t>
            </a:r>
            <a:r>
              <a:rPr lang="ru-RU" sz="1400" dirty="0" err="1" smtClean="0"/>
              <a:t>вклинення</a:t>
            </a:r>
            <a:r>
              <a:rPr lang="ru-RU" sz="1400" dirty="0" smtClean="0"/>
              <a:t>, </a:t>
            </a:r>
            <a:r>
              <a:rPr lang="ru-RU" sz="1400" dirty="0" err="1" smtClean="0"/>
              <a:t>що</a:t>
            </a:r>
            <a:r>
              <a:rPr lang="ru-RU" sz="1400" dirty="0" smtClean="0"/>
              <a:t> </a:t>
            </a:r>
            <a:r>
              <a:rPr lang="ru-RU" sz="1400" dirty="0" err="1" smtClean="0"/>
              <a:t>виявляється</a:t>
            </a:r>
            <a:r>
              <a:rPr lang="ru-RU" sz="1400" dirty="0" smtClean="0"/>
              <a:t> симптомами </a:t>
            </a:r>
            <a:r>
              <a:rPr lang="ru-RU" sz="1400" dirty="0" err="1" smtClean="0"/>
              <a:t>підвищення</a:t>
            </a:r>
            <a:r>
              <a:rPr lang="ru-RU" sz="1400" dirty="0" smtClean="0"/>
              <a:t> </a:t>
            </a:r>
            <a:r>
              <a:rPr lang="ru-RU" sz="1400" dirty="0" err="1" smtClean="0"/>
              <a:t>внутрішньочерепного</a:t>
            </a:r>
            <a:r>
              <a:rPr lang="ru-RU" sz="1400" dirty="0" smtClean="0"/>
              <a:t> </a:t>
            </a:r>
            <a:r>
              <a:rPr lang="ru-RU" sz="1400" dirty="0" err="1" smtClean="0"/>
              <a:t>тиску</a:t>
            </a:r>
            <a:r>
              <a:rPr lang="ru-RU" sz="1400" dirty="0" smtClean="0"/>
              <a:t>, </a:t>
            </a:r>
            <a:r>
              <a:rPr lang="ru-RU" sz="1400" dirty="0" err="1" smtClean="0"/>
              <a:t>різким</a:t>
            </a:r>
            <a:r>
              <a:rPr lang="ru-RU" sz="1400" dirty="0" smtClean="0"/>
              <a:t> </a:t>
            </a:r>
            <a:r>
              <a:rPr lang="ru-RU" sz="1400" dirty="0" err="1" smtClean="0"/>
              <a:t>посиленням</a:t>
            </a:r>
            <a:r>
              <a:rPr lang="ru-RU" sz="1400" dirty="0" smtClean="0"/>
              <a:t> головного болю, </a:t>
            </a:r>
            <a:r>
              <a:rPr lang="ru-RU" sz="1400" dirty="0" err="1" smtClean="0"/>
              <a:t>що</a:t>
            </a:r>
            <a:r>
              <a:rPr lang="ru-RU" sz="1400" dirty="0" smtClean="0"/>
              <a:t> </a:t>
            </a:r>
            <a:r>
              <a:rPr lang="ru-RU" sz="1400" dirty="0" err="1" smtClean="0"/>
              <a:t>супроводжується</a:t>
            </a:r>
            <a:r>
              <a:rPr lang="ru-RU" sz="1400" dirty="0" smtClean="0"/>
              <a:t> </a:t>
            </a:r>
            <a:r>
              <a:rPr lang="ru-RU" sz="1400" dirty="0" err="1" smtClean="0"/>
              <a:t>блювотою</a:t>
            </a:r>
            <a:r>
              <a:rPr lang="ru-RU" sz="1400" dirty="0" smtClean="0"/>
              <a:t>, в </a:t>
            </a:r>
            <a:r>
              <a:rPr lang="ru-RU" sz="1400" dirty="0" err="1" smtClean="0"/>
              <a:t>поєднанні</a:t>
            </a:r>
            <a:r>
              <a:rPr lang="ru-RU" sz="1400" dirty="0" smtClean="0"/>
              <a:t> </a:t>
            </a:r>
            <a:r>
              <a:rPr lang="ru-RU" sz="1400" dirty="0" err="1" smtClean="0"/>
              <a:t>з</a:t>
            </a:r>
            <a:r>
              <a:rPr lang="ru-RU" sz="1400" dirty="0" smtClean="0"/>
              <a:t> </a:t>
            </a:r>
            <a:r>
              <a:rPr lang="ru-RU" sz="1400" dirty="0" err="1" smtClean="0"/>
              <a:t>ознаками</a:t>
            </a:r>
            <a:r>
              <a:rPr lang="ru-RU" sz="1400" dirty="0" smtClean="0"/>
              <a:t> </a:t>
            </a:r>
            <a:r>
              <a:rPr lang="ru-RU" sz="1400" dirty="0" err="1" smtClean="0"/>
              <a:t>здавлення</a:t>
            </a:r>
            <a:r>
              <a:rPr lang="ru-RU" sz="1400" dirty="0" smtClean="0"/>
              <a:t> </a:t>
            </a:r>
            <a:r>
              <a:rPr lang="ru-RU" sz="1400" dirty="0" err="1" smtClean="0"/>
              <a:t>і</a:t>
            </a:r>
            <a:r>
              <a:rPr lang="ru-RU" sz="1400" dirty="0" smtClean="0"/>
              <a:t> </a:t>
            </a:r>
            <a:r>
              <a:rPr lang="ru-RU" sz="1400" dirty="0" err="1" smtClean="0"/>
              <a:t>деформації</a:t>
            </a:r>
            <a:r>
              <a:rPr lang="ru-RU" sz="1400" dirty="0" smtClean="0"/>
              <a:t> </a:t>
            </a:r>
            <a:r>
              <a:rPr lang="ru-RU" sz="1400" dirty="0" err="1" smtClean="0"/>
              <a:t>середнього</a:t>
            </a:r>
            <a:r>
              <a:rPr lang="ru-RU" sz="1400" dirty="0" smtClean="0"/>
              <a:t> </a:t>
            </a:r>
            <a:r>
              <a:rPr lang="ru-RU" sz="1400" dirty="0" err="1" smtClean="0"/>
              <a:t>мозку</a:t>
            </a:r>
            <a:r>
              <a:rPr lang="ru-RU" sz="1400" dirty="0" smtClean="0"/>
              <a:t>: </a:t>
            </a:r>
            <a:r>
              <a:rPr lang="ru-RU" sz="1400" dirty="0" err="1" smtClean="0"/>
              <a:t>параліч</a:t>
            </a:r>
            <a:r>
              <a:rPr lang="ru-RU" sz="1400" dirty="0" smtClean="0"/>
              <a:t> </a:t>
            </a:r>
            <a:r>
              <a:rPr lang="ru-RU" sz="1400" dirty="0" err="1" smtClean="0"/>
              <a:t>погляду</a:t>
            </a:r>
            <a:r>
              <a:rPr lang="ru-RU" sz="1400" dirty="0" smtClean="0"/>
              <a:t> </a:t>
            </a:r>
            <a:r>
              <a:rPr lang="ru-RU" sz="1400" dirty="0" err="1" smtClean="0"/>
              <a:t>вгору</a:t>
            </a:r>
            <a:r>
              <a:rPr lang="ru-RU" sz="1400" dirty="0" smtClean="0"/>
              <a:t>, </a:t>
            </a:r>
            <a:r>
              <a:rPr lang="ru-RU" sz="1400" dirty="0" err="1" smtClean="0"/>
              <a:t>зниженням</a:t>
            </a:r>
            <a:r>
              <a:rPr lang="ru-RU" sz="1400" dirty="0" smtClean="0"/>
              <a:t> </a:t>
            </a:r>
            <a:r>
              <a:rPr lang="ru-RU" sz="1400" dirty="0" err="1" smtClean="0"/>
              <a:t>реакції</a:t>
            </a:r>
            <a:r>
              <a:rPr lang="ru-RU" sz="1400" dirty="0" smtClean="0"/>
              <a:t> </a:t>
            </a:r>
            <a:r>
              <a:rPr lang="ru-RU" sz="1400" dirty="0" err="1" smtClean="0"/>
              <a:t>зіниць</a:t>
            </a:r>
            <a:r>
              <a:rPr lang="ru-RU" sz="1400" dirty="0" smtClean="0"/>
              <a:t> на </a:t>
            </a:r>
            <a:r>
              <a:rPr lang="ru-RU" sz="1400" dirty="0" err="1" smtClean="0"/>
              <a:t>світло</a:t>
            </a:r>
            <a:r>
              <a:rPr lang="ru-RU" sz="1400" dirty="0" smtClean="0"/>
              <a:t>, </a:t>
            </a:r>
            <a:r>
              <a:rPr lang="ru-RU" sz="1400" dirty="0" err="1" smtClean="0"/>
              <a:t>розладом</a:t>
            </a:r>
            <a:r>
              <a:rPr lang="ru-RU" sz="1400" dirty="0" smtClean="0"/>
              <a:t> </a:t>
            </a:r>
            <a:r>
              <a:rPr lang="ru-RU" sz="1400" dirty="0" err="1" smtClean="0"/>
              <a:t>конвергенції</a:t>
            </a:r>
            <a:r>
              <a:rPr lang="ru-RU" sz="1400" dirty="0" smtClean="0"/>
              <a:t>, </a:t>
            </a:r>
            <a:r>
              <a:rPr lang="ru-RU" sz="1400" dirty="0" err="1" smtClean="0"/>
              <a:t>анізокорія</a:t>
            </a:r>
            <a:r>
              <a:rPr lang="ru-RU" sz="1400" dirty="0" smtClean="0"/>
              <a:t>, </a:t>
            </a:r>
            <a:r>
              <a:rPr lang="ru-RU" sz="1400" dirty="0" err="1" smtClean="0"/>
              <a:t>закидання</a:t>
            </a:r>
            <a:r>
              <a:rPr lang="ru-RU" sz="1400" dirty="0" smtClean="0"/>
              <a:t> </a:t>
            </a:r>
            <a:r>
              <a:rPr lang="ru-RU" sz="1400" dirty="0" err="1" smtClean="0"/>
              <a:t>голови</a:t>
            </a:r>
            <a:r>
              <a:rPr lang="ru-RU" sz="1400" dirty="0" smtClean="0"/>
              <a:t> назад, </a:t>
            </a:r>
            <a:r>
              <a:rPr lang="ru-RU" sz="1400" dirty="0" err="1" smtClean="0"/>
              <a:t>порушенням</a:t>
            </a:r>
            <a:r>
              <a:rPr lang="ru-RU" sz="1400" dirty="0" smtClean="0"/>
              <a:t> слуху, </a:t>
            </a:r>
            <a:r>
              <a:rPr lang="ru-RU" sz="1400" dirty="0" err="1" smtClean="0"/>
              <a:t>вегетососудістимі</a:t>
            </a:r>
            <a:r>
              <a:rPr lang="ru-RU" sz="1400" dirty="0" smtClean="0"/>
              <a:t> </a:t>
            </a:r>
            <a:r>
              <a:rPr lang="ru-RU" sz="1400" dirty="0" err="1" smtClean="0"/>
              <a:t>розладами</a:t>
            </a:r>
            <a:r>
              <a:rPr lang="ru-RU" sz="1400" dirty="0" smtClean="0"/>
              <a:t>, </a:t>
            </a:r>
            <a:r>
              <a:rPr lang="ru-RU" sz="1400" dirty="0" err="1" smtClean="0"/>
              <a:t>двосторонніми</a:t>
            </a:r>
            <a:r>
              <a:rPr lang="ru-RU" sz="1400" dirty="0" smtClean="0"/>
              <a:t> </a:t>
            </a:r>
            <a:r>
              <a:rPr lang="ru-RU" sz="1400" dirty="0" err="1" smtClean="0"/>
              <a:t>патологічними</a:t>
            </a:r>
            <a:r>
              <a:rPr lang="ru-RU" sz="1400" dirty="0" smtClean="0"/>
              <a:t> знаками, </a:t>
            </a:r>
            <a:r>
              <a:rPr lang="ru-RU" sz="1400" dirty="0" err="1" smtClean="0"/>
              <a:t>підвищенням</a:t>
            </a:r>
            <a:r>
              <a:rPr lang="ru-RU" sz="1400" dirty="0" smtClean="0"/>
              <a:t> </a:t>
            </a:r>
            <a:r>
              <a:rPr lang="ru-RU" sz="1400" dirty="0" err="1" smtClean="0"/>
              <a:t>сухожильних</a:t>
            </a:r>
            <a:r>
              <a:rPr lang="ru-RU" sz="1400" dirty="0" smtClean="0"/>
              <a:t> </a:t>
            </a:r>
            <a:r>
              <a:rPr lang="ru-RU" sz="1400" dirty="0" err="1" smtClean="0"/>
              <a:t>рефлексів</a:t>
            </a:r>
            <a:r>
              <a:rPr lang="ru-RU" sz="1400" dirty="0" smtClean="0"/>
              <a:t>. </a:t>
            </a:r>
            <a:br>
              <a:rPr lang="ru-RU" sz="1400" dirty="0" smtClean="0"/>
            </a:br>
            <a:r>
              <a:rPr lang="ru-RU" sz="1400" dirty="0" smtClean="0"/>
              <a:t> </a:t>
            </a:r>
            <a:r>
              <a:rPr lang="ru-RU" sz="1400" dirty="0" err="1" smtClean="0"/>
              <a:t>Невідкладна</a:t>
            </a:r>
            <a:r>
              <a:rPr lang="ru-RU" sz="1400" dirty="0" smtClean="0"/>
              <a:t> </a:t>
            </a:r>
            <a:r>
              <a:rPr lang="ru-RU" sz="1400" dirty="0" err="1" smtClean="0"/>
              <a:t>допомога</a:t>
            </a:r>
            <a:r>
              <a:rPr lang="ru-RU" sz="1400" dirty="0" smtClean="0"/>
              <a:t>. Голова хворого повинна </a:t>
            </a:r>
            <a:r>
              <a:rPr lang="ru-RU" sz="1400" dirty="0" err="1" smtClean="0"/>
              <a:t>перебувати</a:t>
            </a:r>
            <a:r>
              <a:rPr lang="ru-RU" sz="1400" dirty="0" smtClean="0"/>
              <a:t> у </a:t>
            </a:r>
            <a:r>
              <a:rPr lang="ru-RU" sz="1400" dirty="0" err="1" smtClean="0"/>
              <a:t>піднесеному</a:t>
            </a:r>
            <a:r>
              <a:rPr lang="ru-RU" sz="1400" dirty="0" smtClean="0"/>
              <a:t> </a:t>
            </a:r>
            <a:r>
              <a:rPr lang="ru-RU" sz="1400" dirty="0" err="1" smtClean="0"/>
              <a:t>стані</a:t>
            </a:r>
            <a:r>
              <a:rPr lang="ru-RU" sz="1400" dirty="0" smtClean="0"/>
              <a:t>. Для </a:t>
            </a:r>
            <a:r>
              <a:rPr lang="ru-RU" sz="1400" dirty="0" err="1" smtClean="0"/>
              <a:t>зменшення</a:t>
            </a:r>
            <a:r>
              <a:rPr lang="ru-RU" sz="1400" dirty="0" smtClean="0"/>
              <a:t> </a:t>
            </a:r>
            <a:r>
              <a:rPr lang="ru-RU" sz="1400" dirty="0" err="1" smtClean="0"/>
              <a:t>набряку</a:t>
            </a:r>
            <a:r>
              <a:rPr lang="ru-RU" sz="1400" dirty="0" smtClean="0"/>
              <a:t> </a:t>
            </a:r>
            <a:r>
              <a:rPr lang="ru-RU" sz="1400" dirty="0" err="1" smtClean="0"/>
              <a:t>мозку</a:t>
            </a:r>
            <a:r>
              <a:rPr lang="ru-RU" sz="1400" dirty="0" smtClean="0"/>
              <a:t> </a:t>
            </a:r>
            <a:r>
              <a:rPr lang="ru-RU" sz="1400" dirty="0" err="1" smtClean="0"/>
              <a:t>вводять</a:t>
            </a:r>
            <a:r>
              <a:rPr lang="ru-RU" sz="1400" dirty="0" smtClean="0"/>
              <a:t> 2 мл 1% </a:t>
            </a:r>
            <a:r>
              <a:rPr lang="ru-RU" sz="1400" dirty="0" err="1" smtClean="0"/>
              <a:t>розчину</a:t>
            </a:r>
            <a:r>
              <a:rPr lang="ru-RU" sz="1400" dirty="0" smtClean="0"/>
              <a:t> </a:t>
            </a:r>
            <a:r>
              <a:rPr lang="ru-RU" sz="1400" dirty="0" err="1" smtClean="0"/>
              <a:t>лазиксу</a:t>
            </a:r>
            <a:r>
              <a:rPr lang="ru-RU" sz="1400" dirty="0" smtClean="0"/>
              <a:t> </a:t>
            </a:r>
            <a:r>
              <a:rPr lang="ru-RU" sz="1400" dirty="0" err="1" smtClean="0"/>
              <a:t>внутрішньом'язово</a:t>
            </a:r>
            <a:r>
              <a:rPr lang="ru-RU" sz="1400" dirty="0" smtClean="0"/>
              <a:t> </a:t>
            </a:r>
            <a:r>
              <a:rPr lang="ru-RU" sz="1400" dirty="0" err="1" smtClean="0"/>
              <a:t>або</a:t>
            </a:r>
            <a:r>
              <a:rPr lang="ru-RU" sz="1400" dirty="0" smtClean="0"/>
              <a:t> </a:t>
            </a:r>
            <a:r>
              <a:rPr lang="ru-RU" sz="1400" dirty="0" err="1" smtClean="0"/>
              <a:t>внутрішньовенно</a:t>
            </a:r>
            <a:r>
              <a:rPr lang="ru-RU" sz="1400" dirty="0" smtClean="0"/>
              <a:t>, </a:t>
            </a:r>
            <a:r>
              <a:rPr lang="ru-RU" sz="1400" dirty="0" err="1" smtClean="0"/>
              <a:t>манітол</a:t>
            </a:r>
            <a:r>
              <a:rPr lang="ru-RU" sz="1400" dirty="0" smtClean="0"/>
              <a:t> по 1-1,5 г / кг на </a:t>
            </a:r>
            <a:r>
              <a:rPr lang="ru-RU" sz="1400" dirty="0" err="1" smtClean="0"/>
              <a:t>добу</a:t>
            </a:r>
            <a:r>
              <a:rPr lang="ru-RU" sz="1400" dirty="0" smtClean="0"/>
              <a:t> у </a:t>
            </a:r>
            <a:r>
              <a:rPr lang="ru-RU" sz="1400" dirty="0" err="1" smtClean="0"/>
              <a:t>вигляді</a:t>
            </a:r>
            <a:r>
              <a:rPr lang="ru-RU" sz="1400" dirty="0" smtClean="0"/>
              <a:t> 15-20% </a:t>
            </a:r>
            <a:r>
              <a:rPr lang="ru-RU" sz="1400" dirty="0" err="1" smtClean="0"/>
              <a:t>розчину</a:t>
            </a:r>
            <a:r>
              <a:rPr lang="ru-RU" sz="1400" dirty="0" smtClean="0"/>
              <a:t>, </a:t>
            </a:r>
            <a:r>
              <a:rPr lang="ru-RU" sz="1400" dirty="0" err="1" smtClean="0"/>
              <a:t>гліцерин</a:t>
            </a:r>
            <a:r>
              <a:rPr lang="ru-RU" sz="1400" dirty="0" smtClean="0"/>
              <a:t> по 1 мл / кг через </a:t>
            </a:r>
            <a:r>
              <a:rPr lang="ru-RU" sz="1400" dirty="0" err="1" smtClean="0"/>
              <a:t>кожні</a:t>
            </a:r>
            <a:r>
              <a:rPr lang="ru-RU" sz="1400" dirty="0" smtClean="0"/>
              <a:t> 3-4 </a:t>
            </a:r>
            <a:r>
              <a:rPr lang="ru-RU" sz="1400" dirty="0" err="1" smtClean="0"/>
              <a:t>години</a:t>
            </a:r>
            <a:r>
              <a:rPr lang="ru-RU" sz="1400" dirty="0" smtClean="0"/>
              <a:t> </a:t>
            </a:r>
            <a:r>
              <a:rPr lang="ru-RU" sz="1400" dirty="0" err="1" smtClean="0"/>
              <a:t>і</a:t>
            </a:r>
            <a:r>
              <a:rPr lang="ru-RU" sz="1400" dirty="0" smtClean="0"/>
              <a:t> </a:t>
            </a:r>
            <a:r>
              <a:rPr lang="ru-RU" sz="1400" dirty="0" err="1" smtClean="0"/>
              <a:t>всередину</a:t>
            </a:r>
            <a:r>
              <a:rPr lang="ru-RU" sz="1400" dirty="0" smtClean="0"/>
              <a:t>. </a:t>
            </a:r>
            <a:r>
              <a:rPr lang="ru-RU" sz="1400" dirty="0" err="1" smtClean="0"/>
              <a:t>Застосовують</a:t>
            </a:r>
            <a:r>
              <a:rPr lang="ru-RU" sz="1400" dirty="0" smtClean="0"/>
              <a:t> </a:t>
            </a:r>
            <a:r>
              <a:rPr lang="ru-RU" sz="1400" dirty="0" err="1" smtClean="0"/>
              <a:t>також</a:t>
            </a:r>
            <a:r>
              <a:rPr lang="ru-RU" sz="1400" dirty="0" smtClean="0"/>
              <a:t> анальгетики. </a:t>
            </a:r>
            <a:br>
              <a:rPr lang="ru-RU" sz="1400" dirty="0" smtClean="0"/>
            </a:br>
            <a:r>
              <a:rPr lang="ru-RU" sz="1400" dirty="0" smtClean="0"/>
              <a:t> </a:t>
            </a:r>
            <a:r>
              <a:rPr lang="ru-RU" sz="1400" dirty="0" err="1" smtClean="0"/>
              <a:t>Госпіталізація</a:t>
            </a:r>
            <a:r>
              <a:rPr lang="ru-RU" sz="1400" dirty="0" smtClean="0"/>
              <a:t>. </a:t>
            </a:r>
            <a:r>
              <a:rPr lang="ru-RU" sz="1400" dirty="0" err="1" smtClean="0"/>
              <a:t>Хворий</a:t>
            </a:r>
            <a:r>
              <a:rPr lang="ru-RU" sz="1400" dirty="0" smtClean="0"/>
              <a:t> </a:t>
            </a:r>
            <a:r>
              <a:rPr lang="ru-RU" sz="1400" dirty="0" err="1" smtClean="0"/>
              <a:t>з</a:t>
            </a:r>
            <a:r>
              <a:rPr lang="ru-RU" sz="1400" dirty="0" smtClean="0"/>
              <a:t> </a:t>
            </a:r>
            <a:r>
              <a:rPr lang="ru-RU" sz="1400" dirty="0" err="1" smtClean="0"/>
              <a:t>гіпертензійним</a:t>
            </a:r>
            <a:r>
              <a:rPr lang="ru-RU" sz="1400" dirty="0" smtClean="0"/>
              <a:t> синдромом </a:t>
            </a:r>
            <a:r>
              <a:rPr lang="ru-RU" sz="1400" dirty="0" err="1" smtClean="0"/>
              <a:t>підлягає</a:t>
            </a:r>
            <a:r>
              <a:rPr lang="ru-RU" sz="1400" dirty="0" smtClean="0"/>
              <a:t> </a:t>
            </a:r>
            <a:r>
              <a:rPr lang="ru-RU" sz="1400" dirty="0" err="1" smtClean="0"/>
              <a:t>терміновій</a:t>
            </a:r>
            <a:r>
              <a:rPr lang="ru-RU" sz="1400" dirty="0" smtClean="0"/>
              <a:t> </a:t>
            </a:r>
            <a:r>
              <a:rPr lang="ru-RU" sz="1400" dirty="0" err="1" smtClean="0"/>
              <a:t>госпіталізації</a:t>
            </a:r>
            <a:r>
              <a:rPr lang="ru-RU" sz="1400" dirty="0" smtClean="0"/>
              <a:t> в </a:t>
            </a:r>
            <a:r>
              <a:rPr lang="ru-RU" sz="1400" dirty="0" err="1" smtClean="0"/>
              <a:t>нейрохірургічне</a:t>
            </a:r>
            <a:r>
              <a:rPr lang="ru-RU" sz="1400" dirty="0" smtClean="0"/>
              <a:t> </a:t>
            </a:r>
            <a:r>
              <a:rPr lang="ru-RU" sz="1400" dirty="0" err="1" smtClean="0"/>
              <a:t>відділення</a:t>
            </a:r>
            <a:r>
              <a:rPr lang="ru-RU" sz="1400" dirty="0" smtClean="0"/>
              <a:t>.</a:t>
            </a:r>
            <a:endParaRPr lang="ru-RU" sz="1400" dirty="0"/>
          </a:p>
        </p:txBody>
      </p:sp>
      <p:sp>
        <p:nvSpPr>
          <p:cNvPr id="3" name="Содержимое 2"/>
          <p:cNvSpPr>
            <a:spLocks noGrp="1"/>
          </p:cNvSpPr>
          <p:nvPr>
            <p:ph idx="1"/>
          </p:nvPr>
        </p:nvSpPr>
        <p:spPr>
          <a:xfrm>
            <a:off x="-2714676" y="714356"/>
            <a:ext cx="2400288" cy="4709160"/>
          </a:xfrm>
        </p:spPr>
        <p:txBody>
          <a:bodyPr/>
          <a:lstStyle/>
          <a:p>
            <a:endParaRPr lang="ru-RU" dirty="0"/>
          </a:p>
        </p:txBody>
      </p:sp>
    </p:spTree>
  </p:cSld>
  <p:clrMapOvr>
    <a:masterClrMapping/>
  </p:clrMapOvr>
  <p:transition>
    <p:cover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fontScale="90000"/>
          </a:bodyPr>
          <a:lstStyle/>
          <a:p>
            <a:r>
              <a:rPr lang="ru-RU" sz="2700" dirty="0" smtClean="0"/>
              <a:t/>
            </a:r>
            <a:br>
              <a:rPr lang="ru-RU" sz="2700" dirty="0" smtClean="0"/>
            </a:br>
            <a:r>
              <a:rPr lang="ru-RU" sz="2700" dirty="0" smtClean="0"/>
              <a:t/>
            </a:r>
            <a:br>
              <a:rPr lang="ru-RU" sz="2700" dirty="0" smtClean="0"/>
            </a:br>
            <a:r>
              <a:rPr lang="ru-RU" sz="2700" dirty="0" smtClean="0"/>
              <a:t>4. </a:t>
            </a:r>
            <a:r>
              <a:rPr lang="ru-RU" sz="2700" dirty="0" err="1" smtClean="0"/>
              <a:t>Субарахноїдальний</a:t>
            </a:r>
            <a:r>
              <a:rPr lang="ru-RU" sz="2700" dirty="0" smtClean="0"/>
              <a:t> </a:t>
            </a:r>
            <a:r>
              <a:rPr lang="ru-RU" sz="2700" dirty="0" err="1" smtClean="0"/>
              <a:t>крововилив</a:t>
            </a:r>
            <a:r>
              <a:rPr lang="ru-RU" sz="2700" dirty="0" smtClean="0"/>
              <a:t/>
            </a:r>
            <a:br>
              <a:rPr lang="ru-RU" sz="2700" dirty="0" smtClean="0"/>
            </a:br>
            <a:r>
              <a:rPr lang="ru-RU" sz="1400" dirty="0" smtClean="0"/>
              <a:t> </a:t>
            </a:r>
            <a:r>
              <a:rPr lang="ru-RU" sz="1400" dirty="0" err="1" smtClean="0"/>
              <a:t>Найчастіше</a:t>
            </a:r>
            <a:r>
              <a:rPr lang="ru-RU" sz="1400" dirty="0" smtClean="0"/>
              <a:t> </a:t>
            </a:r>
            <a:r>
              <a:rPr lang="ru-RU" sz="1400" dirty="0" err="1" smtClean="0"/>
              <a:t>субарахноїдальний</a:t>
            </a:r>
            <a:r>
              <a:rPr lang="ru-RU" sz="1400" dirty="0" smtClean="0"/>
              <a:t> </a:t>
            </a:r>
            <a:r>
              <a:rPr lang="ru-RU" sz="1400" dirty="0" err="1" smtClean="0"/>
              <a:t>крововилив</a:t>
            </a:r>
            <a:r>
              <a:rPr lang="ru-RU" sz="1400" dirty="0" smtClean="0"/>
              <a:t> </a:t>
            </a:r>
            <a:r>
              <a:rPr lang="ru-RU" sz="1400" dirty="0" err="1" smtClean="0"/>
              <a:t>буває</a:t>
            </a:r>
            <a:r>
              <a:rPr lang="ru-RU" sz="1400" dirty="0" smtClean="0"/>
              <a:t> </a:t>
            </a:r>
            <a:r>
              <a:rPr lang="ru-RU" sz="1400" dirty="0" err="1" smtClean="0"/>
              <a:t>обумовлено</a:t>
            </a:r>
            <a:r>
              <a:rPr lang="ru-RU" sz="1400" dirty="0" smtClean="0"/>
              <a:t> </a:t>
            </a:r>
            <a:r>
              <a:rPr lang="ru-RU" sz="1400" dirty="0" err="1" smtClean="0"/>
              <a:t>інтракраніальних</a:t>
            </a:r>
            <a:r>
              <a:rPr lang="ru-RU" sz="1400" dirty="0" smtClean="0"/>
              <a:t> аневризмами, </a:t>
            </a:r>
            <a:r>
              <a:rPr lang="ru-RU" sz="1400" dirty="0" err="1" smtClean="0"/>
              <a:t>локалізуються</a:t>
            </a:r>
            <a:r>
              <a:rPr lang="ru-RU" sz="1400" dirty="0" smtClean="0"/>
              <a:t> </a:t>
            </a:r>
            <a:r>
              <a:rPr lang="ru-RU" sz="1400" dirty="0" err="1" smtClean="0"/>
              <a:t>переважно</a:t>
            </a:r>
            <a:r>
              <a:rPr lang="ru-RU" sz="1400" dirty="0" smtClean="0"/>
              <a:t> на </a:t>
            </a:r>
            <a:r>
              <a:rPr lang="ru-RU" sz="1400" dirty="0" err="1" smtClean="0"/>
              <a:t>основі</a:t>
            </a:r>
            <a:r>
              <a:rPr lang="ru-RU" sz="1400" dirty="0" smtClean="0"/>
              <a:t> </a:t>
            </a:r>
            <a:r>
              <a:rPr lang="ru-RU" sz="1400" dirty="0" err="1" smtClean="0"/>
              <a:t>мозку</a:t>
            </a:r>
            <a:r>
              <a:rPr lang="ru-RU" sz="1400" dirty="0" smtClean="0"/>
              <a:t>. </a:t>
            </a:r>
            <a:r>
              <a:rPr lang="ru-RU" sz="1400" dirty="0" err="1" smtClean="0"/>
              <a:t>Субарахноїдальний</a:t>
            </a:r>
            <a:r>
              <a:rPr lang="ru-RU" sz="1400" dirty="0" smtClean="0"/>
              <a:t> </a:t>
            </a:r>
            <a:r>
              <a:rPr lang="ru-RU" sz="1400" dirty="0" err="1" smtClean="0"/>
              <a:t>крововилив</a:t>
            </a:r>
            <a:r>
              <a:rPr lang="ru-RU" sz="1400" dirty="0" smtClean="0"/>
              <a:t> </a:t>
            </a:r>
            <a:r>
              <a:rPr lang="ru-RU" sz="1400" dirty="0" err="1" smtClean="0"/>
              <a:t>може</a:t>
            </a:r>
            <a:r>
              <a:rPr lang="ru-RU" sz="1400" dirty="0" smtClean="0"/>
              <a:t> бути одним </a:t>
            </a:r>
            <a:r>
              <a:rPr lang="ru-RU" sz="1400" dirty="0" err="1" smtClean="0"/>
              <a:t>з</a:t>
            </a:r>
            <a:r>
              <a:rPr lang="ru-RU" sz="1400" dirty="0" smtClean="0"/>
              <a:t> </a:t>
            </a:r>
            <a:r>
              <a:rPr lang="ru-RU" sz="1400" dirty="0" err="1" smtClean="0"/>
              <a:t>компонентів</a:t>
            </a:r>
            <a:r>
              <a:rPr lang="ru-RU" sz="1400" dirty="0" smtClean="0"/>
              <a:t> </a:t>
            </a:r>
            <a:r>
              <a:rPr lang="ru-RU" sz="1400" dirty="0" err="1" smtClean="0"/>
              <a:t>важкої</a:t>
            </a:r>
            <a:r>
              <a:rPr lang="ru-RU" sz="1400" dirty="0" smtClean="0"/>
              <a:t> </a:t>
            </a:r>
            <a:r>
              <a:rPr lang="ru-RU" sz="1400" dirty="0" err="1" smtClean="0"/>
              <a:t>черепної</a:t>
            </a:r>
            <a:r>
              <a:rPr lang="ru-RU" sz="1400" dirty="0" smtClean="0"/>
              <a:t> </a:t>
            </a:r>
            <a:r>
              <a:rPr lang="ru-RU" sz="1400" dirty="0" err="1" smtClean="0"/>
              <a:t>травми</a:t>
            </a:r>
            <a:r>
              <a:rPr lang="ru-RU" sz="1400" dirty="0" smtClean="0"/>
              <a:t>. </a:t>
            </a:r>
            <a:r>
              <a:rPr lang="ru-RU" sz="1400" dirty="0" err="1" smtClean="0"/>
              <a:t>Рідше</a:t>
            </a:r>
            <a:r>
              <a:rPr lang="ru-RU" sz="1400" dirty="0" smtClean="0"/>
              <a:t> </a:t>
            </a:r>
            <a:r>
              <a:rPr lang="ru-RU" sz="1400" dirty="0" err="1" smtClean="0"/>
              <a:t>воно</a:t>
            </a:r>
            <a:r>
              <a:rPr lang="ru-RU" sz="1400" dirty="0" smtClean="0"/>
              <a:t> </a:t>
            </a:r>
            <a:r>
              <a:rPr lang="ru-RU" sz="1400" dirty="0" err="1" smtClean="0"/>
              <a:t>обумовлене</a:t>
            </a:r>
            <a:r>
              <a:rPr lang="ru-RU" sz="1400" dirty="0" smtClean="0"/>
              <a:t> </a:t>
            </a:r>
            <a:r>
              <a:rPr lang="ru-RU" sz="1400" dirty="0" err="1" smtClean="0"/>
              <a:t>гіпертонічною</a:t>
            </a:r>
            <a:r>
              <a:rPr lang="ru-RU" sz="1400" dirty="0" smtClean="0"/>
              <a:t> хворобою </a:t>
            </a:r>
            <a:r>
              <a:rPr lang="ru-RU" sz="1400" dirty="0" err="1" smtClean="0"/>
              <a:t>і</a:t>
            </a:r>
            <a:r>
              <a:rPr lang="ru-RU" sz="1400" dirty="0" smtClean="0"/>
              <a:t> хворобами </a:t>
            </a:r>
            <a:r>
              <a:rPr lang="ru-RU" sz="1400" dirty="0" err="1" smtClean="0"/>
              <a:t>крові</a:t>
            </a:r>
            <a:r>
              <a:rPr lang="ru-RU" sz="1400" dirty="0" smtClean="0"/>
              <a:t>. </a:t>
            </a:r>
            <a:br>
              <a:rPr lang="ru-RU" sz="1400" dirty="0" smtClean="0"/>
            </a:br>
            <a:r>
              <a:rPr lang="ru-RU" sz="1400" dirty="0" smtClean="0"/>
              <a:t> У </a:t>
            </a:r>
            <a:r>
              <a:rPr lang="ru-RU" sz="1400" dirty="0" err="1" smtClean="0"/>
              <a:t>клінічній</a:t>
            </a:r>
            <a:r>
              <a:rPr lang="ru-RU" sz="1400" dirty="0" smtClean="0"/>
              <a:t> </a:t>
            </a:r>
            <a:r>
              <a:rPr lang="ru-RU" sz="1400" dirty="0" err="1" smtClean="0"/>
              <a:t>картині</a:t>
            </a:r>
            <a:r>
              <a:rPr lang="ru-RU" sz="1400" dirty="0" smtClean="0"/>
              <a:t> </a:t>
            </a:r>
            <a:r>
              <a:rPr lang="ru-RU" sz="1400" dirty="0" err="1" smtClean="0"/>
              <a:t>захворювання</a:t>
            </a:r>
            <a:r>
              <a:rPr lang="ru-RU" sz="1400" dirty="0" smtClean="0"/>
              <a:t> </a:t>
            </a:r>
            <a:r>
              <a:rPr lang="ru-RU" sz="1400" dirty="0" err="1" smtClean="0"/>
              <a:t>переважає</a:t>
            </a:r>
            <a:r>
              <a:rPr lang="ru-RU" sz="1400" dirty="0" smtClean="0"/>
              <a:t> синдром </a:t>
            </a:r>
            <a:r>
              <a:rPr lang="ru-RU" sz="1400" dirty="0" err="1" smtClean="0"/>
              <a:t>роздратування</a:t>
            </a:r>
            <a:r>
              <a:rPr lang="ru-RU" sz="1400" dirty="0" smtClean="0"/>
              <a:t> </a:t>
            </a:r>
            <a:r>
              <a:rPr lang="ru-RU" sz="1400" dirty="0" err="1" smtClean="0"/>
              <a:t>мозкових</a:t>
            </a:r>
            <a:r>
              <a:rPr lang="ru-RU" sz="1400" dirty="0" smtClean="0"/>
              <a:t> </a:t>
            </a:r>
            <a:r>
              <a:rPr lang="ru-RU" sz="1400" dirty="0" err="1" smtClean="0"/>
              <a:t>оболонок</a:t>
            </a:r>
            <a:r>
              <a:rPr lang="ru-RU" sz="1400" dirty="0" smtClean="0"/>
              <a:t>: </a:t>
            </a:r>
            <a:r>
              <a:rPr lang="ru-RU" sz="1400" dirty="0" err="1" smtClean="0"/>
              <a:t>головний</a:t>
            </a:r>
            <a:r>
              <a:rPr lang="ru-RU" sz="1400" dirty="0" smtClean="0"/>
              <a:t> </a:t>
            </a:r>
            <a:r>
              <a:rPr lang="ru-RU" sz="1400" dirty="0" err="1" smtClean="0"/>
              <a:t>біль</a:t>
            </a:r>
            <a:r>
              <a:rPr lang="ru-RU" sz="1400" dirty="0" smtClean="0"/>
              <a:t>, </a:t>
            </a:r>
            <a:r>
              <a:rPr lang="ru-RU" sz="1400" dirty="0" err="1" smtClean="0"/>
              <a:t>блювота</a:t>
            </a:r>
            <a:r>
              <a:rPr lang="ru-RU" sz="1400" dirty="0" smtClean="0"/>
              <a:t>, </a:t>
            </a:r>
            <a:r>
              <a:rPr lang="ru-RU" sz="1400" dirty="0" err="1" smtClean="0"/>
              <a:t>ригідність</a:t>
            </a:r>
            <a:r>
              <a:rPr lang="ru-RU" sz="1400" dirty="0" smtClean="0"/>
              <a:t> </a:t>
            </a:r>
            <a:r>
              <a:rPr lang="ru-RU" sz="1400" dirty="0" err="1" smtClean="0"/>
              <a:t>м'язів</a:t>
            </a:r>
            <a:r>
              <a:rPr lang="ru-RU" sz="1400" dirty="0" smtClean="0"/>
              <a:t> </a:t>
            </a:r>
            <a:r>
              <a:rPr lang="ru-RU" sz="1400" dirty="0" err="1" smtClean="0"/>
              <a:t>потилиці</a:t>
            </a:r>
            <a:r>
              <a:rPr lang="ru-RU" sz="1400" dirty="0" smtClean="0"/>
              <a:t>, </a:t>
            </a:r>
            <a:r>
              <a:rPr lang="ru-RU" sz="1400" dirty="0" err="1" smtClean="0"/>
              <a:t>симптоми</a:t>
            </a:r>
            <a:r>
              <a:rPr lang="ru-RU" sz="1400" dirty="0" smtClean="0"/>
              <a:t> </a:t>
            </a:r>
            <a:r>
              <a:rPr lang="ru-RU" sz="1400" dirty="0" err="1" smtClean="0"/>
              <a:t>Керніга</a:t>
            </a:r>
            <a:r>
              <a:rPr lang="ru-RU" sz="1400" dirty="0" smtClean="0"/>
              <a:t>, </a:t>
            </a:r>
            <a:r>
              <a:rPr lang="ru-RU" sz="1400" dirty="0" err="1" smtClean="0"/>
              <a:t>Брудзинського</a:t>
            </a:r>
            <a:r>
              <a:rPr lang="ru-RU" sz="1400" dirty="0" smtClean="0"/>
              <a:t>, </a:t>
            </a:r>
            <a:r>
              <a:rPr lang="ru-RU" sz="1400" dirty="0" err="1" smtClean="0"/>
              <a:t>нерідко</a:t>
            </a:r>
            <a:r>
              <a:rPr lang="ru-RU" sz="1400" dirty="0" smtClean="0"/>
              <a:t> </a:t>
            </a:r>
            <a:r>
              <a:rPr lang="ru-RU" sz="1400" dirty="0" err="1" smtClean="0"/>
              <a:t>психомоторне</a:t>
            </a:r>
            <a:r>
              <a:rPr lang="ru-RU" sz="1400" dirty="0" smtClean="0"/>
              <a:t> </a:t>
            </a:r>
            <a:r>
              <a:rPr lang="ru-RU" sz="1400" dirty="0" err="1" smtClean="0"/>
              <a:t>збудження</a:t>
            </a:r>
            <a:r>
              <a:rPr lang="ru-RU" sz="1400" dirty="0" smtClean="0"/>
              <a:t>. У </a:t>
            </a:r>
            <a:r>
              <a:rPr lang="ru-RU" sz="1400" dirty="0" err="1" smtClean="0"/>
              <a:t>деяких</a:t>
            </a:r>
            <a:r>
              <a:rPr lang="ru-RU" sz="1400" dirty="0" smtClean="0"/>
              <a:t> </a:t>
            </a:r>
            <a:r>
              <a:rPr lang="ru-RU" sz="1400" dirty="0" err="1" smtClean="0"/>
              <a:t>випадках</a:t>
            </a:r>
            <a:r>
              <a:rPr lang="ru-RU" sz="1400" dirty="0" smtClean="0"/>
              <a:t> </a:t>
            </a:r>
            <a:r>
              <a:rPr lang="ru-RU" sz="1400" dirty="0" err="1" smtClean="0"/>
              <a:t>розвивається</a:t>
            </a:r>
            <a:r>
              <a:rPr lang="ru-RU" sz="1400" dirty="0" smtClean="0"/>
              <a:t> </a:t>
            </a:r>
            <a:r>
              <a:rPr lang="ru-RU" sz="1400" dirty="0" err="1" smtClean="0"/>
              <a:t>епілептичний</a:t>
            </a:r>
            <a:r>
              <a:rPr lang="ru-RU" sz="1400" dirty="0" smtClean="0"/>
              <a:t> припадок. </a:t>
            </a:r>
            <a:br>
              <a:rPr lang="ru-RU" sz="1400" dirty="0" smtClean="0"/>
            </a:br>
            <a:r>
              <a:rPr lang="ru-RU" sz="1400" dirty="0" smtClean="0"/>
              <a:t> </a:t>
            </a:r>
            <a:r>
              <a:rPr lang="ru-RU" sz="1400" dirty="0" err="1" smtClean="0"/>
              <a:t>Головний</a:t>
            </a:r>
            <a:r>
              <a:rPr lang="ru-RU" sz="1400" dirty="0" smtClean="0"/>
              <a:t> </a:t>
            </a:r>
            <a:r>
              <a:rPr lang="ru-RU" sz="1400" dirty="0" err="1" smtClean="0"/>
              <a:t>біль</a:t>
            </a:r>
            <a:r>
              <a:rPr lang="ru-RU" sz="1400" dirty="0" smtClean="0"/>
              <a:t> </a:t>
            </a:r>
            <a:r>
              <a:rPr lang="ru-RU" sz="1400" dirty="0" err="1" smtClean="0"/>
              <a:t>виникає</a:t>
            </a:r>
            <a:r>
              <a:rPr lang="ru-RU" sz="1400" dirty="0" smtClean="0"/>
              <a:t> </a:t>
            </a:r>
            <a:r>
              <a:rPr lang="ru-RU" sz="1400" dirty="0" err="1" smtClean="0"/>
              <a:t>раптово</a:t>
            </a:r>
            <a:r>
              <a:rPr lang="ru-RU" sz="1400" dirty="0" smtClean="0"/>
              <a:t> "як удар по </a:t>
            </a:r>
            <a:r>
              <a:rPr lang="ru-RU" sz="1400" dirty="0" err="1" smtClean="0"/>
              <a:t>голові</a:t>
            </a:r>
            <a:r>
              <a:rPr lang="ru-RU" sz="1400" dirty="0" smtClean="0"/>
              <a:t>", </a:t>
            </a:r>
            <a:r>
              <a:rPr lang="ru-RU" sz="1400" dirty="0" err="1" smtClean="0"/>
              <a:t>швидко</a:t>
            </a:r>
            <a:r>
              <a:rPr lang="ru-RU" sz="1400" dirty="0" smtClean="0"/>
              <a:t> </a:t>
            </a:r>
            <a:r>
              <a:rPr lang="ru-RU" sz="1400" dirty="0" err="1" smtClean="0"/>
              <a:t>стає</a:t>
            </a:r>
            <a:r>
              <a:rPr lang="ru-RU" sz="1400" dirty="0" smtClean="0"/>
              <a:t> </a:t>
            </a:r>
            <a:r>
              <a:rPr lang="ru-RU" sz="1400" dirty="0" err="1" smtClean="0"/>
              <a:t>генералізованої</a:t>
            </a:r>
            <a:r>
              <a:rPr lang="ru-RU" sz="1400" dirty="0" smtClean="0"/>
              <a:t> </a:t>
            </a:r>
            <a:r>
              <a:rPr lang="ru-RU" sz="1400" dirty="0" err="1" smtClean="0"/>
              <a:t>і</a:t>
            </a:r>
            <a:r>
              <a:rPr lang="ru-RU" sz="1400" dirty="0" smtClean="0"/>
              <a:t> </a:t>
            </a:r>
            <a:r>
              <a:rPr lang="ru-RU" sz="1400" dirty="0" err="1" smtClean="0"/>
              <a:t>поширюється</a:t>
            </a:r>
            <a:r>
              <a:rPr lang="ru-RU" sz="1400" dirty="0" smtClean="0"/>
              <a:t> на </a:t>
            </a:r>
            <a:r>
              <a:rPr lang="ru-RU" sz="1400" dirty="0" err="1" smtClean="0"/>
              <a:t>шию</a:t>
            </a:r>
            <a:r>
              <a:rPr lang="ru-RU" sz="1400" dirty="0" smtClean="0"/>
              <a:t> </a:t>
            </a:r>
            <a:r>
              <a:rPr lang="ru-RU" sz="1400" dirty="0" err="1" smtClean="0"/>
              <a:t>і</a:t>
            </a:r>
            <a:r>
              <a:rPr lang="ru-RU" sz="1400" dirty="0" smtClean="0"/>
              <a:t> спину. </a:t>
            </a:r>
            <a:r>
              <a:rPr lang="ru-RU" sz="1400" dirty="0" err="1" smtClean="0"/>
              <a:t>Біль</a:t>
            </a:r>
            <a:r>
              <a:rPr lang="ru-RU" sz="1400" dirty="0" smtClean="0"/>
              <a:t> у </a:t>
            </a:r>
            <a:r>
              <a:rPr lang="ru-RU" sz="1400" dirty="0" err="1" smtClean="0"/>
              <a:t>спині</a:t>
            </a:r>
            <a:r>
              <a:rPr lang="ru-RU" sz="1400" dirty="0" smtClean="0"/>
              <a:t> та ногах </a:t>
            </a:r>
            <a:r>
              <a:rPr lang="ru-RU" sz="1400" dirty="0" err="1" smtClean="0"/>
              <a:t>може</a:t>
            </a:r>
            <a:r>
              <a:rPr lang="ru-RU" sz="1400" dirty="0" smtClean="0"/>
              <a:t> </a:t>
            </a:r>
            <a:r>
              <a:rPr lang="ru-RU" sz="1400" dirty="0" err="1" smtClean="0"/>
              <a:t>виникнути</a:t>
            </a:r>
            <a:r>
              <a:rPr lang="ru-RU" sz="1400" dirty="0" smtClean="0"/>
              <a:t> через </a:t>
            </a:r>
            <a:r>
              <a:rPr lang="ru-RU" sz="1400" dirty="0" err="1" smtClean="0"/>
              <a:t>кілька</a:t>
            </a:r>
            <a:r>
              <a:rPr lang="ru-RU" sz="1400" dirty="0" smtClean="0"/>
              <a:t> годин </a:t>
            </a:r>
            <a:r>
              <a:rPr lang="ru-RU" sz="1400" dirty="0" err="1" smtClean="0"/>
              <a:t>або</a:t>
            </a:r>
            <a:r>
              <a:rPr lang="ru-RU" sz="1400" dirty="0" smtClean="0"/>
              <a:t> </a:t>
            </a:r>
            <a:r>
              <a:rPr lang="ru-RU" sz="1400" dirty="0" err="1" smtClean="0"/>
              <a:t>днів</a:t>
            </a:r>
            <a:r>
              <a:rPr lang="ru-RU" sz="1400" dirty="0" smtClean="0"/>
              <a:t> </a:t>
            </a:r>
            <a:r>
              <a:rPr lang="ru-RU" sz="1400" dirty="0" err="1" smtClean="0"/>
              <a:t>після</a:t>
            </a:r>
            <a:r>
              <a:rPr lang="ru-RU" sz="1400" dirty="0" smtClean="0"/>
              <a:t> </a:t>
            </a:r>
            <a:r>
              <a:rPr lang="ru-RU" sz="1400" dirty="0" err="1" smtClean="0"/>
              <a:t>крововиливу</a:t>
            </a:r>
            <a:r>
              <a:rPr lang="ru-RU" sz="1400" dirty="0" smtClean="0"/>
              <a:t> в </a:t>
            </a:r>
            <a:r>
              <a:rPr lang="ru-RU" sz="1400" dirty="0" err="1" smtClean="0"/>
              <a:t>результаті</a:t>
            </a:r>
            <a:r>
              <a:rPr lang="ru-RU" sz="1400" dirty="0" smtClean="0"/>
              <a:t> </a:t>
            </a:r>
            <a:r>
              <a:rPr lang="ru-RU" sz="1400" dirty="0" err="1" smtClean="0"/>
              <a:t>подразнення</a:t>
            </a:r>
            <a:r>
              <a:rPr lang="ru-RU" sz="1400" dirty="0" smtClean="0"/>
              <a:t> </a:t>
            </a:r>
            <a:r>
              <a:rPr lang="ru-RU" sz="1400" dirty="0" err="1" smtClean="0"/>
              <a:t>вилила</a:t>
            </a:r>
            <a:r>
              <a:rPr lang="ru-RU" sz="1400" dirty="0" smtClean="0"/>
              <a:t> </a:t>
            </a:r>
            <a:r>
              <a:rPr lang="ru-RU" sz="1400" dirty="0" err="1" smtClean="0"/>
              <a:t>кров'ю</a:t>
            </a:r>
            <a:r>
              <a:rPr lang="ru-RU" sz="1400" dirty="0" smtClean="0"/>
              <a:t> </a:t>
            </a:r>
            <a:r>
              <a:rPr lang="ru-RU" sz="1400" dirty="0" err="1" smtClean="0"/>
              <a:t>корінців</a:t>
            </a:r>
            <a:r>
              <a:rPr lang="ru-RU" sz="1400" dirty="0" smtClean="0"/>
              <a:t> </a:t>
            </a:r>
            <a:r>
              <a:rPr lang="ru-RU" sz="1400" dirty="0" err="1" smtClean="0"/>
              <a:t>попереково-крижових</a:t>
            </a:r>
            <a:r>
              <a:rPr lang="ru-RU" sz="1400" dirty="0" smtClean="0"/>
              <a:t> </a:t>
            </a:r>
            <a:r>
              <a:rPr lang="ru-RU" sz="1400" dirty="0" err="1" smtClean="0"/>
              <a:t>нервів</a:t>
            </a:r>
            <a:r>
              <a:rPr lang="ru-RU" sz="1400" dirty="0" smtClean="0"/>
              <a:t>. </a:t>
            </a:r>
            <a:r>
              <a:rPr lang="ru-RU" sz="1400" dirty="0" err="1" smtClean="0"/>
              <a:t>Іноді</a:t>
            </a:r>
            <a:r>
              <a:rPr lang="ru-RU" sz="1400" dirty="0" smtClean="0"/>
              <a:t> </a:t>
            </a:r>
            <a:r>
              <a:rPr lang="ru-RU" sz="1400" dirty="0" err="1" smtClean="0"/>
              <a:t>вже</a:t>
            </a:r>
            <a:r>
              <a:rPr lang="ru-RU" sz="1400" dirty="0" smtClean="0"/>
              <a:t> в </a:t>
            </a:r>
            <a:r>
              <a:rPr lang="ru-RU" sz="1400" dirty="0" err="1" smtClean="0"/>
              <a:t>перші</a:t>
            </a:r>
            <a:r>
              <a:rPr lang="ru-RU" sz="1400" dirty="0" smtClean="0"/>
              <a:t> </a:t>
            </a:r>
            <a:r>
              <a:rPr lang="ru-RU" sz="1400" dirty="0" err="1" smtClean="0"/>
              <a:t>години</a:t>
            </a:r>
            <a:r>
              <a:rPr lang="ru-RU" sz="1400" dirty="0" smtClean="0"/>
              <a:t> </a:t>
            </a:r>
            <a:r>
              <a:rPr lang="ru-RU" sz="1400" dirty="0" err="1" smtClean="0"/>
              <a:t>після</a:t>
            </a:r>
            <a:r>
              <a:rPr lang="ru-RU" sz="1400" dirty="0" smtClean="0"/>
              <a:t> </a:t>
            </a:r>
            <a:r>
              <a:rPr lang="ru-RU" sz="1400" dirty="0" err="1" smtClean="0"/>
              <a:t>інсульту</a:t>
            </a:r>
            <a:r>
              <a:rPr lang="ru-RU" sz="1400" dirty="0" smtClean="0"/>
              <a:t> на очному </a:t>
            </a:r>
            <a:r>
              <a:rPr lang="ru-RU" sz="1400" dirty="0" err="1" smtClean="0"/>
              <a:t>дні</a:t>
            </a:r>
            <a:r>
              <a:rPr lang="ru-RU" sz="1400" dirty="0" smtClean="0"/>
              <a:t> </a:t>
            </a:r>
            <a:r>
              <a:rPr lang="ru-RU" sz="1400" dirty="0" err="1" smtClean="0"/>
              <a:t>можуть</a:t>
            </a:r>
            <a:r>
              <a:rPr lang="ru-RU" sz="1400" dirty="0" smtClean="0"/>
              <a:t> бути </a:t>
            </a:r>
            <a:r>
              <a:rPr lang="ru-RU" sz="1400" dirty="0" err="1" smtClean="0"/>
              <a:t>виявлені</a:t>
            </a:r>
            <a:r>
              <a:rPr lang="ru-RU" sz="1400" dirty="0" smtClean="0"/>
              <a:t> </a:t>
            </a:r>
            <a:r>
              <a:rPr lang="ru-RU" sz="1400" dirty="0" err="1" smtClean="0"/>
              <a:t>крововиливи</a:t>
            </a:r>
            <a:r>
              <a:rPr lang="ru-RU" sz="1400" dirty="0" smtClean="0"/>
              <a:t> в </a:t>
            </a:r>
            <a:r>
              <a:rPr lang="ru-RU" sz="1400" dirty="0" err="1" smtClean="0"/>
              <a:t>сітківку</a:t>
            </a:r>
            <a:r>
              <a:rPr lang="ru-RU" sz="1400" dirty="0" smtClean="0"/>
              <a:t> </a:t>
            </a:r>
            <a:r>
              <a:rPr lang="ru-RU" sz="1400" dirty="0" err="1" smtClean="0"/>
              <a:t>або</a:t>
            </a:r>
            <a:r>
              <a:rPr lang="ru-RU" sz="1400" dirty="0" smtClean="0"/>
              <a:t> </a:t>
            </a:r>
            <a:r>
              <a:rPr lang="ru-RU" sz="1400" dirty="0" err="1" smtClean="0"/>
              <a:t>застійні</a:t>
            </a:r>
            <a:r>
              <a:rPr lang="ru-RU" sz="1400" dirty="0" smtClean="0"/>
              <a:t> соски. У </a:t>
            </a:r>
            <a:r>
              <a:rPr lang="ru-RU" sz="1400" dirty="0" err="1" smtClean="0"/>
              <a:t>гострій</a:t>
            </a:r>
            <a:r>
              <a:rPr lang="ru-RU" sz="1400" dirty="0" smtClean="0"/>
              <a:t> </a:t>
            </a:r>
            <a:r>
              <a:rPr lang="ru-RU" sz="1400" dirty="0" err="1" smtClean="0"/>
              <a:t>фазі</a:t>
            </a:r>
            <a:r>
              <a:rPr lang="ru-RU" sz="1400" dirty="0" smtClean="0"/>
              <a:t> </a:t>
            </a:r>
            <a:r>
              <a:rPr lang="ru-RU" sz="1400" dirty="0" err="1" smtClean="0"/>
              <a:t>захворювання</a:t>
            </a:r>
            <a:r>
              <a:rPr lang="ru-RU" sz="1400" dirty="0" smtClean="0"/>
              <a:t> </a:t>
            </a:r>
            <a:r>
              <a:rPr lang="ru-RU" sz="1400" dirty="0" err="1" smtClean="0"/>
              <a:t>виникають</a:t>
            </a:r>
            <a:r>
              <a:rPr lang="ru-RU" sz="1400" dirty="0" smtClean="0"/>
              <a:t> </a:t>
            </a:r>
            <a:r>
              <a:rPr lang="ru-RU" sz="1400" dirty="0" err="1" smtClean="0"/>
              <a:t>гіпертермія</a:t>
            </a:r>
            <a:r>
              <a:rPr lang="ru-RU" sz="1400" dirty="0" smtClean="0"/>
              <a:t>, </a:t>
            </a:r>
            <a:r>
              <a:rPr lang="ru-RU" sz="1400" dirty="0" err="1" smtClean="0"/>
              <a:t>рідше</a:t>
            </a:r>
            <a:r>
              <a:rPr lang="ru-RU" sz="1400" dirty="0" smtClean="0"/>
              <a:t> </a:t>
            </a:r>
            <a:r>
              <a:rPr lang="ru-RU" sz="1400" dirty="0" err="1" smtClean="0"/>
              <a:t>альбумінурія</a:t>
            </a:r>
            <a:r>
              <a:rPr lang="ru-RU" sz="1400" dirty="0" smtClean="0"/>
              <a:t>, </a:t>
            </a:r>
            <a:r>
              <a:rPr lang="ru-RU" sz="1400" dirty="0" err="1" smtClean="0"/>
              <a:t>глюкозурія</a:t>
            </a:r>
            <a:r>
              <a:rPr lang="ru-RU" sz="1400" dirty="0" smtClean="0"/>
              <a:t>, </a:t>
            </a:r>
            <a:r>
              <a:rPr lang="ru-RU" sz="1400" dirty="0" err="1" smtClean="0"/>
              <a:t>артеріальна</a:t>
            </a:r>
            <a:r>
              <a:rPr lang="ru-RU" sz="1400" dirty="0" smtClean="0"/>
              <a:t> </a:t>
            </a:r>
            <a:r>
              <a:rPr lang="ru-RU" sz="1400" dirty="0" err="1" smtClean="0"/>
              <a:t>гіпертонія</a:t>
            </a:r>
            <a:r>
              <a:rPr lang="ru-RU" sz="1400" dirty="0" smtClean="0"/>
              <a:t> </a:t>
            </a:r>
            <a:r>
              <a:rPr lang="ru-RU" sz="1400" dirty="0" err="1" smtClean="0"/>
              <a:t>і</a:t>
            </a:r>
            <a:r>
              <a:rPr lang="ru-RU" sz="1400" dirty="0" smtClean="0"/>
              <a:t> </a:t>
            </a:r>
            <a:r>
              <a:rPr lang="ru-RU" sz="1400" dirty="0" err="1" smtClean="0"/>
              <a:t>зміни</a:t>
            </a:r>
            <a:r>
              <a:rPr lang="ru-RU" sz="1400" dirty="0" smtClean="0"/>
              <a:t> ЕКГ. </a:t>
            </a:r>
            <a:br>
              <a:rPr lang="ru-RU" sz="1400" dirty="0" smtClean="0"/>
            </a:br>
            <a:r>
              <a:rPr lang="ru-RU" sz="1400" dirty="0" smtClean="0"/>
              <a:t> </a:t>
            </a:r>
            <a:r>
              <a:rPr lang="ru-RU" sz="1400" dirty="0" err="1" smtClean="0"/>
              <a:t>Діагноз</a:t>
            </a:r>
            <a:r>
              <a:rPr lang="ru-RU" sz="1400" dirty="0" smtClean="0"/>
              <a:t> </a:t>
            </a:r>
            <a:r>
              <a:rPr lang="ru-RU" sz="1400" dirty="0" err="1" smtClean="0"/>
              <a:t>підтверджується</a:t>
            </a:r>
            <a:r>
              <a:rPr lang="ru-RU" sz="1400" dirty="0" smtClean="0"/>
              <a:t> </a:t>
            </a:r>
            <a:r>
              <a:rPr lang="ru-RU" sz="1400" dirty="0" err="1" smtClean="0"/>
              <a:t>виявленням</a:t>
            </a:r>
            <a:r>
              <a:rPr lang="ru-RU" sz="1400" dirty="0" smtClean="0"/>
              <a:t> </a:t>
            </a:r>
            <a:r>
              <a:rPr lang="ru-RU" sz="1400" dirty="0" err="1" smtClean="0"/>
              <a:t>крові</a:t>
            </a:r>
            <a:r>
              <a:rPr lang="ru-RU" sz="1400" dirty="0" smtClean="0"/>
              <a:t> в </a:t>
            </a:r>
            <a:r>
              <a:rPr lang="ru-RU" sz="1400" dirty="0" err="1" smtClean="0"/>
              <a:t>спинномозковій</a:t>
            </a:r>
            <a:r>
              <a:rPr lang="ru-RU" sz="1400" dirty="0" smtClean="0"/>
              <a:t> </a:t>
            </a:r>
            <a:r>
              <a:rPr lang="ru-RU" sz="1400" dirty="0" err="1" smtClean="0"/>
              <a:t>рідині</a:t>
            </a:r>
            <a:r>
              <a:rPr lang="ru-RU" sz="1400" dirty="0" smtClean="0"/>
              <a:t>. </a:t>
            </a:r>
            <a:br>
              <a:rPr lang="ru-RU" sz="1400" dirty="0" smtClean="0"/>
            </a:br>
            <a:r>
              <a:rPr lang="ru-RU" sz="1400" dirty="0" smtClean="0"/>
              <a:t> </a:t>
            </a:r>
            <a:r>
              <a:rPr lang="ru-RU" sz="1400" dirty="0" err="1" smtClean="0"/>
              <a:t>Люмбальна</a:t>
            </a:r>
            <a:r>
              <a:rPr lang="ru-RU" sz="1400" dirty="0" smtClean="0"/>
              <a:t> </a:t>
            </a:r>
            <a:r>
              <a:rPr lang="ru-RU" sz="1400" dirty="0" err="1" smtClean="0"/>
              <a:t>пункція</a:t>
            </a:r>
            <a:r>
              <a:rPr lang="ru-RU" sz="1400" dirty="0" smtClean="0"/>
              <a:t> </a:t>
            </a:r>
            <a:r>
              <a:rPr lang="ru-RU" sz="1400" dirty="0" err="1" smtClean="0"/>
              <a:t>дозволяє</a:t>
            </a:r>
            <a:r>
              <a:rPr lang="ru-RU" sz="1400" dirty="0" smtClean="0"/>
              <a:t> </a:t>
            </a:r>
            <a:r>
              <a:rPr lang="ru-RU" sz="1400" dirty="0" err="1" smtClean="0"/>
              <a:t>диференціювати</a:t>
            </a:r>
            <a:r>
              <a:rPr lang="ru-RU" sz="1400" dirty="0" smtClean="0"/>
              <a:t> </a:t>
            </a:r>
            <a:r>
              <a:rPr lang="ru-RU" sz="1400" dirty="0" err="1" smtClean="0"/>
              <a:t>субарахноїдальний</a:t>
            </a:r>
            <a:r>
              <a:rPr lang="ru-RU" sz="1400" dirty="0" smtClean="0"/>
              <a:t> </a:t>
            </a:r>
            <a:r>
              <a:rPr lang="ru-RU" sz="1400" dirty="0" err="1" smtClean="0"/>
              <a:t>крововилив</a:t>
            </a:r>
            <a:r>
              <a:rPr lang="ru-RU" sz="1400" dirty="0" smtClean="0"/>
              <a:t> </a:t>
            </a:r>
            <a:r>
              <a:rPr lang="ru-RU" sz="1400" dirty="0" err="1" smtClean="0"/>
              <a:t>від</a:t>
            </a:r>
            <a:r>
              <a:rPr lang="ru-RU" sz="1400" dirty="0" smtClean="0"/>
              <a:t> </a:t>
            </a:r>
            <a:r>
              <a:rPr lang="ru-RU" sz="1400" dirty="0" err="1" smtClean="0"/>
              <a:t>менінгіту</a:t>
            </a:r>
            <a:r>
              <a:rPr lang="ru-RU" sz="1400" dirty="0" smtClean="0"/>
              <a:t>. Для </a:t>
            </a:r>
            <a:r>
              <a:rPr lang="ru-RU" sz="1400" dirty="0" err="1" smtClean="0"/>
              <a:t>спонтанних</a:t>
            </a:r>
            <a:r>
              <a:rPr lang="ru-RU" sz="1400" dirty="0" smtClean="0"/>
              <a:t> </a:t>
            </a:r>
            <a:r>
              <a:rPr lang="ru-RU" sz="1400" dirty="0" err="1" smtClean="0"/>
              <a:t>субарахноїдальних</a:t>
            </a:r>
            <a:r>
              <a:rPr lang="ru-RU" sz="1400" dirty="0" smtClean="0"/>
              <a:t> </a:t>
            </a:r>
            <a:r>
              <a:rPr lang="ru-RU" sz="1400" dirty="0" err="1" smtClean="0"/>
              <a:t>крововиливів</a:t>
            </a:r>
            <a:r>
              <a:rPr lang="ru-RU" sz="1400" dirty="0" smtClean="0"/>
              <a:t> </a:t>
            </a:r>
            <a:r>
              <a:rPr lang="ru-RU" sz="1400" dirty="0" err="1" smtClean="0"/>
              <a:t>характерне</a:t>
            </a:r>
            <a:r>
              <a:rPr lang="ru-RU" sz="1400" dirty="0" smtClean="0"/>
              <a:t> </a:t>
            </a:r>
            <a:r>
              <a:rPr lang="ru-RU" sz="1400" dirty="0" err="1" smtClean="0"/>
              <a:t>значне</a:t>
            </a:r>
            <a:r>
              <a:rPr lang="ru-RU" sz="1400" dirty="0" smtClean="0"/>
              <a:t> </a:t>
            </a:r>
            <a:r>
              <a:rPr lang="ru-RU" sz="1400" dirty="0" err="1" smtClean="0"/>
              <a:t>підвищення</a:t>
            </a:r>
            <a:r>
              <a:rPr lang="ru-RU" sz="1400" dirty="0" smtClean="0"/>
              <a:t> в </a:t>
            </a:r>
            <a:r>
              <a:rPr lang="ru-RU" sz="1400" dirty="0" err="1" smtClean="0"/>
              <a:t>спинномозковій</a:t>
            </a:r>
            <a:r>
              <a:rPr lang="ru-RU" sz="1400" dirty="0" smtClean="0"/>
              <a:t> </a:t>
            </a:r>
            <a:r>
              <a:rPr lang="ru-RU" sz="1400" dirty="0" err="1" smtClean="0"/>
              <a:t>рідині</a:t>
            </a:r>
            <a:r>
              <a:rPr lang="ru-RU" sz="1400" dirty="0" smtClean="0"/>
              <a:t> </a:t>
            </a:r>
            <a:r>
              <a:rPr lang="ru-RU" sz="1400" dirty="0" err="1" smtClean="0"/>
              <a:t>вмісту</a:t>
            </a:r>
            <a:r>
              <a:rPr lang="ru-RU" sz="1400" dirty="0" smtClean="0"/>
              <a:t> </a:t>
            </a:r>
            <a:r>
              <a:rPr lang="ru-RU" sz="1400" dirty="0" err="1" smtClean="0"/>
              <a:t>білка</a:t>
            </a:r>
            <a:r>
              <a:rPr lang="ru-RU" sz="1400" dirty="0" smtClean="0"/>
              <a:t> (до 5-15 г / л). </a:t>
            </a:r>
            <a:r>
              <a:rPr lang="ru-RU" sz="1400" dirty="0" err="1" smtClean="0"/>
              <a:t>Еритроцити</a:t>
            </a:r>
            <a:r>
              <a:rPr lang="ru-RU" sz="1400" dirty="0" smtClean="0"/>
              <a:t> </a:t>
            </a:r>
            <a:r>
              <a:rPr lang="ru-RU" sz="1400" dirty="0" err="1" smtClean="0"/>
              <a:t>виявляються</a:t>
            </a:r>
            <a:r>
              <a:rPr lang="ru-RU" sz="1400" dirty="0" smtClean="0"/>
              <a:t> в </a:t>
            </a:r>
            <a:r>
              <a:rPr lang="ru-RU" sz="1400" dirty="0" err="1" smtClean="0"/>
              <a:t>ній</a:t>
            </a:r>
            <a:r>
              <a:rPr lang="ru-RU" sz="1400" dirty="0" smtClean="0"/>
              <a:t> </a:t>
            </a:r>
            <a:r>
              <a:rPr lang="ru-RU" sz="1400" dirty="0" err="1" smtClean="0"/>
              <a:t>протягом</a:t>
            </a:r>
            <a:r>
              <a:rPr lang="ru-RU" sz="1400" dirty="0" smtClean="0"/>
              <a:t> 7-10 </a:t>
            </a:r>
            <a:r>
              <a:rPr lang="ru-RU" sz="1400" dirty="0" err="1" smtClean="0"/>
              <a:t>днів</a:t>
            </a:r>
            <a:r>
              <a:rPr lang="ru-RU" sz="1400" dirty="0" smtClean="0"/>
              <a:t>. </a:t>
            </a:r>
            <a:r>
              <a:rPr lang="ru-RU" sz="1400" dirty="0" err="1" smtClean="0"/>
              <a:t>Щоб</a:t>
            </a:r>
            <a:r>
              <a:rPr lang="ru-RU" sz="1400" dirty="0" smtClean="0"/>
              <a:t> </a:t>
            </a:r>
            <a:r>
              <a:rPr lang="ru-RU" sz="1400" dirty="0" err="1" smtClean="0"/>
              <a:t>уникнути</a:t>
            </a:r>
            <a:r>
              <a:rPr lang="ru-RU" sz="1400" dirty="0" smtClean="0"/>
              <a:t> </a:t>
            </a:r>
            <a:r>
              <a:rPr lang="ru-RU" sz="1400" dirty="0" err="1" smtClean="0"/>
              <a:t>помилки</a:t>
            </a:r>
            <a:r>
              <a:rPr lang="ru-RU" sz="1400" dirty="0" smtClean="0"/>
              <a:t> </a:t>
            </a:r>
            <a:r>
              <a:rPr lang="ru-RU" sz="1400" dirty="0" err="1" smtClean="0"/>
              <a:t>слід</a:t>
            </a:r>
            <a:r>
              <a:rPr lang="ru-RU" sz="1400" dirty="0" smtClean="0"/>
              <a:t> </a:t>
            </a:r>
            <a:r>
              <a:rPr lang="ru-RU" sz="1400" dirty="0" err="1" smtClean="0"/>
              <a:t>мати</a:t>
            </a:r>
            <a:r>
              <a:rPr lang="ru-RU" sz="1400" dirty="0" smtClean="0"/>
              <a:t> на </a:t>
            </a:r>
            <a:r>
              <a:rPr lang="ru-RU" sz="1400" dirty="0" err="1" smtClean="0"/>
              <a:t>увазі</a:t>
            </a:r>
            <a:r>
              <a:rPr lang="ru-RU" sz="1400" dirty="0" smtClean="0"/>
              <a:t>, </a:t>
            </a:r>
            <a:r>
              <a:rPr lang="ru-RU" sz="1400" dirty="0" err="1" smtClean="0"/>
              <a:t>що</a:t>
            </a:r>
            <a:r>
              <a:rPr lang="ru-RU" sz="1400" dirty="0" smtClean="0"/>
              <a:t> в </a:t>
            </a:r>
            <a:r>
              <a:rPr lang="ru-RU" sz="1400" dirty="0" err="1" smtClean="0"/>
              <a:t>перші</a:t>
            </a:r>
            <a:r>
              <a:rPr lang="ru-RU" sz="1400" dirty="0" smtClean="0"/>
              <a:t> </a:t>
            </a:r>
            <a:r>
              <a:rPr lang="ru-RU" sz="1400" dirty="0" err="1" smtClean="0"/>
              <a:t>години</a:t>
            </a:r>
            <a:r>
              <a:rPr lang="ru-RU" sz="1400" dirty="0" smtClean="0"/>
              <a:t> </a:t>
            </a:r>
            <a:r>
              <a:rPr lang="ru-RU" sz="1400" dirty="0" err="1" smtClean="0"/>
              <a:t>після</a:t>
            </a:r>
            <a:r>
              <a:rPr lang="ru-RU" sz="1400" dirty="0" smtClean="0"/>
              <a:t> </a:t>
            </a:r>
            <a:r>
              <a:rPr lang="ru-RU" sz="1400" dirty="0" err="1" smtClean="0"/>
              <a:t>інсульту</a:t>
            </a:r>
            <a:r>
              <a:rPr lang="ru-RU" sz="1400" dirty="0" smtClean="0"/>
              <a:t> кров </a:t>
            </a:r>
            <a:r>
              <a:rPr lang="ru-RU" sz="1400" dirty="0" err="1" smtClean="0"/>
              <a:t>іноді</a:t>
            </a:r>
            <a:r>
              <a:rPr lang="ru-RU" sz="1400" dirty="0" smtClean="0"/>
              <a:t> не </a:t>
            </a:r>
            <a:r>
              <a:rPr lang="ru-RU" sz="1400" dirty="0" err="1" smtClean="0"/>
              <a:t>встигає</a:t>
            </a:r>
            <a:r>
              <a:rPr lang="ru-RU" sz="1400" dirty="0" smtClean="0"/>
              <a:t> </a:t>
            </a:r>
            <a:r>
              <a:rPr lang="ru-RU" sz="1400" dirty="0" err="1" smtClean="0"/>
              <a:t>потрапити</a:t>
            </a:r>
            <a:r>
              <a:rPr lang="ru-RU" sz="1400" dirty="0" smtClean="0"/>
              <a:t> в </a:t>
            </a:r>
            <a:r>
              <a:rPr lang="ru-RU" sz="1400" dirty="0" err="1" smtClean="0"/>
              <a:t>нижні</a:t>
            </a:r>
            <a:r>
              <a:rPr lang="ru-RU" sz="1400" dirty="0" smtClean="0"/>
              <a:t> </a:t>
            </a:r>
            <a:r>
              <a:rPr lang="ru-RU" sz="1400" dirty="0" err="1" smtClean="0"/>
              <a:t>відділи</a:t>
            </a:r>
            <a:r>
              <a:rPr lang="ru-RU" sz="1400" dirty="0" smtClean="0"/>
              <a:t> спинального подоболочечное простору </a:t>
            </a:r>
            <a:r>
              <a:rPr lang="ru-RU" sz="1400" dirty="0" err="1" smtClean="0"/>
              <a:t>і</a:t>
            </a:r>
            <a:r>
              <a:rPr lang="ru-RU" sz="1400" dirty="0" smtClean="0"/>
              <a:t> </a:t>
            </a:r>
            <a:r>
              <a:rPr lang="ru-RU" sz="1400" dirty="0" err="1" smtClean="0"/>
              <a:t>спинно-мозкова</a:t>
            </a:r>
            <a:r>
              <a:rPr lang="ru-RU" sz="1400" dirty="0" smtClean="0"/>
              <a:t> </a:t>
            </a:r>
            <a:r>
              <a:rPr lang="ru-RU" sz="1400" dirty="0" err="1" smtClean="0"/>
              <a:t>рідина</a:t>
            </a:r>
            <a:r>
              <a:rPr lang="ru-RU" sz="1400" dirty="0" smtClean="0"/>
              <a:t> </a:t>
            </a:r>
            <a:r>
              <a:rPr lang="ru-RU" sz="1400" dirty="0" err="1" smtClean="0"/>
              <a:t>може</a:t>
            </a:r>
            <a:r>
              <a:rPr lang="ru-RU" sz="1400" dirty="0" smtClean="0"/>
              <a:t> </a:t>
            </a:r>
            <a:r>
              <a:rPr lang="ru-RU" sz="1400" dirty="0" err="1" smtClean="0"/>
              <a:t>виявитися</a:t>
            </a:r>
            <a:r>
              <a:rPr lang="ru-RU" sz="1400" dirty="0" smtClean="0"/>
              <a:t> </a:t>
            </a:r>
            <a:r>
              <a:rPr lang="ru-RU" sz="1400" dirty="0" err="1" smtClean="0"/>
              <a:t>прозорою</a:t>
            </a:r>
            <a:r>
              <a:rPr lang="ru-RU" sz="1400" dirty="0" smtClean="0"/>
              <a:t>. </a:t>
            </a:r>
            <a:r>
              <a:rPr lang="ru-RU" sz="1400" dirty="0" err="1" smtClean="0"/>
              <a:t>Домішка</a:t>
            </a:r>
            <a:r>
              <a:rPr lang="ru-RU" sz="1400" dirty="0" smtClean="0"/>
              <a:t> до </a:t>
            </a:r>
            <a:r>
              <a:rPr lang="ru-RU" sz="1400" dirty="0" err="1" smtClean="0"/>
              <a:t>неї</a:t>
            </a:r>
            <a:r>
              <a:rPr lang="ru-RU" sz="1400" dirty="0" smtClean="0"/>
              <a:t> </a:t>
            </a:r>
            <a:r>
              <a:rPr lang="ru-RU" sz="1400" dirty="0" err="1" smtClean="0"/>
              <a:t>крові</a:t>
            </a:r>
            <a:r>
              <a:rPr lang="ru-RU" sz="1400" dirty="0" smtClean="0"/>
              <a:t> при </a:t>
            </a:r>
            <a:r>
              <a:rPr lang="ru-RU" sz="1400" dirty="0" err="1" smtClean="0"/>
              <a:t>травматичною</a:t>
            </a:r>
            <a:r>
              <a:rPr lang="ru-RU" sz="1400" dirty="0" smtClean="0"/>
              <a:t> </a:t>
            </a:r>
            <a:r>
              <a:rPr lang="ru-RU" sz="1400" dirty="0" err="1" smtClean="0"/>
              <a:t>пункції</a:t>
            </a:r>
            <a:r>
              <a:rPr lang="ru-RU" sz="1400" dirty="0" smtClean="0"/>
              <a:t> </a:t>
            </a:r>
            <a:r>
              <a:rPr lang="ru-RU" sz="1400" dirty="0" err="1" smtClean="0"/>
              <a:t>вдається</a:t>
            </a:r>
            <a:r>
              <a:rPr lang="ru-RU" sz="1400" dirty="0" smtClean="0"/>
              <a:t> правильно </a:t>
            </a:r>
            <a:r>
              <a:rPr lang="ru-RU" sz="1400" dirty="0" err="1" smtClean="0"/>
              <a:t>розпізнати</a:t>
            </a:r>
            <a:r>
              <a:rPr lang="ru-RU" sz="1400" dirty="0" smtClean="0"/>
              <a:t> на </a:t>
            </a:r>
            <a:r>
              <a:rPr lang="ru-RU" sz="1400" dirty="0" err="1" smtClean="0"/>
              <a:t>підставі</a:t>
            </a:r>
            <a:r>
              <a:rPr lang="ru-RU" sz="1400" dirty="0" smtClean="0"/>
              <a:t> </a:t>
            </a:r>
            <a:r>
              <a:rPr lang="ru-RU" sz="1400" dirty="0" err="1" smtClean="0"/>
              <a:t>просвітління</a:t>
            </a:r>
            <a:r>
              <a:rPr lang="ru-RU" sz="1400" dirty="0" smtClean="0"/>
              <a:t> </a:t>
            </a:r>
            <a:r>
              <a:rPr lang="ru-RU" sz="1400" dirty="0" err="1" smtClean="0"/>
              <a:t>рідини</a:t>
            </a:r>
            <a:r>
              <a:rPr lang="ru-RU" sz="1400" dirty="0" smtClean="0"/>
              <a:t> в </a:t>
            </a:r>
            <a:r>
              <a:rPr lang="ru-RU" sz="1400" dirty="0" err="1" smtClean="0"/>
              <a:t>другій</a:t>
            </a:r>
            <a:r>
              <a:rPr lang="ru-RU" sz="1400" dirty="0" smtClean="0"/>
              <a:t> </a:t>
            </a:r>
            <a:r>
              <a:rPr lang="ru-RU" sz="1400" dirty="0" err="1" smtClean="0"/>
              <a:t>і</a:t>
            </a:r>
            <a:r>
              <a:rPr lang="ru-RU" sz="1400" dirty="0" smtClean="0"/>
              <a:t> </a:t>
            </a:r>
            <a:r>
              <a:rPr lang="ru-RU" sz="1400" dirty="0" err="1" smtClean="0"/>
              <a:t>третій</a:t>
            </a:r>
            <a:r>
              <a:rPr lang="ru-RU" sz="1400" dirty="0" smtClean="0"/>
              <a:t> </a:t>
            </a:r>
            <a:r>
              <a:rPr lang="ru-RU" sz="1400" dirty="0" err="1" smtClean="0"/>
              <a:t>пробірках</a:t>
            </a:r>
            <a:r>
              <a:rPr lang="ru-RU" sz="1400" dirty="0" smtClean="0"/>
              <a:t> </a:t>
            </a:r>
            <a:r>
              <a:rPr lang="ru-RU" sz="1400" dirty="0" err="1" smtClean="0"/>
              <a:t>і</a:t>
            </a:r>
            <a:r>
              <a:rPr lang="ru-RU" sz="1400" dirty="0" smtClean="0"/>
              <a:t> при </a:t>
            </a:r>
            <a:r>
              <a:rPr lang="ru-RU" sz="1400" dirty="0" err="1" smtClean="0"/>
              <a:t>відсутності</a:t>
            </a:r>
            <a:r>
              <a:rPr lang="ru-RU" sz="1400" dirty="0" smtClean="0"/>
              <a:t> </a:t>
            </a:r>
            <a:r>
              <a:rPr lang="ru-RU" sz="1400" dirty="0" err="1" smtClean="0"/>
              <a:t>Ксантохромія</a:t>
            </a:r>
            <a:r>
              <a:rPr lang="ru-RU" sz="1400" dirty="0" smtClean="0"/>
              <a:t> </a:t>
            </a:r>
            <a:r>
              <a:rPr lang="ru-RU" sz="1400" dirty="0" err="1" smtClean="0"/>
              <a:t>після</a:t>
            </a:r>
            <a:r>
              <a:rPr lang="ru-RU" sz="1400" dirty="0" smtClean="0"/>
              <a:t> </a:t>
            </a:r>
            <a:r>
              <a:rPr lang="ru-RU" sz="1400" dirty="0" err="1" smtClean="0"/>
              <a:t>центрифугування</a:t>
            </a:r>
            <a:r>
              <a:rPr lang="ru-RU" sz="1400" dirty="0" smtClean="0"/>
              <a:t>. </a:t>
            </a:r>
            <a:br>
              <a:rPr lang="ru-RU" sz="1400" dirty="0" smtClean="0"/>
            </a:br>
            <a:r>
              <a:rPr lang="ru-RU" sz="1400" dirty="0" smtClean="0"/>
              <a:t> </a:t>
            </a:r>
            <a:r>
              <a:rPr lang="ru-RU" sz="1400" dirty="0" err="1" smtClean="0"/>
              <a:t>Невідкладна</a:t>
            </a:r>
            <a:r>
              <a:rPr lang="ru-RU" sz="1400" dirty="0" smtClean="0"/>
              <a:t> </a:t>
            </a:r>
            <a:r>
              <a:rPr lang="ru-RU" sz="1400" dirty="0" err="1" smtClean="0"/>
              <a:t>допомога</a:t>
            </a:r>
            <a:r>
              <a:rPr lang="ru-RU" sz="1400" dirty="0" smtClean="0"/>
              <a:t>. Строгий </a:t>
            </a:r>
            <a:r>
              <a:rPr lang="ru-RU" sz="1400" dirty="0" err="1" smtClean="0"/>
              <a:t>постільний</a:t>
            </a:r>
            <a:r>
              <a:rPr lang="ru-RU" sz="1400" dirty="0" smtClean="0"/>
              <a:t> режим. При психомоторному </a:t>
            </a:r>
            <a:r>
              <a:rPr lang="ru-RU" sz="1400" dirty="0" err="1" smtClean="0"/>
              <a:t>збудженні</a:t>
            </a:r>
            <a:r>
              <a:rPr lang="ru-RU" sz="1400" dirty="0" smtClean="0"/>
              <a:t> </a:t>
            </a:r>
            <a:r>
              <a:rPr lang="ru-RU" sz="1400" dirty="0" err="1" smtClean="0"/>
              <a:t>внутрішньом'язово</a:t>
            </a:r>
            <a:r>
              <a:rPr lang="ru-RU" sz="1400" dirty="0" smtClean="0"/>
              <a:t> </a:t>
            </a:r>
            <a:r>
              <a:rPr lang="ru-RU" sz="1400" dirty="0" err="1" smtClean="0"/>
              <a:t>вводять</a:t>
            </a:r>
            <a:r>
              <a:rPr lang="ru-RU" sz="1400" dirty="0" smtClean="0"/>
              <a:t> 2 мл 0,5% </a:t>
            </a:r>
            <a:r>
              <a:rPr lang="ru-RU" sz="1400" dirty="0" err="1" smtClean="0"/>
              <a:t>седуксену</a:t>
            </a:r>
            <a:r>
              <a:rPr lang="ru-RU" sz="1400" dirty="0" smtClean="0"/>
              <a:t> </a:t>
            </a:r>
            <a:r>
              <a:rPr lang="ru-RU" sz="1400" dirty="0" err="1" smtClean="0"/>
              <a:t>або</a:t>
            </a:r>
            <a:r>
              <a:rPr lang="ru-RU" sz="1400" dirty="0" smtClean="0"/>
              <a:t> 2 мл 2,5% </a:t>
            </a:r>
            <a:r>
              <a:rPr lang="ru-RU" sz="1400" dirty="0" err="1" smtClean="0"/>
              <a:t>аміназину</a:t>
            </a:r>
            <a:r>
              <a:rPr lang="ru-RU" sz="1400" dirty="0" smtClean="0"/>
              <a:t>. </a:t>
            </a:r>
            <a:br>
              <a:rPr lang="ru-RU" sz="1400" dirty="0" smtClean="0"/>
            </a:br>
            <a:r>
              <a:rPr lang="ru-RU" sz="1400" dirty="0" smtClean="0"/>
              <a:t> Для </a:t>
            </a:r>
            <a:r>
              <a:rPr lang="ru-RU" sz="1400" dirty="0" err="1" smtClean="0"/>
              <a:t>зменшення</a:t>
            </a:r>
            <a:r>
              <a:rPr lang="ru-RU" sz="1400" dirty="0" smtClean="0"/>
              <a:t> головного болю 1 мл 50% </a:t>
            </a:r>
            <a:r>
              <a:rPr lang="ru-RU" sz="1400" dirty="0" err="1" smtClean="0"/>
              <a:t>розчину</a:t>
            </a:r>
            <a:r>
              <a:rPr lang="ru-RU" sz="1400" dirty="0" smtClean="0"/>
              <a:t> </a:t>
            </a:r>
            <a:r>
              <a:rPr lang="ru-RU" sz="1400" dirty="0" err="1" smtClean="0"/>
              <a:t>анальгіну</a:t>
            </a:r>
            <a:r>
              <a:rPr lang="ru-RU" sz="1400" dirty="0" smtClean="0"/>
              <a:t> </a:t>
            </a:r>
            <a:r>
              <a:rPr lang="ru-RU" sz="1400" dirty="0" err="1" smtClean="0"/>
              <a:t>внутрішньом'язово</a:t>
            </a:r>
            <a:r>
              <a:rPr lang="ru-RU" sz="1400" dirty="0" smtClean="0"/>
              <a:t> </a:t>
            </a:r>
            <a:r>
              <a:rPr lang="ru-RU" sz="1400" dirty="0" err="1" smtClean="0"/>
              <a:t>або</a:t>
            </a:r>
            <a:r>
              <a:rPr lang="ru-RU" sz="1400" dirty="0" smtClean="0"/>
              <a:t> </a:t>
            </a:r>
            <a:r>
              <a:rPr lang="ru-RU" sz="1400" dirty="0" err="1" smtClean="0"/>
              <a:t>внутрішньовенно</a:t>
            </a:r>
            <a:r>
              <a:rPr lang="ru-RU" sz="1400" dirty="0" smtClean="0"/>
              <a:t> </a:t>
            </a:r>
            <a:r>
              <a:rPr lang="ru-RU" sz="1400" dirty="0" err="1" smtClean="0"/>
              <a:t>або</a:t>
            </a:r>
            <a:r>
              <a:rPr lang="ru-RU" sz="1400" dirty="0" smtClean="0"/>
              <a:t> 1 мл 2% </a:t>
            </a:r>
            <a:r>
              <a:rPr lang="ru-RU" sz="1400" dirty="0" err="1" smtClean="0"/>
              <a:t>розчину</a:t>
            </a:r>
            <a:r>
              <a:rPr lang="ru-RU" sz="1400" dirty="0" smtClean="0"/>
              <a:t> </a:t>
            </a:r>
            <a:r>
              <a:rPr lang="ru-RU" sz="1400" dirty="0" err="1" smtClean="0"/>
              <a:t>промедолу</a:t>
            </a:r>
            <a:r>
              <a:rPr lang="ru-RU" sz="1400" dirty="0" smtClean="0"/>
              <a:t> </a:t>
            </a:r>
            <a:r>
              <a:rPr lang="ru-RU" sz="1400" dirty="0" err="1" smtClean="0"/>
              <a:t>підшкірно</a:t>
            </a:r>
            <a:r>
              <a:rPr lang="ru-RU" sz="1400" dirty="0" smtClean="0"/>
              <a:t>. </a:t>
            </a:r>
            <a:r>
              <a:rPr lang="ru-RU" sz="1400" dirty="0" err="1" smtClean="0"/>
              <a:t>Внутрішньовенно</a:t>
            </a:r>
            <a:r>
              <a:rPr lang="ru-RU" sz="1400" dirty="0" smtClean="0"/>
              <a:t> </a:t>
            </a:r>
            <a:r>
              <a:rPr lang="ru-RU" sz="1400" dirty="0" err="1" smtClean="0"/>
              <a:t>вводять</a:t>
            </a:r>
            <a:r>
              <a:rPr lang="ru-RU" sz="1400" dirty="0" smtClean="0"/>
              <a:t> по 100мл5% </a:t>
            </a:r>
            <a:r>
              <a:rPr lang="ru-RU" sz="1400" dirty="0" err="1" smtClean="0"/>
              <a:t>розчину</a:t>
            </a:r>
            <a:r>
              <a:rPr lang="ru-RU" sz="1400" dirty="0" smtClean="0"/>
              <a:t> </a:t>
            </a:r>
            <a:r>
              <a:rPr lang="ru-RU" sz="1400" dirty="0" err="1" smtClean="0"/>
              <a:t>амінокапронової</a:t>
            </a:r>
            <a:r>
              <a:rPr lang="ru-RU" sz="1400" dirty="0" smtClean="0"/>
              <a:t> </a:t>
            </a:r>
            <a:r>
              <a:rPr lang="ru-RU" sz="1400" dirty="0" err="1" smtClean="0"/>
              <a:t>кислоти</a:t>
            </a:r>
            <a:r>
              <a:rPr lang="ru-RU" sz="1400" dirty="0" smtClean="0"/>
              <a:t> </a:t>
            </a:r>
            <a:r>
              <a:rPr lang="ru-RU" sz="1400" dirty="0" err="1" smtClean="0"/>
              <a:t>кожні</a:t>
            </a:r>
            <a:r>
              <a:rPr lang="ru-RU" sz="1400" dirty="0" smtClean="0"/>
              <a:t> 4-6 годин. </a:t>
            </a:r>
            <a:r>
              <a:rPr lang="ru-RU" sz="1400" dirty="0" err="1" smtClean="0"/>
              <a:t>Одночасно</a:t>
            </a:r>
            <a:r>
              <a:rPr lang="ru-RU" sz="1400" dirty="0" smtClean="0"/>
              <a:t> </a:t>
            </a:r>
            <a:r>
              <a:rPr lang="ru-RU" sz="1400" dirty="0" err="1" smtClean="0"/>
              <a:t>призначають</a:t>
            </a:r>
            <a:r>
              <a:rPr lang="ru-RU" sz="1400" dirty="0" smtClean="0"/>
              <a:t> 1 мл 1% </a:t>
            </a:r>
            <a:r>
              <a:rPr lang="ru-RU" sz="1400" dirty="0" err="1" smtClean="0"/>
              <a:t>розчину</a:t>
            </a:r>
            <a:r>
              <a:rPr lang="ru-RU" sz="1400" dirty="0" smtClean="0"/>
              <a:t> </a:t>
            </a:r>
            <a:r>
              <a:rPr lang="ru-RU" sz="1400" dirty="0" err="1" smtClean="0"/>
              <a:t>вікасолу</a:t>
            </a:r>
            <a:r>
              <a:rPr lang="ru-RU" sz="1400" dirty="0" smtClean="0"/>
              <a:t> </a:t>
            </a:r>
            <a:r>
              <a:rPr lang="ru-RU" sz="1400" dirty="0" err="1" smtClean="0"/>
              <a:t>внутрішньом'язово</a:t>
            </a:r>
            <a:r>
              <a:rPr lang="ru-RU" sz="1400" dirty="0" smtClean="0"/>
              <a:t> та </a:t>
            </a:r>
            <a:r>
              <a:rPr lang="ru-RU" sz="1400" dirty="0" err="1" smtClean="0"/>
              <a:t>глюконат</a:t>
            </a:r>
            <a:r>
              <a:rPr lang="ru-RU" sz="1400" dirty="0" smtClean="0"/>
              <a:t> </a:t>
            </a:r>
            <a:r>
              <a:rPr lang="ru-RU" sz="1400" dirty="0" err="1" smtClean="0"/>
              <a:t>кальцію</a:t>
            </a:r>
            <a:r>
              <a:rPr lang="ru-RU" sz="1400" dirty="0" smtClean="0"/>
              <a:t> - 10 мл 10% </a:t>
            </a:r>
            <a:r>
              <a:rPr lang="ru-RU" sz="1400" dirty="0" err="1" smtClean="0"/>
              <a:t>розчину</a:t>
            </a:r>
            <a:r>
              <a:rPr lang="ru-RU" sz="1400" dirty="0" smtClean="0"/>
              <a:t> </a:t>
            </a:r>
            <a:r>
              <a:rPr lang="ru-RU" sz="1400" dirty="0" err="1" smtClean="0"/>
              <a:t>внутрішньовенно</a:t>
            </a:r>
            <a:r>
              <a:rPr lang="ru-RU" sz="1400" dirty="0" smtClean="0"/>
              <a:t>. При </a:t>
            </a:r>
            <a:r>
              <a:rPr lang="ru-RU" sz="1400" dirty="0" err="1" smtClean="0"/>
              <a:t>артеріальній</a:t>
            </a:r>
            <a:r>
              <a:rPr lang="ru-RU" sz="1400" dirty="0" smtClean="0"/>
              <a:t> </a:t>
            </a:r>
            <a:r>
              <a:rPr lang="ru-RU" sz="1400" dirty="0" err="1" smtClean="0"/>
              <a:t>гіпертонії</a:t>
            </a:r>
            <a:r>
              <a:rPr lang="ru-RU" sz="1400" dirty="0" smtClean="0"/>
              <a:t> </a:t>
            </a:r>
            <a:r>
              <a:rPr lang="ru-RU" sz="1400" dirty="0" err="1" smtClean="0"/>
              <a:t>призначають</a:t>
            </a:r>
            <a:r>
              <a:rPr lang="ru-RU" sz="1400" dirty="0" smtClean="0"/>
              <a:t> </a:t>
            </a:r>
            <a:r>
              <a:rPr lang="ru-RU" sz="1400" dirty="0" err="1" smtClean="0"/>
              <a:t>допегит</a:t>
            </a:r>
            <a:r>
              <a:rPr lang="ru-RU" sz="1400" dirty="0" smtClean="0"/>
              <a:t> по 3-4 таблетки (  0,25 г  ) На день </a:t>
            </a:r>
            <a:r>
              <a:rPr lang="ru-RU" sz="1400" dirty="0" err="1" smtClean="0"/>
              <a:t>і</a:t>
            </a:r>
            <a:r>
              <a:rPr lang="ru-RU" sz="1400" dirty="0" smtClean="0"/>
              <a:t> </a:t>
            </a:r>
            <a:r>
              <a:rPr lang="ru-RU" sz="1400" dirty="0" err="1" smtClean="0"/>
              <a:t>діуретики</a:t>
            </a:r>
            <a:r>
              <a:rPr lang="ru-RU" sz="1400" dirty="0" smtClean="0"/>
              <a:t> - 2 мл 1% </a:t>
            </a:r>
            <a:r>
              <a:rPr lang="ru-RU" sz="1400" dirty="0" err="1" smtClean="0"/>
              <a:t>розчину</a:t>
            </a:r>
            <a:r>
              <a:rPr lang="ru-RU" sz="1400" dirty="0" smtClean="0"/>
              <a:t> </a:t>
            </a:r>
            <a:r>
              <a:rPr lang="ru-RU" sz="1400" dirty="0" err="1" smtClean="0"/>
              <a:t>лазиксу</a:t>
            </a:r>
            <a:r>
              <a:rPr lang="ru-RU" sz="1400" dirty="0" smtClean="0"/>
              <a:t> </a:t>
            </a:r>
            <a:r>
              <a:rPr lang="ru-RU" sz="1400" dirty="0" err="1" smtClean="0"/>
              <a:t>внутрішньом'язово</a:t>
            </a:r>
            <a:r>
              <a:rPr lang="ru-RU" sz="1400" dirty="0" smtClean="0"/>
              <a:t> </a:t>
            </a:r>
            <a:r>
              <a:rPr lang="ru-RU" sz="1400" dirty="0" err="1" smtClean="0"/>
              <a:t>або</a:t>
            </a:r>
            <a:r>
              <a:rPr lang="ru-RU" sz="1400" dirty="0" smtClean="0"/>
              <a:t> </a:t>
            </a:r>
            <a:r>
              <a:rPr lang="ru-RU" sz="1400" dirty="0" err="1" smtClean="0"/>
              <a:t>внутрішньовенно</a:t>
            </a:r>
            <a:r>
              <a:rPr lang="ru-RU" sz="1400" dirty="0" smtClean="0"/>
              <a:t>. </a:t>
            </a:r>
            <a:r>
              <a:rPr lang="ru-RU" sz="1400" dirty="0" err="1" smtClean="0"/>
              <a:t>Госпіталізація</a:t>
            </a:r>
            <a:r>
              <a:rPr lang="ru-RU" sz="1400" dirty="0" smtClean="0"/>
              <a:t> </a:t>
            </a:r>
            <a:r>
              <a:rPr lang="ru-RU" sz="1400" dirty="0" err="1" smtClean="0"/>
              <a:t>термінова</a:t>
            </a:r>
            <a:r>
              <a:rPr lang="ru-RU" sz="1400" dirty="0" smtClean="0"/>
              <a:t> на ношах в </a:t>
            </a:r>
            <a:r>
              <a:rPr lang="ru-RU" sz="1400" dirty="0" err="1" smtClean="0"/>
              <a:t>неврологічне</a:t>
            </a:r>
            <a:r>
              <a:rPr lang="ru-RU" sz="1400" dirty="0" smtClean="0"/>
              <a:t> </a:t>
            </a:r>
            <a:r>
              <a:rPr lang="ru-RU" sz="1400" dirty="0" err="1" smtClean="0"/>
              <a:t>або</a:t>
            </a:r>
            <a:r>
              <a:rPr lang="ru-RU" sz="1400" dirty="0" smtClean="0"/>
              <a:t> </a:t>
            </a:r>
            <a:r>
              <a:rPr lang="ru-RU" sz="1400" dirty="0" err="1" smtClean="0"/>
              <a:t>нейрохірургічне</a:t>
            </a:r>
            <a:r>
              <a:rPr lang="ru-RU" sz="1400" dirty="0" smtClean="0"/>
              <a:t> </a:t>
            </a:r>
            <a:r>
              <a:rPr lang="ru-RU" sz="1400" dirty="0" err="1" smtClean="0"/>
              <a:t>відділення</a:t>
            </a:r>
            <a:r>
              <a:rPr lang="ru-RU" sz="1400" dirty="0" smtClean="0"/>
              <a:t>.</a:t>
            </a:r>
            <a:endParaRPr lang="ru-RU" sz="1400" dirty="0"/>
          </a:p>
        </p:txBody>
      </p:sp>
      <p:sp>
        <p:nvSpPr>
          <p:cNvPr id="3" name="Содержимое 2"/>
          <p:cNvSpPr>
            <a:spLocks noGrp="1"/>
          </p:cNvSpPr>
          <p:nvPr>
            <p:ph idx="1"/>
          </p:nvPr>
        </p:nvSpPr>
        <p:spPr>
          <a:xfrm flipH="1">
            <a:off x="-1957430" y="1428736"/>
            <a:ext cx="1957430" cy="4709160"/>
          </a:xfrm>
        </p:spPr>
        <p:txBody>
          <a:bodyPr/>
          <a:lstStyle/>
          <a:p>
            <a:endParaRPr lang="ru-RU" dirty="0"/>
          </a:p>
        </p:txBody>
      </p:sp>
    </p:spTree>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85918" y="0"/>
            <a:ext cx="7358082" cy="6858000"/>
          </a:xfrm>
        </p:spPr>
        <p:txBody>
          <a:bodyPr>
            <a:normAutofit/>
          </a:bodyPr>
          <a:lstStyle/>
          <a:p>
            <a:r>
              <a:rPr lang="ru-RU" sz="2400" dirty="0" smtClean="0"/>
              <a:t>5. ТРОМБОЗ </a:t>
            </a:r>
            <a:r>
              <a:rPr lang="ru-RU" sz="2400" dirty="0" err="1" smtClean="0"/>
              <a:t>синусів</a:t>
            </a:r>
            <a:r>
              <a:rPr lang="ru-RU" sz="2400" dirty="0" smtClean="0"/>
              <a:t> </a:t>
            </a:r>
            <a:r>
              <a:rPr lang="ru-RU" sz="2400" dirty="0" err="1" smtClean="0"/>
              <a:t>твердої</a:t>
            </a:r>
            <a:r>
              <a:rPr lang="ru-RU" sz="2400" dirty="0" smtClean="0"/>
              <a:t> </a:t>
            </a:r>
            <a:r>
              <a:rPr lang="ru-RU" sz="2400" dirty="0" err="1" smtClean="0"/>
              <a:t>мозкової</a:t>
            </a:r>
            <a:r>
              <a:rPr lang="ru-RU" sz="2400" dirty="0" smtClean="0"/>
              <a:t> </a:t>
            </a:r>
            <a:r>
              <a:rPr lang="ru-RU" sz="2400" dirty="0" err="1" smtClean="0"/>
              <a:t>оболонки</a:t>
            </a:r>
            <a:r>
              <a:rPr lang="ru-RU" sz="2400" dirty="0" smtClean="0"/>
              <a:t> </a:t>
            </a:r>
            <a:r>
              <a:rPr lang="ru-RU" sz="2400" dirty="0" smtClean="0"/>
              <a:t>.</a:t>
            </a:r>
            <a:r>
              <a:rPr lang="ru-RU" sz="1600" dirty="0" smtClean="0"/>
              <a:t/>
            </a:r>
            <a:br>
              <a:rPr lang="ru-RU" sz="1600" dirty="0" smtClean="0"/>
            </a:br>
            <a:r>
              <a:rPr lang="ru-RU" sz="1600" dirty="0" smtClean="0"/>
              <a:t> </a:t>
            </a:r>
            <a:r>
              <a:rPr lang="ru-RU" sz="1600" dirty="0" err="1" smtClean="0"/>
              <a:t>Виникає</a:t>
            </a:r>
            <a:r>
              <a:rPr lang="ru-RU" sz="1600" dirty="0" smtClean="0"/>
              <a:t> при </a:t>
            </a:r>
            <a:r>
              <a:rPr lang="ru-RU" sz="1600" dirty="0" err="1" smtClean="0"/>
              <a:t>наявності</a:t>
            </a:r>
            <a:r>
              <a:rPr lang="ru-RU" sz="1600" dirty="0" smtClean="0"/>
              <a:t> в </a:t>
            </a:r>
            <a:r>
              <a:rPr lang="ru-RU" sz="1600" dirty="0" err="1" smtClean="0"/>
              <a:t>організмі</a:t>
            </a:r>
            <a:r>
              <a:rPr lang="ru-RU" sz="1600" dirty="0" smtClean="0"/>
              <a:t> </a:t>
            </a:r>
            <a:r>
              <a:rPr lang="ru-RU" sz="1600" dirty="0" err="1" smtClean="0"/>
              <a:t>гнійних</a:t>
            </a:r>
            <a:r>
              <a:rPr lang="ru-RU" sz="1600" dirty="0" smtClean="0"/>
              <a:t> </a:t>
            </a:r>
            <a:r>
              <a:rPr lang="ru-RU" sz="1600" dirty="0" err="1" smtClean="0"/>
              <a:t>осередків</a:t>
            </a:r>
            <a:r>
              <a:rPr lang="ru-RU" sz="1600" dirty="0" smtClean="0"/>
              <a:t> (</a:t>
            </a:r>
            <a:r>
              <a:rPr lang="ru-RU" sz="1600" dirty="0" err="1" smtClean="0"/>
              <a:t>мастоїдит</a:t>
            </a:r>
            <a:r>
              <a:rPr lang="ru-RU" sz="1600" dirty="0" smtClean="0"/>
              <a:t>, отит, флегмона </a:t>
            </a:r>
            <a:r>
              <a:rPr lang="ru-RU" sz="1600" dirty="0" err="1" smtClean="0"/>
              <a:t>орбіти</a:t>
            </a:r>
            <a:r>
              <a:rPr lang="ru-RU" sz="1600" dirty="0" smtClean="0"/>
              <a:t>, </a:t>
            </a:r>
            <a:r>
              <a:rPr lang="ru-RU" sz="1600" dirty="0" err="1" smtClean="0"/>
              <a:t>фурункульоз</a:t>
            </a:r>
            <a:r>
              <a:rPr lang="ru-RU" sz="1600" dirty="0" smtClean="0"/>
              <a:t>). </a:t>
            </a:r>
            <a:br>
              <a:rPr lang="ru-RU" sz="1600" dirty="0" smtClean="0"/>
            </a:br>
            <a:r>
              <a:rPr lang="ru-RU" sz="1600" dirty="0" smtClean="0"/>
              <a:t> </a:t>
            </a:r>
            <a:r>
              <a:rPr lang="ru-RU" sz="1600" dirty="0" err="1" smtClean="0"/>
              <a:t>Розвиваються</a:t>
            </a:r>
            <a:r>
              <a:rPr lang="ru-RU" sz="1600" dirty="0" smtClean="0"/>
              <a:t> лихоманка </a:t>
            </a:r>
            <a:r>
              <a:rPr lang="ru-RU" sz="1600" dirty="0" err="1" smtClean="0"/>
              <a:t>з</a:t>
            </a:r>
            <a:r>
              <a:rPr lang="ru-RU" sz="1600" dirty="0" smtClean="0"/>
              <a:t> ознобом, </a:t>
            </a:r>
            <a:r>
              <a:rPr lang="ru-RU" sz="1600" dirty="0" err="1" smtClean="0"/>
              <a:t>головний</a:t>
            </a:r>
            <a:r>
              <a:rPr lang="ru-RU" sz="1600" dirty="0" smtClean="0"/>
              <a:t> </a:t>
            </a:r>
            <a:r>
              <a:rPr lang="ru-RU" sz="1600" dirty="0" err="1" smtClean="0"/>
              <a:t>біль</a:t>
            </a:r>
            <a:r>
              <a:rPr lang="ru-RU" sz="1600" dirty="0" smtClean="0"/>
              <a:t>, </a:t>
            </a:r>
            <a:r>
              <a:rPr lang="ru-RU" sz="1600" dirty="0" err="1" smtClean="0"/>
              <a:t>блювота</a:t>
            </a:r>
            <a:r>
              <a:rPr lang="ru-RU" sz="1600" dirty="0" smtClean="0"/>
              <a:t>, </a:t>
            </a:r>
            <a:r>
              <a:rPr lang="ru-RU" sz="1600" dirty="0" err="1" smtClean="0"/>
              <a:t>брадикардія</a:t>
            </a:r>
            <a:r>
              <a:rPr lang="ru-RU" sz="1600" dirty="0" smtClean="0"/>
              <a:t>, </a:t>
            </a:r>
            <a:r>
              <a:rPr lang="ru-RU" sz="1600" dirty="0" err="1" smtClean="0"/>
              <a:t>менінгеальні</a:t>
            </a:r>
            <a:r>
              <a:rPr lang="ru-RU" sz="1600" dirty="0" smtClean="0"/>
              <a:t> </a:t>
            </a:r>
            <a:r>
              <a:rPr lang="ru-RU" sz="1600" dirty="0" err="1" smtClean="0"/>
              <a:t>і</a:t>
            </a:r>
            <a:r>
              <a:rPr lang="ru-RU" sz="1600" dirty="0" smtClean="0"/>
              <a:t> </a:t>
            </a:r>
            <a:r>
              <a:rPr lang="ru-RU" sz="1600" dirty="0" err="1" smtClean="0"/>
              <a:t>осередкові</a:t>
            </a:r>
            <a:r>
              <a:rPr lang="ru-RU" sz="1600" dirty="0" smtClean="0"/>
              <a:t> </a:t>
            </a:r>
            <a:r>
              <a:rPr lang="ru-RU" sz="1600" dirty="0" err="1" smtClean="0"/>
              <a:t>симптоми</a:t>
            </a:r>
            <a:r>
              <a:rPr lang="ru-RU" sz="1600" dirty="0" smtClean="0"/>
              <a:t> в </a:t>
            </a:r>
            <a:r>
              <a:rPr lang="ru-RU" sz="1600" dirty="0" err="1" smtClean="0"/>
              <a:t>залежності</a:t>
            </a:r>
            <a:r>
              <a:rPr lang="ru-RU" sz="1600" dirty="0" smtClean="0"/>
              <a:t> </a:t>
            </a:r>
            <a:r>
              <a:rPr lang="ru-RU" sz="1600" dirty="0" err="1" smtClean="0"/>
              <a:t>від</a:t>
            </a:r>
            <a:r>
              <a:rPr lang="ru-RU" sz="1600" dirty="0" smtClean="0"/>
              <a:t> </a:t>
            </a:r>
            <a:r>
              <a:rPr lang="ru-RU" sz="1600" dirty="0" err="1" smtClean="0"/>
              <a:t>локалізації</a:t>
            </a:r>
            <a:r>
              <a:rPr lang="ru-RU" sz="1600" dirty="0" smtClean="0"/>
              <a:t> </a:t>
            </a:r>
            <a:r>
              <a:rPr lang="ru-RU" sz="1600" dirty="0" err="1" smtClean="0"/>
              <a:t>процесу</a:t>
            </a:r>
            <a:r>
              <a:rPr lang="ru-RU" sz="1600" dirty="0" smtClean="0"/>
              <a:t>. При </a:t>
            </a:r>
            <a:r>
              <a:rPr lang="ru-RU" sz="1600" dirty="0" err="1" smtClean="0"/>
              <a:t>тромбозі</a:t>
            </a:r>
            <a:r>
              <a:rPr lang="ru-RU" sz="1600" dirty="0" smtClean="0"/>
              <a:t> кавернозного синуса </a:t>
            </a:r>
            <a:r>
              <a:rPr lang="ru-RU" sz="1600" dirty="0" err="1" smtClean="0"/>
              <a:t>відзначаються</a:t>
            </a:r>
            <a:r>
              <a:rPr lang="ru-RU" sz="1600" dirty="0" smtClean="0"/>
              <a:t> </a:t>
            </a:r>
            <a:r>
              <a:rPr lang="ru-RU" sz="1600" dirty="0" err="1" smtClean="0"/>
              <a:t>екзофтальм</a:t>
            </a:r>
            <a:r>
              <a:rPr lang="ru-RU" sz="1600" dirty="0" smtClean="0"/>
              <a:t>, набряк вен </a:t>
            </a:r>
            <a:r>
              <a:rPr lang="ru-RU" sz="1600" dirty="0" err="1" smtClean="0"/>
              <a:t>і</a:t>
            </a:r>
            <a:r>
              <a:rPr lang="ru-RU" sz="1600" dirty="0" smtClean="0"/>
              <a:t> </a:t>
            </a:r>
            <a:r>
              <a:rPr lang="ru-RU" sz="1600" dirty="0" err="1" smtClean="0"/>
              <a:t>кон'юнктиви</a:t>
            </a:r>
            <a:r>
              <a:rPr lang="ru-RU" sz="1600" dirty="0" smtClean="0"/>
              <a:t>, </a:t>
            </a:r>
            <a:r>
              <a:rPr lang="ru-RU" sz="1600" dirty="0" err="1" smtClean="0"/>
              <a:t>кореня</a:t>
            </a:r>
            <a:r>
              <a:rPr lang="ru-RU" sz="1600" dirty="0" smtClean="0"/>
              <a:t> носа, </a:t>
            </a:r>
            <a:r>
              <a:rPr lang="ru-RU" sz="1600" dirty="0" err="1" smtClean="0"/>
              <a:t>паралічі</a:t>
            </a:r>
            <a:r>
              <a:rPr lang="ru-RU" sz="1600" dirty="0" smtClean="0"/>
              <a:t> </a:t>
            </a:r>
            <a:r>
              <a:rPr lang="ru-RU" sz="1600" dirty="0" err="1" smtClean="0"/>
              <a:t>окорухових</a:t>
            </a:r>
            <a:r>
              <a:rPr lang="ru-RU" sz="1600" dirty="0" smtClean="0"/>
              <a:t> </a:t>
            </a:r>
            <a:r>
              <a:rPr lang="ru-RU" sz="1600" dirty="0" err="1" smtClean="0"/>
              <a:t>м'язів</a:t>
            </a:r>
            <a:r>
              <a:rPr lang="ru-RU" sz="1600" dirty="0" smtClean="0"/>
              <a:t>, </a:t>
            </a:r>
            <a:r>
              <a:rPr lang="ru-RU" sz="1600" dirty="0" err="1" smtClean="0"/>
              <a:t>біль</a:t>
            </a:r>
            <a:r>
              <a:rPr lang="ru-RU" sz="1600" dirty="0" smtClean="0"/>
              <a:t> в </a:t>
            </a:r>
            <a:r>
              <a:rPr lang="ru-RU" sz="1600" dirty="0" err="1" smtClean="0"/>
              <a:t>області</a:t>
            </a:r>
            <a:r>
              <a:rPr lang="ru-RU" sz="1600" dirty="0" smtClean="0"/>
              <a:t> </a:t>
            </a:r>
            <a:r>
              <a:rPr lang="ru-RU" sz="1600" dirty="0" err="1" smtClean="0"/>
              <a:t>іннервації</a:t>
            </a:r>
            <a:r>
              <a:rPr lang="ru-RU" sz="1600" dirty="0" smtClean="0"/>
              <a:t> </a:t>
            </a:r>
            <a:r>
              <a:rPr lang="ru-RU" sz="1600" dirty="0" err="1" smtClean="0"/>
              <a:t>першої</a:t>
            </a:r>
            <a:r>
              <a:rPr lang="ru-RU" sz="1600" dirty="0" smtClean="0"/>
              <a:t> </a:t>
            </a:r>
            <a:r>
              <a:rPr lang="ru-RU" sz="1600" dirty="0" err="1" smtClean="0"/>
              <a:t>гілки</a:t>
            </a:r>
            <a:r>
              <a:rPr lang="ru-RU" sz="1600" dirty="0" smtClean="0"/>
              <a:t> </a:t>
            </a:r>
            <a:r>
              <a:rPr lang="ru-RU" sz="1600" dirty="0" err="1" smtClean="0"/>
              <a:t>трійчастого</a:t>
            </a:r>
            <a:r>
              <a:rPr lang="ru-RU" sz="1600" dirty="0" smtClean="0"/>
              <a:t> нерва. </a:t>
            </a:r>
            <a:br>
              <a:rPr lang="ru-RU" sz="1600" dirty="0" smtClean="0"/>
            </a:br>
            <a:r>
              <a:rPr lang="ru-RU" sz="1600" dirty="0" smtClean="0"/>
              <a:t> При </a:t>
            </a:r>
            <a:r>
              <a:rPr lang="ru-RU" sz="1600" dirty="0" err="1" smtClean="0"/>
              <a:t>тромбозі</a:t>
            </a:r>
            <a:r>
              <a:rPr lang="ru-RU" sz="1600" dirty="0" smtClean="0"/>
              <a:t> поперечного синуса - </a:t>
            </a:r>
            <a:r>
              <a:rPr lang="ru-RU" sz="1600" dirty="0" err="1" smtClean="0"/>
              <a:t>припухлість</a:t>
            </a:r>
            <a:r>
              <a:rPr lang="ru-RU" sz="1600" dirty="0" smtClean="0"/>
              <a:t> в </a:t>
            </a:r>
            <a:r>
              <a:rPr lang="ru-RU" sz="1600" dirty="0" err="1" smtClean="0"/>
              <a:t>області</a:t>
            </a:r>
            <a:r>
              <a:rPr lang="ru-RU" sz="1600" dirty="0" smtClean="0"/>
              <a:t> </a:t>
            </a:r>
            <a:r>
              <a:rPr lang="ru-RU" sz="1600" dirty="0" err="1" smtClean="0"/>
              <a:t>соскоподібного</a:t>
            </a:r>
            <a:r>
              <a:rPr lang="ru-RU" sz="1600" dirty="0" smtClean="0"/>
              <a:t> </a:t>
            </a:r>
            <a:r>
              <a:rPr lang="ru-RU" sz="1600" dirty="0" err="1" smtClean="0"/>
              <a:t>відростка</a:t>
            </a:r>
            <a:r>
              <a:rPr lang="ru-RU" sz="1600" dirty="0" smtClean="0"/>
              <a:t>, </a:t>
            </a:r>
            <a:r>
              <a:rPr lang="ru-RU" sz="1600" dirty="0" err="1" smtClean="0"/>
              <a:t>біль</a:t>
            </a:r>
            <a:r>
              <a:rPr lang="ru-RU" sz="1600" dirty="0" smtClean="0"/>
              <a:t> при поворотах </a:t>
            </a:r>
            <a:r>
              <a:rPr lang="ru-RU" sz="1600" dirty="0" err="1" smtClean="0"/>
              <a:t>голови</a:t>
            </a:r>
            <a:r>
              <a:rPr lang="ru-RU" sz="1600" dirty="0" smtClean="0"/>
              <a:t> на </a:t>
            </a:r>
            <a:r>
              <a:rPr lang="ru-RU" sz="1600" dirty="0" err="1" smtClean="0"/>
              <a:t>здорову</a:t>
            </a:r>
            <a:r>
              <a:rPr lang="ru-RU" sz="1600" dirty="0" smtClean="0"/>
              <a:t> </a:t>
            </a:r>
            <a:r>
              <a:rPr lang="ru-RU" sz="1600" dirty="0" err="1" smtClean="0"/>
              <a:t>бік</a:t>
            </a:r>
            <a:r>
              <a:rPr lang="ru-RU" sz="1600" dirty="0" smtClean="0"/>
              <a:t>, </a:t>
            </a:r>
            <a:r>
              <a:rPr lang="ru-RU" sz="1600" dirty="0" err="1" smtClean="0"/>
              <a:t>іноді</a:t>
            </a:r>
            <a:r>
              <a:rPr lang="ru-RU" sz="1600" dirty="0" smtClean="0"/>
              <a:t> </a:t>
            </a:r>
            <a:r>
              <a:rPr lang="ru-RU" sz="1600" dirty="0" err="1" smtClean="0"/>
              <a:t>двоїння</a:t>
            </a:r>
            <a:r>
              <a:rPr lang="ru-RU" sz="1600" dirty="0" smtClean="0"/>
              <a:t> в очах, </a:t>
            </a:r>
            <a:r>
              <a:rPr lang="ru-RU" sz="1600" dirty="0" err="1" smtClean="0"/>
              <a:t>соперозное</a:t>
            </a:r>
            <a:r>
              <a:rPr lang="ru-RU" sz="1600" dirty="0" smtClean="0"/>
              <a:t> стан. </a:t>
            </a:r>
            <a:br>
              <a:rPr lang="ru-RU" sz="1600" dirty="0" smtClean="0"/>
            </a:br>
            <a:r>
              <a:rPr lang="ru-RU" sz="1600" dirty="0" smtClean="0"/>
              <a:t>Тромбоз </a:t>
            </a:r>
            <a:r>
              <a:rPr lang="ru-RU" sz="1600" dirty="0" err="1" smtClean="0"/>
              <a:t>верхнього</a:t>
            </a:r>
            <a:r>
              <a:rPr lang="ru-RU" sz="1600" dirty="0" smtClean="0"/>
              <a:t> </a:t>
            </a:r>
            <a:r>
              <a:rPr lang="ru-RU" sz="1600" dirty="0" err="1" smtClean="0"/>
              <a:t>сагітального</a:t>
            </a:r>
            <a:r>
              <a:rPr lang="ru-RU" sz="1600" dirty="0" smtClean="0"/>
              <a:t> синуса </a:t>
            </a:r>
            <a:r>
              <a:rPr lang="ru-RU" sz="1600" dirty="0" err="1" smtClean="0"/>
              <a:t>супроводжується</a:t>
            </a:r>
            <a:r>
              <a:rPr lang="ru-RU" sz="1600" dirty="0" smtClean="0"/>
              <a:t> </a:t>
            </a:r>
            <a:r>
              <a:rPr lang="ru-RU" sz="1600" dirty="0" err="1" smtClean="0"/>
              <a:t>вонікновенем</a:t>
            </a:r>
            <a:r>
              <a:rPr lang="ru-RU" sz="1600" dirty="0" smtClean="0"/>
              <a:t> </a:t>
            </a:r>
            <a:r>
              <a:rPr lang="ru-RU" sz="1600" dirty="0" err="1" smtClean="0"/>
              <a:t>епілептичних</a:t>
            </a:r>
            <a:r>
              <a:rPr lang="ru-RU" sz="1600" dirty="0" smtClean="0"/>
              <a:t> </a:t>
            </a:r>
            <a:r>
              <a:rPr lang="ru-RU" sz="1600" dirty="0" err="1" smtClean="0"/>
              <a:t>припадків</a:t>
            </a:r>
            <a:r>
              <a:rPr lang="ru-RU" sz="1600" dirty="0" smtClean="0"/>
              <a:t>, </a:t>
            </a:r>
            <a:r>
              <a:rPr lang="ru-RU" sz="1600" dirty="0" err="1" smtClean="0"/>
              <a:t>гемі</a:t>
            </a:r>
            <a:r>
              <a:rPr lang="ru-RU" sz="1600" dirty="0" smtClean="0"/>
              <a:t> ​​- </a:t>
            </a:r>
            <a:r>
              <a:rPr lang="ru-RU" sz="1600" dirty="0" err="1" smtClean="0"/>
              <a:t>і</a:t>
            </a:r>
            <a:r>
              <a:rPr lang="ru-RU" sz="1600" dirty="0" smtClean="0"/>
              <a:t> параплегией, сопорозном станом, </a:t>
            </a:r>
            <a:r>
              <a:rPr lang="ru-RU" sz="1600" dirty="0" err="1" smtClean="0"/>
              <a:t>перехідним</a:t>
            </a:r>
            <a:r>
              <a:rPr lang="ru-RU" sz="1600" dirty="0" smtClean="0"/>
              <a:t> в кому. У </a:t>
            </a:r>
            <a:r>
              <a:rPr lang="ru-RU" sz="1600" dirty="0" err="1" smtClean="0"/>
              <a:t>частині</a:t>
            </a:r>
            <a:r>
              <a:rPr lang="ru-RU" sz="1600" dirty="0" smtClean="0"/>
              <a:t> </a:t>
            </a:r>
            <a:r>
              <a:rPr lang="ru-RU" sz="1600" dirty="0" err="1" smtClean="0"/>
              <a:t>подібних</a:t>
            </a:r>
            <a:r>
              <a:rPr lang="ru-RU" sz="1600" dirty="0" smtClean="0"/>
              <a:t> </a:t>
            </a:r>
            <a:r>
              <a:rPr lang="ru-RU" sz="1600" dirty="0" err="1" smtClean="0"/>
              <a:t>випадків</a:t>
            </a:r>
            <a:r>
              <a:rPr lang="ru-RU" sz="1600" dirty="0" smtClean="0"/>
              <a:t> при </a:t>
            </a:r>
            <a:r>
              <a:rPr lang="ru-RU" sz="1600" dirty="0" err="1" smtClean="0"/>
              <a:t>люмбальної</a:t>
            </a:r>
            <a:r>
              <a:rPr lang="ru-RU" sz="1600" dirty="0" smtClean="0"/>
              <a:t> </a:t>
            </a:r>
            <a:r>
              <a:rPr lang="ru-RU" sz="1600" dirty="0" err="1" smtClean="0"/>
              <a:t>пункції</a:t>
            </a:r>
            <a:r>
              <a:rPr lang="ru-RU" sz="1600" dirty="0" smtClean="0"/>
              <a:t> </a:t>
            </a:r>
            <a:r>
              <a:rPr lang="ru-RU" sz="1600" dirty="0" err="1" smtClean="0"/>
              <a:t>отримують</a:t>
            </a:r>
            <a:r>
              <a:rPr lang="ru-RU" sz="1600" dirty="0" smtClean="0"/>
              <a:t> </a:t>
            </a:r>
            <a:r>
              <a:rPr lang="ru-RU" sz="1600" dirty="0" err="1" smtClean="0"/>
              <a:t>Кров'янисту</a:t>
            </a:r>
            <a:r>
              <a:rPr lang="ru-RU" sz="1600" dirty="0" smtClean="0"/>
              <a:t> </a:t>
            </a:r>
            <a:r>
              <a:rPr lang="ru-RU" sz="1600" dirty="0" err="1" smtClean="0"/>
              <a:t>спинномозкову</a:t>
            </a:r>
            <a:r>
              <a:rPr lang="ru-RU" sz="1600" dirty="0" smtClean="0"/>
              <a:t> </a:t>
            </a:r>
            <a:r>
              <a:rPr lang="ru-RU" sz="1600" dirty="0" err="1" smtClean="0"/>
              <a:t>рідину</a:t>
            </a:r>
            <a:r>
              <a:rPr lang="ru-RU" sz="1600" dirty="0" smtClean="0"/>
              <a:t>. </a:t>
            </a:r>
            <a:r>
              <a:rPr lang="ru-RU" sz="1600" dirty="0" err="1" smtClean="0"/>
              <a:t>Можливість</a:t>
            </a:r>
            <a:r>
              <a:rPr lang="ru-RU" sz="1600" dirty="0" smtClean="0"/>
              <a:t> </a:t>
            </a:r>
            <a:r>
              <a:rPr lang="ru-RU" sz="1600" dirty="0" err="1" smtClean="0"/>
              <a:t>тромбофлебіту</a:t>
            </a:r>
            <a:r>
              <a:rPr lang="ru-RU" sz="1600" dirty="0" smtClean="0"/>
              <a:t> </a:t>
            </a:r>
            <a:r>
              <a:rPr lang="ru-RU" sz="1600" dirty="0" err="1" smtClean="0"/>
              <a:t>мозкових</a:t>
            </a:r>
            <a:r>
              <a:rPr lang="ru-RU" sz="1600" dirty="0" smtClean="0"/>
              <a:t> вен треба </a:t>
            </a:r>
            <a:r>
              <a:rPr lang="ru-RU" sz="1600" dirty="0" err="1" smtClean="0"/>
              <a:t>мати</a:t>
            </a:r>
            <a:r>
              <a:rPr lang="ru-RU" sz="1600" dirty="0" smtClean="0"/>
              <a:t> на </a:t>
            </a:r>
            <a:r>
              <a:rPr lang="ru-RU" sz="1600" dirty="0" err="1" smtClean="0"/>
              <a:t>увазі</a:t>
            </a:r>
            <a:r>
              <a:rPr lang="ru-RU" sz="1600" dirty="0" smtClean="0"/>
              <a:t> при </a:t>
            </a:r>
            <a:r>
              <a:rPr lang="ru-RU" sz="1600" dirty="0" err="1" smtClean="0"/>
              <a:t>виникненні</a:t>
            </a:r>
            <a:r>
              <a:rPr lang="ru-RU" sz="1600" dirty="0" smtClean="0"/>
              <a:t> </a:t>
            </a:r>
            <a:r>
              <a:rPr lang="ru-RU" sz="1600" dirty="0" err="1" smtClean="0"/>
              <a:t>церебральної</a:t>
            </a:r>
            <a:r>
              <a:rPr lang="ru-RU" sz="1600" dirty="0" smtClean="0"/>
              <a:t> симптоматики у </a:t>
            </a:r>
            <a:r>
              <a:rPr lang="ru-RU" sz="1600" dirty="0" err="1" smtClean="0"/>
              <a:t>породіль</a:t>
            </a:r>
            <a:r>
              <a:rPr lang="ru-RU" sz="1600" dirty="0" smtClean="0"/>
              <a:t> </a:t>
            </a:r>
            <a:r>
              <a:rPr lang="ru-RU" sz="1600" dirty="0" err="1" smtClean="0"/>
              <a:t>і</a:t>
            </a:r>
            <a:r>
              <a:rPr lang="ru-RU" sz="1600" dirty="0" smtClean="0"/>
              <a:t> </a:t>
            </a:r>
            <a:r>
              <a:rPr lang="ru-RU" sz="1600" dirty="0" err="1" smtClean="0"/>
              <a:t>породіль</a:t>
            </a:r>
            <a:r>
              <a:rPr lang="ru-RU" sz="1600" dirty="0" smtClean="0"/>
              <a:t>. </a:t>
            </a:r>
            <a:br>
              <a:rPr lang="ru-RU" sz="1600" dirty="0" smtClean="0"/>
            </a:br>
            <a:r>
              <a:rPr lang="ru-RU" sz="1600" dirty="0" smtClean="0"/>
              <a:t> </a:t>
            </a:r>
            <a:r>
              <a:rPr lang="ru-RU" sz="1600" dirty="0" err="1" smtClean="0"/>
              <a:t>Невідкладна</a:t>
            </a:r>
            <a:r>
              <a:rPr lang="ru-RU" sz="1600" dirty="0" smtClean="0"/>
              <a:t> </a:t>
            </a:r>
            <a:r>
              <a:rPr lang="ru-RU" sz="1600" dirty="0" err="1" smtClean="0"/>
              <a:t>допомога</a:t>
            </a:r>
            <a:r>
              <a:rPr lang="ru-RU" sz="1600" dirty="0" smtClean="0"/>
              <a:t>. </a:t>
            </a:r>
            <a:r>
              <a:rPr lang="ru-RU" sz="1600" dirty="0" err="1" smtClean="0"/>
              <a:t>Призначають</a:t>
            </a:r>
            <a:r>
              <a:rPr lang="ru-RU" sz="1600" dirty="0" smtClean="0"/>
              <a:t> </a:t>
            </a:r>
            <a:r>
              <a:rPr lang="ru-RU" sz="1600" dirty="0" err="1" smtClean="0"/>
              <a:t>масивну</a:t>
            </a:r>
            <a:r>
              <a:rPr lang="ru-RU" sz="1600" dirty="0" smtClean="0"/>
              <a:t> </a:t>
            </a:r>
            <a:r>
              <a:rPr lang="ru-RU" sz="1600" dirty="0" err="1" smtClean="0"/>
              <a:t>терапію</a:t>
            </a:r>
            <a:r>
              <a:rPr lang="ru-RU" sz="1600" dirty="0" smtClean="0"/>
              <a:t> </a:t>
            </a:r>
            <a:r>
              <a:rPr lang="ru-RU" sz="1600" dirty="0" err="1" smtClean="0"/>
              <a:t>антибіотиками</a:t>
            </a:r>
            <a:r>
              <a:rPr lang="ru-RU" sz="1600" dirty="0" smtClean="0"/>
              <a:t>: за 12000000-24000000 БД </a:t>
            </a:r>
            <a:r>
              <a:rPr lang="ru-RU" sz="1600" dirty="0" err="1" smtClean="0"/>
              <a:t>пеніциліну</a:t>
            </a:r>
            <a:r>
              <a:rPr lang="ru-RU" sz="1600" dirty="0" smtClean="0"/>
              <a:t> на </a:t>
            </a:r>
            <a:r>
              <a:rPr lang="ru-RU" sz="1600" dirty="0" err="1" smtClean="0"/>
              <a:t>добу</a:t>
            </a:r>
            <a:r>
              <a:rPr lang="ru-RU" sz="1600" dirty="0" smtClean="0"/>
              <a:t> </a:t>
            </a:r>
            <a:r>
              <a:rPr lang="ru-RU" sz="1600" dirty="0" err="1" smtClean="0"/>
              <a:t>внутрішньом'язово</a:t>
            </a:r>
            <a:r>
              <a:rPr lang="ru-RU" sz="1600" dirty="0" smtClean="0"/>
              <a:t>, </a:t>
            </a:r>
            <a:r>
              <a:rPr lang="ru-RU" sz="1600" dirty="0" err="1" smtClean="0"/>
              <a:t>внутрішньовенно</a:t>
            </a:r>
            <a:r>
              <a:rPr lang="ru-RU" sz="1600" dirty="0" smtClean="0"/>
              <a:t> гепарин у </a:t>
            </a:r>
            <a:r>
              <a:rPr lang="ru-RU" sz="1600" dirty="0" err="1" smtClean="0"/>
              <a:t>дозі</a:t>
            </a:r>
            <a:r>
              <a:rPr lang="ru-RU" sz="1600" dirty="0" smtClean="0"/>
              <a:t> 18000-25000 ОД. </a:t>
            </a:r>
            <a:br>
              <a:rPr lang="ru-RU" sz="1600" dirty="0" smtClean="0"/>
            </a:br>
            <a:r>
              <a:rPr lang="ru-RU" sz="1600" dirty="0" smtClean="0"/>
              <a:t> </a:t>
            </a:r>
            <a:r>
              <a:rPr lang="ru-RU" sz="1600" dirty="0" err="1" smtClean="0"/>
              <a:t>Госпіталізація</a:t>
            </a:r>
            <a:r>
              <a:rPr lang="ru-RU" sz="1600" dirty="0" smtClean="0"/>
              <a:t> </a:t>
            </a:r>
            <a:r>
              <a:rPr lang="ru-RU" sz="1600" dirty="0" err="1" smtClean="0"/>
              <a:t>екстрена</a:t>
            </a:r>
            <a:r>
              <a:rPr lang="ru-RU" sz="1600" dirty="0" smtClean="0"/>
              <a:t> в </a:t>
            </a:r>
            <a:r>
              <a:rPr lang="ru-RU" sz="1600" dirty="0" err="1" smtClean="0"/>
              <a:t>стаціонар</a:t>
            </a:r>
            <a:r>
              <a:rPr lang="ru-RU" sz="1600" dirty="0" smtClean="0"/>
              <a:t>.</a:t>
            </a:r>
            <a:endParaRPr lang="ru-RU" sz="1600" dirty="0"/>
          </a:p>
        </p:txBody>
      </p:sp>
      <p:pic>
        <p:nvPicPr>
          <p:cNvPr id="6" name="Содержимое 5" descr="ф3еуен.jpeg"/>
          <p:cNvPicPr>
            <a:picLocks noGrp="1" noChangeAspect="1"/>
          </p:cNvPicPr>
          <p:nvPr>
            <p:ph idx="1"/>
          </p:nvPr>
        </p:nvPicPr>
        <p:blipFill>
          <a:blip r:embed="rId2"/>
          <a:stretch>
            <a:fillRect/>
          </a:stretch>
        </p:blipFill>
        <p:spPr>
          <a:xfrm>
            <a:off x="0" y="1928802"/>
            <a:ext cx="1905000" cy="3071834"/>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a:bodyPr>
          <a:lstStyle/>
          <a:p>
            <a:r>
              <a:rPr lang="ru-RU" sz="2400" dirty="0" smtClean="0"/>
              <a:t>6. </a:t>
            </a:r>
            <a:r>
              <a:rPr lang="ru-RU" sz="2400" dirty="0" err="1" smtClean="0"/>
              <a:t>Енцефаліт</a:t>
            </a:r>
            <a:r>
              <a:rPr lang="ru-RU" sz="2400" dirty="0" smtClean="0"/>
              <a:t> ГОСТРИЙ </a:t>
            </a:r>
            <a:r>
              <a:rPr lang="ru-RU" sz="1400" dirty="0" smtClean="0"/>
              <a:t/>
            </a:r>
            <a:br>
              <a:rPr lang="ru-RU" sz="1400" dirty="0" smtClean="0"/>
            </a:br>
            <a:r>
              <a:rPr lang="ru-RU" sz="1400" dirty="0" smtClean="0"/>
              <a:t> </a:t>
            </a:r>
            <a:r>
              <a:rPr lang="ru-RU" sz="1400" dirty="0" err="1" smtClean="0"/>
              <a:t>Кліщовий</a:t>
            </a:r>
            <a:r>
              <a:rPr lang="ru-RU" sz="1400" dirty="0" smtClean="0"/>
              <a:t> </a:t>
            </a:r>
            <a:r>
              <a:rPr lang="ru-RU" sz="1400" dirty="0" err="1" smtClean="0"/>
              <a:t>весняно-літній</a:t>
            </a:r>
            <a:r>
              <a:rPr lang="ru-RU" sz="1400" dirty="0" smtClean="0"/>
              <a:t> </a:t>
            </a:r>
            <a:r>
              <a:rPr lang="ru-RU" sz="1400" dirty="0" err="1" smtClean="0"/>
              <a:t>енцефаліт</a:t>
            </a:r>
            <a:r>
              <a:rPr lang="ru-RU" sz="1400" dirty="0" smtClean="0"/>
              <a:t> </a:t>
            </a:r>
            <a:r>
              <a:rPr lang="ru-RU" sz="1400" dirty="0" err="1" smtClean="0"/>
              <a:t>є</a:t>
            </a:r>
            <a:r>
              <a:rPr lang="ru-RU" sz="1400" dirty="0" smtClean="0"/>
              <a:t> </a:t>
            </a:r>
            <a:r>
              <a:rPr lang="ru-RU" sz="1400" dirty="0" err="1" smtClean="0"/>
              <a:t>природно-вогнищевих</a:t>
            </a:r>
            <a:r>
              <a:rPr lang="ru-RU" sz="1400" dirty="0" smtClean="0"/>
              <a:t> </a:t>
            </a:r>
            <a:r>
              <a:rPr lang="ru-RU" sz="1400" dirty="0" err="1" smtClean="0"/>
              <a:t>ендемічним</a:t>
            </a:r>
            <a:r>
              <a:rPr lang="ru-RU" sz="1400" dirty="0" smtClean="0"/>
              <a:t> </a:t>
            </a:r>
            <a:r>
              <a:rPr lang="ru-RU" sz="1400" dirty="0" err="1" smtClean="0"/>
              <a:t>захворюванням</a:t>
            </a:r>
            <a:r>
              <a:rPr lang="ru-RU" sz="1400" dirty="0" smtClean="0"/>
              <a:t>. У СРСР </a:t>
            </a:r>
            <a:r>
              <a:rPr lang="ru-RU" sz="1400" dirty="0" err="1" smtClean="0"/>
              <a:t>зустрічався</a:t>
            </a:r>
            <a:r>
              <a:rPr lang="ru-RU" sz="1400" dirty="0" smtClean="0"/>
              <a:t> на Далекому </a:t>
            </a:r>
            <a:r>
              <a:rPr lang="ru-RU" sz="1400" dirty="0" err="1" smtClean="0"/>
              <a:t>Сході</a:t>
            </a:r>
            <a:r>
              <a:rPr lang="ru-RU" sz="1400" dirty="0" smtClean="0"/>
              <a:t>, в </a:t>
            </a:r>
            <a:r>
              <a:rPr lang="ru-RU" sz="1400" dirty="0" err="1" smtClean="0"/>
              <a:t>Сибіру</a:t>
            </a:r>
            <a:r>
              <a:rPr lang="ru-RU" sz="1400" dirty="0" smtClean="0"/>
              <a:t> (</a:t>
            </a:r>
            <a:r>
              <a:rPr lang="ru-RU" sz="1400" dirty="0" err="1" smtClean="0"/>
              <a:t>південні</a:t>
            </a:r>
            <a:r>
              <a:rPr lang="ru-RU" sz="1400" dirty="0" smtClean="0"/>
              <a:t> </a:t>
            </a:r>
            <a:r>
              <a:rPr lang="ru-RU" sz="1400" dirty="0" err="1" smtClean="0"/>
              <a:t>райони</a:t>
            </a:r>
            <a:r>
              <a:rPr lang="ru-RU" sz="1400" dirty="0" smtClean="0"/>
              <a:t>), на </a:t>
            </a:r>
            <a:r>
              <a:rPr lang="ru-RU" sz="1400" dirty="0" err="1" smtClean="0"/>
              <a:t>Уралі</a:t>
            </a:r>
            <a:r>
              <a:rPr lang="ru-RU" sz="1400" dirty="0" smtClean="0"/>
              <a:t> </a:t>
            </a:r>
            <a:r>
              <a:rPr lang="ru-RU" sz="1400" dirty="0" err="1" smtClean="0"/>
              <a:t>і</a:t>
            </a:r>
            <a:r>
              <a:rPr lang="ru-RU" sz="1400" dirty="0" smtClean="0"/>
              <a:t> </a:t>
            </a:r>
            <a:r>
              <a:rPr lang="ru-RU" sz="1400" dirty="0" err="1" smtClean="0"/>
              <a:t>рідко</a:t>
            </a:r>
            <a:r>
              <a:rPr lang="ru-RU" sz="1400" dirty="0" smtClean="0"/>
              <a:t> в </a:t>
            </a:r>
            <a:r>
              <a:rPr lang="ru-RU" sz="1400" dirty="0" err="1" smtClean="0"/>
              <a:t>центральних</a:t>
            </a:r>
            <a:r>
              <a:rPr lang="ru-RU" sz="1400" dirty="0" smtClean="0"/>
              <a:t> областях. </a:t>
            </a:r>
            <a:r>
              <a:rPr lang="ru-RU" sz="1400" dirty="0" err="1" smtClean="0"/>
              <a:t>Захворювання</a:t>
            </a:r>
            <a:r>
              <a:rPr lang="ru-RU" sz="1400" dirty="0" smtClean="0"/>
              <a:t> </a:t>
            </a:r>
            <a:r>
              <a:rPr lang="ru-RU" sz="1400" dirty="0" err="1" smtClean="0"/>
              <a:t>розвивається</a:t>
            </a:r>
            <a:r>
              <a:rPr lang="ru-RU" sz="1400" dirty="0" smtClean="0"/>
              <a:t> </a:t>
            </a:r>
            <a:r>
              <a:rPr lang="ru-RU" sz="1400" dirty="0" err="1" smtClean="0"/>
              <a:t>після</a:t>
            </a:r>
            <a:r>
              <a:rPr lang="ru-RU" sz="1400" dirty="0" smtClean="0"/>
              <a:t> укусу </a:t>
            </a:r>
            <a:r>
              <a:rPr lang="ru-RU" sz="1400" dirty="0" err="1" smtClean="0"/>
              <a:t>кліща</a:t>
            </a:r>
            <a:r>
              <a:rPr lang="ru-RU" sz="1400" dirty="0" smtClean="0"/>
              <a:t>, </a:t>
            </a:r>
            <a:r>
              <a:rPr lang="ru-RU" sz="1400" dirty="0" err="1" smtClean="0"/>
              <a:t>супроводжується</a:t>
            </a:r>
            <a:r>
              <a:rPr lang="ru-RU" sz="1400" dirty="0" smtClean="0"/>
              <a:t> </a:t>
            </a:r>
            <a:r>
              <a:rPr lang="ru-RU" sz="1400" dirty="0" err="1" smtClean="0"/>
              <a:t>сильним</a:t>
            </a:r>
            <a:r>
              <a:rPr lang="ru-RU" sz="1400" dirty="0" smtClean="0"/>
              <a:t> </a:t>
            </a:r>
            <a:r>
              <a:rPr lang="ru-RU" sz="1400" dirty="0" err="1" smtClean="0"/>
              <a:t>головним</a:t>
            </a:r>
            <a:r>
              <a:rPr lang="ru-RU" sz="1400" dirty="0" smtClean="0"/>
              <a:t> </a:t>
            </a:r>
            <a:r>
              <a:rPr lang="ru-RU" sz="1400" dirty="0" err="1" smtClean="0"/>
              <a:t>болем</a:t>
            </a:r>
            <a:r>
              <a:rPr lang="ru-RU" sz="1400" dirty="0" smtClean="0"/>
              <a:t> "</a:t>
            </a:r>
            <a:r>
              <a:rPr lang="ru-RU" sz="1400" dirty="0" err="1" smtClean="0"/>
              <a:t>блювотою</a:t>
            </a:r>
            <a:r>
              <a:rPr lang="ru-RU" sz="1400" dirty="0" smtClean="0"/>
              <a:t>. У </a:t>
            </a:r>
            <a:r>
              <a:rPr lang="ru-RU" sz="1400" dirty="0" err="1" smtClean="0"/>
              <a:t>зв'язку</a:t>
            </a:r>
            <a:r>
              <a:rPr lang="ru-RU" sz="1400" dirty="0" smtClean="0"/>
              <a:t> </a:t>
            </a:r>
            <a:r>
              <a:rPr lang="ru-RU" sz="1400" dirty="0" err="1" smtClean="0"/>
              <a:t>з</a:t>
            </a:r>
            <a:r>
              <a:rPr lang="ru-RU" sz="1400" dirty="0" smtClean="0"/>
              <a:t> </a:t>
            </a:r>
            <a:r>
              <a:rPr lang="ru-RU" sz="1400" dirty="0" err="1" smtClean="0"/>
              <a:t>ураженням</a:t>
            </a:r>
            <a:r>
              <a:rPr lang="ru-RU" sz="1400" dirty="0" smtClean="0"/>
              <a:t> </a:t>
            </a:r>
            <a:r>
              <a:rPr lang="ru-RU" sz="1400" dirty="0" err="1" smtClean="0"/>
              <a:t>сірої</a:t>
            </a:r>
            <a:r>
              <a:rPr lang="ru-RU" sz="1400" dirty="0" smtClean="0"/>
              <a:t> </a:t>
            </a:r>
            <a:r>
              <a:rPr lang="ru-RU" sz="1400" dirty="0" err="1" smtClean="0"/>
              <a:t>речовини</a:t>
            </a:r>
            <a:r>
              <a:rPr lang="ru-RU" sz="1400" dirty="0" smtClean="0"/>
              <a:t> </a:t>
            </a:r>
            <a:r>
              <a:rPr lang="ru-RU" sz="1400" dirty="0" err="1" smtClean="0"/>
              <a:t>стовбура</a:t>
            </a:r>
            <a:r>
              <a:rPr lang="ru-RU" sz="1400" dirty="0" smtClean="0"/>
              <a:t> </a:t>
            </a:r>
            <a:r>
              <a:rPr lang="ru-RU" sz="1400" dirty="0" err="1" smtClean="0"/>
              <a:t>мозку</a:t>
            </a:r>
            <a:r>
              <a:rPr lang="ru-RU" sz="1400" dirty="0" smtClean="0"/>
              <a:t> </a:t>
            </a:r>
            <a:r>
              <a:rPr lang="ru-RU" sz="1400" dirty="0" err="1" smtClean="0"/>
              <a:t>і</a:t>
            </a:r>
            <a:r>
              <a:rPr lang="ru-RU" sz="1400" dirty="0" smtClean="0"/>
              <a:t> </a:t>
            </a:r>
            <a:r>
              <a:rPr lang="ru-RU" sz="1400" dirty="0" err="1" smtClean="0"/>
              <a:t>шийного</a:t>
            </a:r>
            <a:r>
              <a:rPr lang="ru-RU" sz="1400" dirty="0" smtClean="0"/>
              <a:t> </a:t>
            </a:r>
            <a:r>
              <a:rPr lang="ru-RU" sz="1400" dirty="0" err="1" smtClean="0"/>
              <a:t>відділу</a:t>
            </a:r>
            <a:r>
              <a:rPr lang="ru-RU" sz="1400" dirty="0" smtClean="0"/>
              <a:t> спинного </a:t>
            </a:r>
            <a:r>
              <a:rPr lang="ru-RU" sz="1400" dirty="0" err="1" smtClean="0"/>
              <a:t>мозку</a:t>
            </a:r>
            <a:r>
              <a:rPr lang="ru-RU" sz="1400" dirty="0" smtClean="0"/>
              <a:t> на </a:t>
            </a:r>
            <a:r>
              <a:rPr lang="ru-RU" sz="1400" dirty="0" err="1" smtClean="0"/>
              <a:t>тлі</a:t>
            </a:r>
            <a:r>
              <a:rPr lang="ru-RU" sz="1400" dirty="0" smtClean="0"/>
              <a:t> </a:t>
            </a:r>
            <a:r>
              <a:rPr lang="ru-RU" sz="1400" dirty="0" err="1" smtClean="0"/>
              <a:t>загальноінфекційного</a:t>
            </a:r>
            <a:r>
              <a:rPr lang="ru-RU" sz="1400" dirty="0" smtClean="0"/>
              <a:t> </a:t>
            </a:r>
            <a:r>
              <a:rPr lang="ru-RU" sz="1400" dirty="0" err="1" smtClean="0"/>
              <a:t>симптомів</a:t>
            </a:r>
            <a:r>
              <a:rPr lang="ru-RU" sz="1400" dirty="0" smtClean="0"/>
              <a:t> </a:t>
            </a:r>
            <a:r>
              <a:rPr lang="ru-RU" sz="1400" dirty="0" err="1" smtClean="0"/>
              <a:t>виникають</a:t>
            </a:r>
            <a:r>
              <a:rPr lang="ru-RU" sz="1400" dirty="0" smtClean="0"/>
              <a:t> </a:t>
            </a:r>
            <a:r>
              <a:rPr lang="ru-RU" sz="1400" dirty="0" err="1" smtClean="0"/>
              <a:t>грубі</a:t>
            </a:r>
            <a:r>
              <a:rPr lang="ru-RU" sz="1400" dirty="0" smtClean="0"/>
              <a:t> </a:t>
            </a:r>
            <a:r>
              <a:rPr lang="ru-RU" sz="1400" dirty="0" err="1" smtClean="0"/>
              <a:t>бульбарні</a:t>
            </a:r>
            <a:r>
              <a:rPr lang="ru-RU" sz="1400" dirty="0" smtClean="0"/>
              <a:t> </a:t>
            </a:r>
            <a:r>
              <a:rPr lang="ru-RU" sz="1400" dirty="0" err="1" smtClean="0"/>
              <a:t>порушення</a:t>
            </a:r>
            <a:r>
              <a:rPr lang="ru-RU" sz="1400" dirty="0" smtClean="0"/>
              <a:t> </a:t>
            </a:r>
            <a:r>
              <a:rPr lang="ru-RU" sz="1400" dirty="0" err="1" smtClean="0"/>
              <a:t>і</a:t>
            </a:r>
            <a:r>
              <a:rPr lang="ru-RU" sz="1400" dirty="0" smtClean="0"/>
              <a:t> </a:t>
            </a:r>
            <a:r>
              <a:rPr lang="ru-RU" sz="1400" dirty="0" err="1" smtClean="0"/>
              <a:t>мляві</a:t>
            </a:r>
            <a:r>
              <a:rPr lang="ru-RU" sz="1400" dirty="0" smtClean="0"/>
              <a:t> </a:t>
            </a:r>
            <a:r>
              <a:rPr lang="ru-RU" sz="1400" dirty="0" err="1" smtClean="0"/>
              <a:t>паралічі</a:t>
            </a:r>
            <a:r>
              <a:rPr lang="ru-RU" sz="1400" dirty="0" smtClean="0"/>
              <a:t> </a:t>
            </a:r>
            <a:r>
              <a:rPr lang="ru-RU" sz="1400" dirty="0" err="1" smtClean="0"/>
              <a:t>шиї</a:t>
            </a:r>
            <a:r>
              <a:rPr lang="ru-RU" sz="1400" dirty="0" smtClean="0"/>
              <a:t> </a:t>
            </a:r>
            <a:r>
              <a:rPr lang="ru-RU" sz="1400" dirty="0" err="1" smtClean="0"/>
              <a:t>і</a:t>
            </a:r>
            <a:r>
              <a:rPr lang="ru-RU" sz="1400" dirty="0" smtClean="0"/>
              <a:t> </a:t>
            </a:r>
            <a:r>
              <a:rPr lang="ru-RU" sz="1400" dirty="0" err="1" smtClean="0"/>
              <a:t>верхніх</a:t>
            </a:r>
            <a:r>
              <a:rPr lang="ru-RU" sz="1400" dirty="0" smtClean="0"/>
              <a:t> </a:t>
            </a:r>
            <a:r>
              <a:rPr lang="ru-RU" sz="1400" dirty="0" err="1" smtClean="0"/>
              <a:t>кінцівок</a:t>
            </a:r>
            <a:r>
              <a:rPr lang="ru-RU" sz="1400" dirty="0" smtClean="0"/>
              <a:t>. </a:t>
            </a:r>
            <a:br>
              <a:rPr lang="ru-RU" sz="1400" dirty="0" smtClean="0"/>
            </a:br>
            <a:r>
              <a:rPr lang="ru-RU" sz="1400" dirty="0" smtClean="0"/>
              <a:t> </a:t>
            </a:r>
            <a:r>
              <a:rPr lang="ru-RU" sz="1400" dirty="0" err="1" smtClean="0"/>
              <a:t>Висипнотифозний</a:t>
            </a:r>
            <a:r>
              <a:rPr lang="ru-RU" sz="1400" dirty="0" smtClean="0"/>
              <a:t> </a:t>
            </a:r>
            <a:r>
              <a:rPr lang="ru-RU" sz="1400" dirty="0" err="1" smtClean="0"/>
              <a:t>енцефаліт</a:t>
            </a:r>
            <a:r>
              <a:rPr lang="ru-RU" sz="1400" dirty="0" smtClean="0"/>
              <a:t> </a:t>
            </a:r>
            <a:r>
              <a:rPr lang="ru-RU" sz="1400" dirty="0" err="1" smtClean="0"/>
              <a:t>характеризується</a:t>
            </a:r>
            <a:r>
              <a:rPr lang="ru-RU" sz="1400" dirty="0" smtClean="0"/>
              <a:t> </a:t>
            </a:r>
            <a:r>
              <a:rPr lang="ru-RU" sz="1400" dirty="0" err="1" smtClean="0"/>
              <a:t>сильним</a:t>
            </a:r>
            <a:r>
              <a:rPr lang="ru-RU" sz="1400" dirty="0" smtClean="0"/>
              <a:t> </a:t>
            </a:r>
            <a:r>
              <a:rPr lang="ru-RU" sz="1400" dirty="0" err="1" smtClean="0"/>
              <a:t>головним</a:t>
            </a:r>
            <a:r>
              <a:rPr lang="ru-RU" sz="1400" dirty="0" smtClean="0"/>
              <a:t> </a:t>
            </a:r>
            <a:r>
              <a:rPr lang="ru-RU" sz="1400" dirty="0" err="1" smtClean="0"/>
              <a:t>болем</a:t>
            </a:r>
            <a:r>
              <a:rPr lang="ru-RU" sz="1400" dirty="0" smtClean="0"/>
              <a:t>, </a:t>
            </a:r>
            <a:r>
              <a:rPr lang="ru-RU" sz="1400" dirty="0" err="1" smtClean="0"/>
              <a:t>маренням</a:t>
            </a:r>
            <a:r>
              <a:rPr lang="ru-RU" sz="1400" dirty="0" smtClean="0"/>
              <a:t>, </a:t>
            </a:r>
            <a:r>
              <a:rPr lang="ru-RU" sz="1400" dirty="0" err="1" smtClean="0"/>
              <a:t>збудженням</a:t>
            </a:r>
            <a:r>
              <a:rPr lang="ru-RU" sz="1400" dirty="0" smtClean="0"/>
              <a:t>, </a:t>
            </a:r>
            <a:r>
              <a:rPr lang="ru-RU" sz="1400" dirty="0" err="1" smtClean="0"/>
              <a:t>менінгеальними</a:t>
            </a:r>
            <a:r>
              <a:rPr lang="ru-RU" sz="1400" dirty="0" smtClean="0"/>
              <a:t> симптомами, </a:t>
            </a:r>
            <a:r>
              <a:rPr lang="ru-RU" sz="1400" dirty="0" err="1" smtClean="0"/>
              <a:t>появою</a:t>
            </a:r>
            <a:r>
              <a:rPr lang="ru-RU" sz="1400" dirty="0" smtClean="0"/>
              <a:t> </a:t>
            </a:r>
            <a:r>
              <a:rPr lang="ru-RU" sz="1400" dirty="0" err="1" smtClean="0"/>
              <a:t>висипки</a:t>
            </a:r>
            <a:r>
              <a:rPr lang="ru-RU" sz="1400" dirty="0" smtClean="0"/>
              <a:t> на </a:t>
            </a:r>
            <a:r>
              <a:rPr lang="ru-RU" sz="1400" dirty="0" err="1" smtClean="0"/>
              <a:t>шкіру</a:t>
            </a:r>
            <a:r>
              <a:rPr lang="ru-RU" sz="1400" dirty="0" smtClean="0"/>
              <a:t> </a:t>
            </a:r>
            <a:r>
              <a:rPr lang="ru-RU" sz="1400" dirty="0" err="1" smtClean="0"/>
              <a:t>тулуба</a:t>
            </a:r>
            <a:r>
              <a:rPr lang="ru-RU" sz="1400" dirty="0" smtClean="0"/>
              <a:t> </a:t>
            </a:r>
            <a:r>
              <a:rPr lang="ru-RU" sz="1400" dirty="0" err="1" smtClean="0"/>
              <a:t>і</a:t>
            </a:r>
            <a:r>
              <a:rPr lang="ru-RU" sz="1400" dirty="0" smtClean="0"/>
              <a:t> </a:t>
            </a:r>
            <a:r>
              <a:rPr lang="ru-RU" sz="1400" dirty="0" err="1" smtClean="0"/>
              <a:t>згинальних</a:t>
            </a:r>
            <a:r>
              <a:rPr lang="ru-RU" sz="1400" dirty="0" smtClean="0"/>
              <a:t> </a:t>
            </a:r>
            <a:r>
              <a:rPr lang="ru-RU" sz="1400" dirty="0" err="1" smtClean="0"/>
              <a:t>поверхнях</a:t>
            </a:r>
            <a:r>
              <a:rPr lang="ru-RU" sz="1400" dirty="0" smtClean="0"/>
              <a:t> рук. </a:t>
            </a:r>
            <a:br>
              <a:rPr lang="ru-RU" sz="1400" dirty="0" smtClean="0"/>
            </a:br>
            <a:r>
              <a:rPr lang="ru-RU" sz="1400" dirty="0" smtClean="0"/>
              <a:t> </a:t>
            </a:r>
            <a:r>
              <a:rPr lang="ru-RU" sz="1400" dirty="0" err="1" smtClean="0"/>
              <a:t>Геморагічний</a:t>
            </a:r>
            <a:r>
              <a:rPr lang="ru-RU" sz="1400" dirty="0" smtClean="0"/>
              <a:t> </a:t>
            </a:r>
            <a:r>
              <a:rPr lang="ru-RU" sz="1400" dirty="0" err="1" smtClean="0"/>
              <a:t>енцефаліт</a:t>
            </a:r>
            <a:r>
              <a:rPr lang="ru-RU" sz="1400" dirty="0" smtClean="0"/>
              <a:t> </a:t>
            </a:r>
            <a:r>
              <a:rPr lang="ru-RU" sz="1400" dirty="0" err="1" smtClean="0"/>
              <a:t>включає</a:t>
            </a:r>
            <a:r>
              <a:rPr lang="ru-RU" sz="1400" dirty="0" smtClean="0"/>
              <a:t> </a:t>
            </a:r>
            <a:r>
              <a:rPr lang="ru-RU" sz="1400" dirty="0" err="1" smtClean="0"/>
              <a:t>групу</a:t>
            </a:r>
            <a:r>
              <a:rPr lang="ru-RU" sz="1400" dirty="0" smtClean="0"/>
              <a:t> </a:t>
            </a:r>
            <a:r>
              <a:rPr lang="ru-RU" sz="1400" dirty="0" err="1" smtClean="0"/>
              <a:t>уражень</a:t>
            </a:r>
            <a:r>
              <a:rPr lang="ru-RU" sz="1400" dirty="0" smtClean="0"/>
              <a:t> головного </a:t>
            </a:r>
            <a:r>
              <a:rPr lang="ru-RU" sz="1400" dirty="0" err="1" smtClean="0"/>
              <a:t>мозку</a:t>
            </a:r>
            <a:r>
              <a:rPr lang="ru-RU" sz="1400" dirty="0" smtClean="0"/>
              <a:t> </a:t>
            </a:r>
            <a:r>
              <a:rPr lang="ru-RU" sz="1400" dirty="0" err="1" smtClean="0"/>
              <a:t>інфекційного</a:t>
            </a:r>
            <a:r>
              <a:rPr lang="ru-RU" sz="1400" dirty="0" smtClean="0"/>
              <a:t>, </a:t>
            </a:r>
            <a:r>
              <a:rPr lang="ru-RU" sz="1400" dirty="0" err="1" smtClean="0"/>
              <a:t>алергічного</a:t>
            </a:r>
            <a:r>
              <a:rPr lang="ru-RU" sz="1400" dirty="0" smtClean="0"/>
              <a:t>, </a:t>
            </a:r>
            <a:r>
              <a:rPr lang="ru-RU" sz="1400" dirty="0" err="1" smtClean="0"/>
              <a:t>дісметаооліческого</a:t>
            </a:r>
            <a:r>
              <a:rPr lang="ru-RU" sz="1400" dirty="0" smtClean="0"/>
              <a:t> </a:t>
            </a:r>
            <a:r>
              <a:rPr lang="ru-RU" sz="1400" dirty="0" err="1" smtClean="0"/>
              <a:t>і</a:t>
            </a:r>
            <a:r>
              <a:rPr lang="ru-RU" sz="1400" dirty="0" smtClean="0"/>
              <a:t> токсичного генезу. </a:t>
            </a:r>
            <a:br>
              <a:rPr lang="ru-RU" sz="1400" dirty="0" smtClean="0"/>
            </a:br>
            <a:r>
              <a:rPr lang="ru-RU" sz="1400" dirty="0" smtClean="0"/>
              <a:t> </a:t>
            </a:r>
            <a:r>
              <a:rPr lang="ru-RU" sz="1400" dirty="0" err="1" smtClean="0"/>
              <a:t>Захворювання</a:t>
            </a:r>
            <a:r>
              <a:rPr lang="ru-RU" sz="1400" dirty="0" smtClean="0"/>
              <a:t> </a:t>
            </a:r>
            <a:r>
              <a:rPr lang="ru-RU" sz="1400" dirty="0" err="1" smtClean="0"/>
              <a:t>проявляється</a:t>
            </a:r>
            <a:r>
              <a:rPr lang="ru-RU" sz="1400" dirty="0" smtClean="0"/>
              <a:t> </a:t>
            </a:r>
            <a:r>
              <a:rPr lang="ru-RU" sz="1400" dirty="0" err="1" smtClean="0"/>
              <a:t>різкою</a:t>
            </a:r>
            <a:r>
              <a:rPr lang="ru-RU" sz="1400" dirty="0" smtClean="0"/>
              <a:t> </a:t>
            </a:r>
            <a:r>
              <a:rPr lang="ru-RU" sz="1400" dirty="0" err="1" smtClean="0"/>
              <a:t>головним</a:t>
            </a:r>
            <a:r>
              <a:rPr lang="ru-RU" sz="1400" dirty="0" smtClean="0"/>
              <a:t> </a:t>
            </a:r>
            <a:r>
              <a:rPr lang="ru-RU" sz="1400" dirty="0" err="1" smtClean="0"/>
              <a:t>болем</a:t>
            </a:r>
            <a:r>
              <a:rPr lang="ru-RU" sz="1400" dirty="0" smtClean="0"/>
              <a:t>, </a:t>
            </a:r>
            <a:r>
              <a:rPr lang="ru-RU" sz="1400" dirty="0" err="1" smtClean="0"/>
              <a:t>нудотою</a:t>
            </a:r>
            <a:r>
              <a:rPr lang="ru-RU" sz="1400" dirty="0" smtClean="0"/>
              <a:t>, </a:t>
            </a:r>
            <a:r>
              <a:rPr lang="ru-RU" sz="1400" dirty="0" err="1" smtClean="0"/>
              <a:t>блювотою</a:t>
            </a:r>
            <a:r>
              <a:rPr lang="ru-RU" sz="1400" dirty="0" smtClean="0"/>
              <a:t>, </a:t>
            </a:r>
            <a:r>
              <a:rPr lang="ru-RU" sz="1400" dirty="0" err="1" smtClean="0"/>
              <a:t>виникненням</a:t>
            </a:r>
            <a:r>
              <a:rPr lang="ru-RU" sz="1400" dirty="0" smtClean="0"/>
              <a:t> </a:t>
            </a:r>
            <a:r>
              <a:rPr lang="ru-RU" sz="1400" dirty="0" err="1" smtClean="0"/>
              <a:t>осередкових</a:t>
            </a:r>
            <a:r>
              <a:rPr lang="ru-RU" sz="1400" dirty="0" smtClean="0"/>
              <a:t> </a:t>
            </a:r>
            <a:r>
              <a:rPr lang="ru-RU" sz="1400" dirty="0" err="1" smtClean="0"/>
              <a:t>знаків</a:t>
            </a:r>
            <a:r>
              <a:rPr lang="ru-RU" sz="1400" dirty="0" smtClean="0"/>
              <a:t>, </a:t>
            </a:r>
            <a:r>
              <a:rPr lang="ru-RU" sz="1400" dirty="0" err="1" smtClean="0"/>
              <a:t>затемненням</a:t>
            </a:r>
            <a:r>
              <a:rPr lang="ru-RU" sz="1400" dirty="0" smtClean="0"/>
              <a:t> </a:t>
            </a:r>
            <a:r>
              <a:rPr lang="ru-RU" sz="1400" dirty="0" err="1" smtClean="0"/>
              <a:t>свідомості</a:t>
            </a:r>
            <a:r>
              <a:rPr lang="ru-RU" sz="1400" dirty="0" smtClean="0"/>
              <a:t>. </a:t>
            </a:r>
            <a:br>
              <a:rPr lang="ru-RU" sz="1400" dirty="0" smtClean="0"/>
            </a:br>
            <a:r>
              <a:rPr lang="ru-RU" sz="1400" dirty="0" smtClean="0"/>
              <a:t> </a:t>
            </a:r>
            <a:r>
              <a:rPr lang="ru-RU" sz="1400" dirty="0" err="1" smtClean="0"/>
              <a:t>Некротичний</a:t>
            </a:r>
            <a:r>
              <a:rPr lang="ru-RU" sz="1400" dirty="0" smtClean="0"/>
              <a:t> </a:t>
            </a:r>
            <a:r>
              <a:rPr lang="ru-RU" sz="1400" dirty="0" err="1" smtClean="0"/>
              <a:t>енцефаліт</a:t>
            </a:r>
            <a:r>
              <a:rPr lang="ru-RU" sz="1400" dirty="0" smtClean="0"/>
              <a:t>, </a:t>
            </a:r>
            <a:r>
              <a:rPr lang="ru-RU" sz="1400" dirty="0" err="1" smtClean="0"/>
              <a:t>який</a:t>
            </a:r>
            <a:r>
              <a:rPr lang="ru-RU" sz="1400" dirty="0" smtClean="0"/>
              <a:t> </a:t>
            </a:r>
            <a:r>
              <a:rPr lang="ru-RU" sz="1400" dirty="0" err="1" smtClean="0"/>
              <a:t>викликається</a:t>
            </a:r>
            <a:r>
              <a:rPr lang="ru-RU" sz="1400" dirty="0" smtClean="0"/>
              <a:t> </a:t>
            </a:r>
            <a:r>
              <a:rPr lang="ru-RU" sz="1400" dirty="0" err="1" smtClean="0"/>
              <a:t>вірусом</a:t>
            </a:r>
            <a:r>
              <a:rPr lang="ru-RU" sz="1400" dirty="0" smtClean="0"/>
              <a:t> </a:t>
            </a:r>
            <a:r>
              <a:rPr lang="en-US" sz="1400" dirty="0" smtClean="0"/>
              <a:t>herpes simplex - </a:t>
            </a:r>
            <a:r>
              <a:rPr lang="ru-RU" sz="1400" dirty="0" err="1" smtClean="0"/>
              <a:t>рідкісне</a:t>
            </a:r>
            <a:r>
              <a:rPr lang="ru-RU" sz="1400" dirty="0" smtClean="0"/>
              <a:t> </a:t>
            </a:r>
            <a:r>
              <a:rPr lang="ru-RU" sz="1400" dirty="0" err="1" smtClean="0"/>
              <a:t>важко</a:t>
            </a:r>
            <a:r>
              <a:rPr lang="ru-RU" sz="1400" dirty="0" smtClean="0"/>
              <a:t> </a:t>
            </a:r>
            <a:r>
              <a:rPr lang="ru-RU" sz="1400" dirty="0" err="1" smtClean="0"/>
              <a:t>протікає</a:t>
            </a:r>
            <a:r>
              <a:rPr lang="ru-RU" sz="1400" dirty="0" smtClean="0"/>
              <a:t> </a:t>
            </a:r>
            <a:r>
              <a:rPr lang="ru-RU" sz="1400" dirty="0" err="1" smtClean="0"/>
              <a:t>захворювання</a:t>
            </a:r>
            <a:r>
              <a:rPr lang="ru-RU" sz="1400" dirty="0" smtClean="0"/>
              <a:t>. </a:t>
            </a:r>
            <a:r>
              <a:rPr lang="ru-RU" sz="1400" dirty="0" err="1" smtClean="0"/>
              <a:t>Характеризується</a:t>
            </a:r>
            <a:r>
              <a:rPr lang="ru-RU" sz="1400" dirty="0" smtClean="0"/>
              <a:t> </a:t>
            </a:r>
            <a:r>
              <a:rPr lang="ru-RU" sz="1400" dirty="0" err="1" smtClean="0"/>
              <a:t>гострим</a:t>
            </a:r>
            <a:r>
              <a:rPr lang="ru-RU" sz="1400" dirty="0" smtClean="0"/>
              <a:t> початком, </a:t>
            </a:r>
            <a:r>
              <a:rPr lang="ru-RU" sz="1400" dirty="0" err="1" smtClean="0"/>
              <a:t>розвитком</a:t>
            </a:r>
            <a:r>
              <a:rPr lang="ru-RU" sz="1400" dirty="0" smtClean="0"/>
              <a:t> коматозного стану, </a:t>
            </a:r>
            <a:r>
              <a:rPr lang="ru-RU" sz="1400" dirty="0" err="1" smtClean="0"/>
              <a:t>гіпертермією</a:t>
            </a:r>
            <a:r>
              <a:rPr lang="ru-RU" sz="1400" dirty="0" smtClean="0"/>
              <a:t>, </a:t>
            </a:r>
            <a:r>
              <a:rPr lang="ru-RU" sz="1400" dirty="0" err="1" smtClean="0"/>
              <a:t>судомами</a:t>
            </a:r>
            <a:r>
              <a:rPr lang="ru-RU" sz="1400" dirty="0" smtClean="0"/>
              <a:t>, </a:t>
            </a:r>
            <a:r>
              <a:rPr lang="ru-RU" sz="1400" dirty="0" err="1" smtClean="0"/>
              <a:t>руховими</a:t>
            </a:r>
            <a:r>
              <a:rPr lang="ru-RU" sz="1400" dirty="0" smtClean="0"/>
              <a:t> </a:t>
            </a:r>
            <a:r>
              <a:rPr lang="ru-RU" sz="1400" dirty="0" err="1" smtClean="0"/>
              <a:t>порушеннями</a:t>
            </a:r>
            <a:r>
              <a:rPr lang="ru-RU" sz="1400" dirty="0" smtClean="0"/>
              <a:t> у </a:t>
            </a:r>
            <a:r>
              <a:rPr lang="ru-RU" sz="1400" dirty="0" err="1" smtClean="0"/>
              <a:t>вигляді</a:t>
            </a:r>
            <a:r>
              <a:rPr lang="ru-RU" sz="1400" dirty="0" smtClean="0"/>
              <a:t> </a:t>
            </a:r>
            <a:r>
              <a:rPr lang="ru-RU" sz="1400" dirty="0" err="1" smtClean="0"/>
              <a:t>геміпарез</a:t>
            </a:r>
            <a:r>
              <a:rPr lang="ru-RU" sz="1400" dirty="0" smtClean="0"/>
              <a:t> </a:t>
            </a:r>
            <a:r>
              <a:rPr lang="ru-RU" sz="1400" dirty="0" err="1" smtClean="0"/>
              <a:t>або</a:t>
            </a:r>
            <a:r>
              <a:rPr lang="ru-RU" sz="1400" dirty="0" smtClean="0"/>
              <a:t> </a:t>
            </a:r>
            <a:r>
              <a:rPr lang="ru-RU" sz="1400" dirty="0" err="1" smtClean="0"/>
              <a:t>геміплегія</a:t>
            </a:r>
            <a:r>
              <a:rPr lang="ru-RU" sz="1400" dirty="0" smtClean="0"/>
              <a:t> </a:t>
            </a:r>
            <a:r>
              <a:rPr lang="ru-RU" sz="1400" dirty="0" err="1" smtClean="0"/>
              <a:t>і</a:t>
            </a:r>
            <a:r>
              <a:rPr lang="ru-RU" sz="1400" dirty="0" smtClean="0"/>
              <a:t> </a:t>
            </a:r>
            <a:r>
              <a:rPr lang="ru-RU" sz="1400" dirty="0" err="1" smtClean="0"/>
              <a:t>іншими</a:t>
            </a:r>
            <a:r>
              <a:rPr lang="ru-RU" sz="1400" dirty="0" smtClean="0"/>
              <a:t> </a:t>
            </a:r>
            <a:r>
              <a:rPr lang="ru-RU" sz="1400" dirty="0" err="1" smtClean="0"/>
              <a:t>неврологічними</a:t>
            </a:r>
            <a:r>
              <a:rPr lang="ru-RU" sz="1400" dirty="0" smtClean="0"/>
              <a:t> симптомами, </a:t>
            </a:r>
            <a:r>
              <a:rPr lang="ru-RU" sz="1400" dirty="0" err="1" smtClean="0"/>
              <a:t>що</a:t>
            </a:r>
            <a:r>
              <a:rPr lang="ru-RU" sz="1400" dirty="0" smtClean="0"/>
              <a:t> </a:t>
            </a:r>
            <a:r>
              <a:rPr lang="ru-RU" sz="1400" dirty="0" err="1" smtClean="0"/>
              <a:t>свідчать</a:t>
            </a:r>
            <a:r>
              <a:rPr lang="ru-RU" sz="1400" dirty="0" smtClean="0"/>
              <a:t> про </a:t>
            </a:r>
            <a:r>
              <a:rPr lang="ru-RU" sz="1400" dirty="0" err="1" smtClean="0"/>
              <a:t>важку</a:t>
            </a:r>
            <a:r>
              <a:rPr lang="ru-RU" sz="1400" dirty="0" smtClean="0"/>
              <a:t> </a:t>
            </a:r>
            <a:r>
              <a:rPr lang="ru-RU" sz="1400" dirty="0" err="1" smtClean="0"/>
              <a:t>поразку</a:t>
            </a:r>
            <a:r>
              <a:rPr lang="ru-RU" sz="1400" dirty="0" smtClean="0"/>
              <a:t> </a:t>
            </a:r>
            <a:r>
              <a:rPr lang="ru-RU" sz="1400" dirty="0" err="1" smtClean="0"/>
              <a:t>речовини</a:t>
            </a:r>
            <a:r>
              <a:rPr lang="ru-RU" sz="1400" dirty="0" smtClean="0"/>
              <a:t> головного </a:t>
            </a:r>
            <a:r>
              <a:rPr lang="ru-RU" sz="1400" dirty="0" err="1" smtClean="0"/>
              <a:t>мозку</a:t>
            </a:r>
            <a:r>
              <a:rPr lang="ru-RU" sz="1400" dirty="0" smtClean="0"/>
              <a:t>. </a:t>
            </a:r>
            <a:br>
              <a:rPr lang="ru-RU" sz="1400" dirty="0" smtClean="0"/>
            </a:br>
            <a:r>
              <a:rPr lang="ru-RU" sz="1400" dirty="0" smtClean="0"/>
              <a:t> </a:t>
            </a:r>
            <a:r>
              <a:rPr lang="ru-RU" sz="1400" dirty="0" err="1" smtClean="0"/>
              <a:t>Комариний</a:t>
            </a:r>
            <a:r>
              <a:rPr lang="ru-RU" sz="1400" dirty="0" smtClean="0"/>
              <a:t> </a:t>
            </a:r>
            <a:r>
              <a:rPr lang="ru-RU" sz="1400" dirty="0" err="1" smtClean="0"/>
              <a:t>осінньо-річний</a:t>
            </a:r>
            <a:r>
              <a:rPr lang="ru-RU" sz="1400" dirty="0" smtClean="0"/>
              <a:t> (</a:t>
            </a:r>
            <a:r>
              <a:rPr lang="ru-RU" sz="1400" dirty="0" err="1" smtClean="0"/>
              <a:t>японський</a:t>
            </a:r>
            <a:r>
              <a:rPr lang="ru-RU" sz="1400" dirty="0" smtClean="0"/>
              <a:t>) </a:t>
            </a:r>
            <a:r>
              <a:rPr lang="ru-RU" sz="1400" dirty="0" err="1" smtClean="0"/>
              <a:t>енцефаліт</a:t>
            </a:r>
            <a:r>
              <a:rPr lang="ru-RU" sz="1400" dirty="0" smtClean="0"/>
              <a:t> </a:t>
            </a:r>
            <a:r>
              <a:rPr lang="ru-RU" sz="1400" dirty="0" err="1" smtClean="0"/>
              <a:t>зустрічається</a:t>
            </a:r>
            <a:r>
              <a:rPr lang="ru-RU" sz="1400" dirty="0" smtClean="0"/>
              <a:t> на Далекому </a:t>
            </a:r>
            <a:r>
              <a:rPr lang="ru-RU" sz="1400" dirty="0" err="1" smtClean="0"/>
              <a:t>Сході</a:t>
            </a:r>
            <a:r>
              <a:rPr lang="ru-RU" sz="1400" dirty="0" smtClean="0"/>
              <a:t>. </a:t>
            </a:r>
            <a:r>
              <a:rPr lang="ru-RU" sz="1400" dirty="0" err="1" smtClean="0"/>
              <a:t>Переносником</a:t>
            </a:r>
            <a:r>
              <a:rPr lang="ru-RU" sz="1400" dirty="0" smtClean="0"/>
              <a:t> </a:t>
            </a:r>
            <a:r>
              <a:rPr lang="ru-RU" sz="1400" dirty="0" err="1" smtClean="0"/>
              <a:t>інфекції</a:t>
            </a:r>
            <a:r>
              <a:rPr lang="ru-RU" sz="1400" dirty="0" smtClean="0"/>
              <a:t> </a:t>
            </a:r>
            <a:r>
              <a:rPr lang="ru-RU" sz="1400" dirty="0" err="1" smtClean="0"/>
              <a:t>є</a:t>
            </a:r>
            <a:r>
              <a:rPr lang="ru-RU" sz="1400" dirty="0" smtClean="0"/>
              <a:t> </a:t>
            </a:r>
            <a:r>
              <a:rPr lang="ru-RU" sz="1400" dirty="0" err="1" smtClean="0"/>
              <a:t>комарі</a:t>
            </a:r>
            <a:r>
              <a:rPr lang="ru-RU" sz="1400" dirty="0" smtClean="0"/>
              <a:t>. </a:t>
            </a:r>
            <a:r>
              <a:rPr lang="ru-RU" sz="1400" dirty="0" err="1" smtClean="0"/>
              <a:t>Гостре</a:t>
            </a:r>
            <a:r>
              <a:rPr lang="ru-RU" sz="1400" dirty="0" smtClean="0"/>
              <a:t> </a:t>
            </a:r>
            <a:r>
              <a:rPr lang="ru-RU" sz="1400" dirty="0" err="1" smtClean="0"/>
              <a:t>гарячкове</a:t>
            </a:r>
            <a:r>
              <a:rPr lang="ru-RU" sz="1400" dirty="0" smtClean="0"/>
              <a:t> </a:t>
            </a:r>
            <a:r>
              <a:rPr lang="ru-RU" sz="1400" dirty="0" err="1" smtClean="0"/>
              <a:t>захворювання</a:t>
            </a:r>
            <a:r>
              <a:rPr lang="ru-RU" sz="1400" dirty="0" smtClean="0"/>
              <a:t>, </a:t>
            </a:r>
            <a:r>
              <a:rPr lang="ru-RU" sz="1400" dirty="0" err="1" smtClean="0"/>
              <a:t>що</a:t>
            </a:r>
            <a:r>
              <a:rPr lang="ru-RU" sz="1400" dirty="0" smtClean="0"/>
              <a:t> </a:t>
            </a:r>
            <a:r>
              <a:rPr lang="ru-RU" sz="1400" dirty="0" err="1" smtClean="0"/>
              <a:t>виявляється</a:t>
            </a:r>
            <a:r>
              <a:rPr lang="ru-RU" sz="1400" dirty="0" smtClean="0"/>
              <a:t> </a:t>
            </a:r>
            <a:r>
              <a:rPr lang="ru-RU" sz="1400" dirty="0" err="1" smtClean="0"/>
              <a:t>високою</a:t>
            </a:r>
            <a:r>
              <a:rPr lang="ru-RU" sz="1400" dirty="0" smtClean="0"/>
              <a:t> температурою, </a:t>
            </a:r>
            <a:r>
              <a:rPr lang="ru-RU" sz="1400" dirty="0" err="1" smtClean="0"/>
              <a:t>сильним</a:t>
            </a:r>
            <a:r>
              <a:rPr lang="ru-RU" sz="1400" dirty="0" smtClean="0"/>
              <a:t> </a:t>
            </a:r>
            <a:r>
              <a:rPr lang="ru-RU" sz="1400" dirty="0" err="1" smtClean="0"/>
              <a:t>головним</a:t>
            </a:r>
            <a:r>
              <a:rPr lang="ru-RU" sz="1400" dirty="0" smtClean="0"/>
              <a:t> </a:t>
            </a:r>
            <a:r>
              <a:rPr lang="ru-RU" sz="1400" dirty="0" err="1" smtClean="0"/>
              <a:t>болем</a:t>
            </a:r>
            <a:r>
              <a:rPr lang="ru-RU" sz="1400" dirty="0" smtClean="0"/>
              <a:t>, </a:t>
            </a:r>
            <a:r>
              <a:rPr lang="ru-RU" sz="1400" dirty="0" err="1" smtClean="0"/>
              <a:t>раннім</a:t>
            </a:r>
            <a:r>
              <a:rPr lang="ru-RU" sz="1400" dirty="0" smtClean="0"/>
              <a:t> </a:t>
            </a:r>
            <a:r>
              <a:rPr lang="ru-RU" sz="1400" dirty="0" err="1" smtClean="0"/>
              <a:t>і</a:t>
            </a:r>
            <a:r>
              <a:rPr lang="ru-RU" sz="1400" dirty="0" smtClean="0"/>
              <a:t> </a:t>
            </a:r>
            <a:r>
              <a:rPr lang="ru-RU" sz="1400" dirty="0" err="1" smtClean="0"/>
              <a:t>глибоким</a:t>
            </a:r>
            <a:r>
              <a:rPr lang="ru-RU" sz="1400" dirty="0" smtClean="0"/>
              <a:t> </a:t>
            </a:r>
            <a:r>
              <a:rPr lang="ru-RU" sz="1400" dirty="0" err="1" smtClean="0"/>
              <a:t>порушенням</a:t>
            </a:r>
            <a:r>
              <a:rPr lang="ru-RU" sz="1400" dirty="0" smtClean="0"/>
              <a:t> </a:t>
            </a:r>
            <a:r>
              <a:rPr lang="ru-RU" sz="1400" dirty="0" err="1" smtClean="0"/>
              <a:t>свідомості</a:t>
            </a:r>
            <a:r>
              <a:rPr lang="ru-RU" sz="1400" dirty="0" smtClean="0"/>
              <a:t>, </a:t>
            </a:r>
            <a:r>
              <a:rPr lang="ru-RU" sz="1400" dirty="0" err="1" smtClean="0"/>
              <a:t>менінгеальними</a:t>
            </a:r>
            <a:r>
              <a:rPr lang="ru-RU" sz="1400" dirty="0" smtClean="0"/>
              <a:t> симптомами, </a:t>
            </a:r>
            <a:r>
              <a:rPr lang="ru-RU" sz="1400" dirty="0" err="1" smtClean="0"/>
              <a:t>гіперемією</a:t>
            </a:r>
            <a:r>
              <a:rPr lang="ru-RU" sz="1400" dirty="0" smtClean="0"/>
              <a:t> </a:t>
            </a:r>
            <a:r>
              <a:rPr lang="ru-RU" sz="1400" dirty="0" err="1" smtClean="0"/>
              <a:t>обличчя</a:t>
            </a:r>
            <a:r>
              <a:rPr lang="ru-RU" sz="1400" dirty="0" smtClean="0"/>
              <a:t> </a:t>
            </a:r>
            <a:r>
              <a:rPr lang="ru-RU" sz="1400" dirty="0" err="1" smtClean="0"/>
              <a:t>і</a:t>
            </a:r>
            <a:r>
              <a:rPr lang="ru-RU" sz="1400" dirty="0" smtClean="0"/>
              <a:t> </a:t>
            </a:r>
            <a:r>
              <a:rPr lang="ru-RU" sz="1400" dirty="0" err="1" smtClean="0"/>
              <a:t>кон'юнктиви</a:t>
            </a:r>
            <a:r>
              <a:rPr lang="ru-RU" sz="1400" dirty="0" smtClean="0"/>
              <a:t>. </a:t>
            </a:r>
            <a:r>
              <a:rPr lang="ru-RU" sz="1400" dirty="0" err="1" smtClean="0"/>
              <a:t>Захворювання</a:t>
            </a:r>
            <a:r>
              <a:rPr lang="ru-RU" sz="1400" dirty="0" smtClean="0"/>
              <a:t> часто </a:t>
            </a:r>
            <a:r>
              <a:rPr lang="ru-RU" sz="1400" dirty="0" err="1" smtClean="0"/>
              <a:t>супроводжується</a:t>
            </a:r>
            <a:r>
              <a:rPr lang="ru-RU" sz="1400" dirty="0" smtClean="0"/>
              <a:t> </a:t>
            </a:r>
            <a:r>
              <a:rPr lang="ru-RU" sz="1400" dirty="0" err="1" smtClean="0"/>
              <a:t>ускладненнями</a:t>
            </a:r>
            <a:r>
              <a:rPr lang="ru-RU" sz="1400" dirty="0" smtClean="0"/>
              <a:t> у </a:t>
            </a:r>
            <a:r>
              <a:rPr lang="ru-RU" sz="1400" dirty="0" err="1" smtClean="0"/>
              <a:t>вигляді</a:t>
            </a:r>
            <a:r>
              <a:rPr lang="ru-RU" sz="1400" dirty="0" smtClean="0"/>
              <a:t> </a:t>
            </a:r>
            <a:r>
              <a:rPr lang="ru-RU" sz="1400" dirty="0" err="1" smtClean="0"/>
              <a:t>пневмонії</a:t>
            </a:r>
            <a:r>
              <a:rPr lang="ru-RU" sz="1400" dirty="0" smtClean="0"/>
              <a:t>, </a:t>
            </a:r>
            <a:r>
              <a:rPr lang="ru-RU" sz="1400" dirty="0" err="1" smtClean="0"/>
              <a:t>церебральних</a:t>
            </a:r>
            <a:r>
              <a:rPr lang="ru-RU" sz="1400" dirty="0" smtClean="0"/>
              <a:t> </a:t>
            </a:r>
            <a:r>
              <a:rPr lang="ru-RU" sz="1400" dirty="0" err="1" smtClean="0"/>
              <a:t>геморагій</a:t>
            </a:r>
            <a:r>
              <a:rPr lang="ru-RU" sz="1400" dirty="0" smtClean="0"/>
              <a:t>, </a:t>
            </a:r>
            <a:r>
              <a:rPr lang="ru-RU" sz="1400" dirty="0" err="1" smtClean="0"/>
              <a:t>порушень</a:t>
            </a:r>
            <a:r>
              <a:rPr lang="ru-RU" sz="1400" dirty="0" smtClean="0"/>
              <a:t> </a:t>
            </a:r>
            <a:r>
              <a:rPr lang="ru-RU" sz="1400" dirty="0" err="1" smtClean="0"/>
              <a:t>психіки</a:t>
            </a:r>
            <a:r>
              <a:rPr lang="ru-RU" sz="1400" dirty="0" smtClean="0"/>
              <a:t>. Одна </a:t>
            </a:r>
            <a:r>
              <a:rPr lang="ru-RU" sz="1400" dirty="0" err="1" smtClean="0"/>
              <a:t>з</a:t>
            </a:r>
            <a:r>
              <a:rPr lang="ru-RU" sz="1400" dirty="0" smtClean="0"/>
              <a:t> </a:t>
            </a:r>
            <a:r>
              <a:rPr lang="ru-RU" sz="1400" dirty="0" err="1" smtClean="0"/>
              <a:t>особливостей</a:t>
            </a:r>
            <a:r>
              <a:rPr lang="ru-RU" sz="1400" dirty="0" smtClean="0"/>
              <a:t> </a:t>
            </a:r>
            <a:r>
              <a:rPr lang="ru-RU" sz="1400" dirty="0" err="1" smtClean="0"/>
              <a:t>захворювання</a:t>
            </a:r>
            <a:r>
              <a:rPr lang="ru-RU" sz="1400" dirty="0" smtClean="0"/>
              <a:t> - </a:t>
            </a:r>
            <a:r>
              <a:rPr lang="ru-RU" sz="1400" dirty="0" err="1" smtClean="0"/>
              <a:t>можливість</a:t>
            </a:r>
            <a:r>
              <a:rPr lang="ru-RU" sz="1400" dirty="0" smtClean="0"/>
              <a:t> </a:t>
            </a:r>
            <a:r>
              <a:rPr lang="ru-RU" sz="1400" dirty="0" err="1" smtClean="0"/>
              <a:t>раптової</a:t>
            </a:r>
            <a:r>
              <a:rPr lang="ru-RU" sz="1400" dirty="0" smtClean="0"/>
              <a:t> </a:t>
            </a:r>
            <a:r>
              <a:rPr lang="ru-RU" sz="1400" dirty="0" err="1" smtClean="0"/>
              <a:t>смерті</a:t>
            </a:r>
            <a:r>
              <a:rPr lang="ru-RU" sz="1400" dirty="0" smtClean="0"/>
              <a:t> в </a:t>
            </a:r>
            <a:r>
              <a:rPr lang="ru-RU" sz="1400" dirty="0" err="1" smtClean="0"/>
              <a:t>стадії</a:t>
            </a:r>
            <a:r>
              <a:rPr lang="ru-RU" sz="1400" dirty="0" smtClean="0"/>
              <a:t> </a:t>
            </a:r>
            <a:r>
              <a:rPr lang="ru-RU" sz="1400" dirty="0" err="1" smtClean="0"/>
              <a:t>одужання</a:t>
            </a:r>
            <a:r>
              <a:rPr lang="ru-RU" sz="1400" dirty="0" smtClean="0"/>
              <a:t>, </a:t>
            </a:r>
            <a:r>
              <a:rPr lang="ru-RU" sz="1400" dirty="0" err="1" smtClean="0"/>
              <a:t>що</a:t>
            </a:r>
            <a:r>
              <a:rPr lang="ru-RU" sz="1400" dirty="0" smtClean="0"/>
              <a:t> </a:t>
            </a:r>
            <a:r>
              <a:rPr lang="ru-RU" sz="1400" dirty="0" err="1" smtClean="0"/>
              <a:t>починається</a:t>
            </a:r>
            <a:r>
              <a:rPr lang="ru-RU" sz="1400" dirty="0" smtClean="0"/>
              <a:t>. </a:t>
            </a:r>
            <a:br>
              <a:rPr lang="ru-RU" sz="1400" dirty="0" smtClean="0"/>
            </a:br>
            <a:r>
              <a:rPr lang="ru-RU" sz="1400" dirty="0" smtClean="0"/>
              <a:t> </a:t>
            </a:r>
            <a:r>
              <a:rPr lang="ru-RU" sz="1400" dirty="0" err="1" smtClean="0"/>
              <a:t>Невідкладна</a:t>
            </a:r>
            <a:r>
              <a:rPr lang="ru-RU" sz="1400" dirty="0" smtClean="0"/>
              <a:t> </a:t>
            </a:r>
            <a:r>
              <a:rPr lang="ru-RU" sz="1400" dirty="0" err="1" smtClean="0"/>
              <a:t>допомога</a:t>
            </a:r>
            <a:r>
              <a:rPr lang="ru-RU" sz="1400" dirty="0" smtClean="0"/>
              <a:t>. </a:t>
            </a:r>
            <a:r>
              <a:rPr lang="ru-RU" sz="1400" dirty="0" err="1" smtClean="0"/>
              <a:t>Постільний</a:t>
            </a:r>
            <a:r>
              <a:rPr lang="ru-RU" sz="1400" dirty="0" smtClean="0"/>
              <a:t> режим. При </a:t>
            </a:r>
            <a:r>
              <a:rPr lang="ru-RU" sz="1400" dirty="0" err="1" smtClean="0"/>
              <a:t>важкому</a:t>
            </a:r>
            <a:r>
              <a:rPr lang="ru-RU" sz="1400" dirty="0" smtClean="0"/>
              <a:t> </a:t>
            </a:r>
            <a:r>
              <a:rPr lang="ru-RU" sz="1400" dirty="0" err="1" smtClean="0"/>
              <a:t>перебігу</a:t>
            </a:r>
            <a:r>
              <a:rPr lang="ru-RU" sz="1400" dirty="0" smtClean="0"/>
              <a:t>, </a:t>
            </a:r>
            <a:r>
              <a:rPr lang="ru-RU" sz="1400" dirty="0" err="1" smtClean="0"/>
              <a:t>розвитку</a:t>
            </a:r>
            <a:r>
              <a:rPr lang="ru-RU" sz="1400" dirty="0" smtClean="0"/>
              <a:t> коматозного стану </a:t>
            </a:r>
            <a:r>
              <a:rPr lang="ru-RU" sz="1400" dirty="0" err="1" smtClean="0"/>
              <a:t>з</a:t>
            </a:r>
            <a:r>
              <a:rPr lang="ru-RU" sz="1400" dirty="0" smtClean="0"/>
              <a:t> перших годин </a:t>
            </a:r>
            <a:r>
              <a:rPr lang="ru-RU" sz="1400" dirty="0" err="1" smtClean="0"/>
              <a:t>необхідні</a:t>
            </a:r>
            <a:r>
              <a:rPr lang="ru-RU" sz="1400" dirty="0" smtClean="0"/>
              <a:t> </a:t>
            </a:r>
            <a:r>
              <a:rPr lang="ru-RU" sz="1400" dirty="0" err="1" smtClean="0"/>
              <a:t>масивні</a:t>
            </a:r>
            <a:r>
              <a:rPr lang="ru-RU" sz="1400" dirty="0" smtClean="0"/>
              <a:t> </a:t>
            </a:r>
            <a:r>
              <a:rPr lang="ru-RU" sz="1400" dirty="0" err="1" smtClean="0"/>
              <a:t>дози</a:t>
            </a:r>
            <a:r>
              <a:rPr lang="ru-RU" sz="1400" dirty="0" smtClean="0"/>
              <a:t> </a:t>
            </a:r>
            <a:r>
              <a:rPr lang="ru-RU" sz="1400" dirty="0" err="1" smtClean="0"/>
              <a:t>глюкокортикоїдних</a:t>
            </a:r>
            <a:r>
              <a:rPr lang="ru-RU" sz="1400" dirty="0" smtClean="0"/>
              <a:t> </a:t>
            </a:r>
            <a:r>
              <a:rPr lang="ru-RU" sz="1400" dirty="0" err="1" smtClean="0"/>
              <a:t>гормонів</a:t>
            </a:r>
            <a:r>
              <a:rPr lang="ru-RU" sz="1400" dirty="0" smtClean="0"/>
              <a:t> - </a:t>
            </a:r>
            <a:r>
              <a:rPr lang="ru-RU" sz="1400" dirty="0" err="1" smtClean="0"/>
              <a:t>преднізолону</a:t>
            </a:r>
            <a:r>
              <a:rPr lang="ru-RU" sz="1400" dirty="0" smtClean="0"/>
              <a:t> </a:t>
            </a:r>
            <a:r>
              <a:rPr lang="ru-RU" sz="1400" dirty="0" err="1" smtClean="0"/>
              <a:t>внутрішньовенно</a:t>
            </a:r>
            <a:r>
              <a:rPr lang="ru-RU" sz="1400" dirty="0" smtClean="0"/>
              <a:t> </a:t>
            </a:r>
            <a:r>
              <a:rPr lang="ru-RU" sz="1400" dirty="0" err="1" smtClean="0"/>
              <a:t>крапельно</a:t>
            </a:r>
            <a:r>
              <a:rPr lang="ru-RU" sz="1400" dirty="0" smtClean="0"/>
              <a:t> 600-1000 мг / </a:t>
            </a:r>
            <a:r>
              <a:rPr lang="ru-RU" sz="1400" dirty="0" err="1" smtClean="0"/>
              <a:t>добу</a:t>
            </a:r>
            <a:r>
              <a:rPr lang="ru-RU" sz="1400" dirty="0" smtClean="0"/>
              <a:t>. </a:t>
            </a:r>
            <a:br>
              <a:rPr lang="ru-RU" sz="1400" dirty="0" smtClean="0"/>
            </a:br>
            <a:r>
              <a:rPr lang="ru-RU" sz="1400" dirty="0" smtClean="0"/>
              <a:t> У </a:t>
            </a:r>
            <a:r>
              <a:rPr lang="ru-RU" sz="1400" dirty="0" err="1" smtClean="0"/>
              <a:t>випадках</a:t>
            </a:r>
            <a:r>
              <a:rPr lang="ru-RU" sz="1400" dirty="0" smtClean="0"/>
              <a:t> </a:t>
            </a:r>
            <a:r>
              <a:rPr lang="ru-RU" sz="1400" dirty="0" err="1" smtClean="0"/>
              <a:t>середньої</a:t>
            </a:r>
            <a:r>
              <a:rPr lang="ru-RU" sz="1400" dirty="0" smtClean="0"/>
              <a:t> </a:t>
            </a:r>
            <a:r>
              <a:rPr lang="ru-RU" sz="1400" dirty="0" err="1" smtClean="0"/>
              <a:t>тяжкості</a:t>
            </a:r>
            <a:r>
              <a:rPr lang="ru-RU" sz="1400" dirty="0" smtClean="0"/>
              <a:t> </a:t>
            </a:r>
            <a:r>
              <a:rPr lang="ru-RU" sz="1400" dirty="0" err="1" smtClean="0"/>
              <a:t>призначають</a:t>
            </a:r>
            <a:r>
              <a:rPr lang="ru-RU" sz="1400" dirty="0" smtClean="0"/>
              <a:t> </a:t>
            </a:r>
            <a:r>
              <a:rPr lang="ru-RU" sz="1400" dirty="0" err="1" smtClean="0"/>
              <a:t>всередину</a:t>
            </a:r>
            <a:r>
              <a:rPr lang="ru-RU" sz="1400" dirty="0" smtClean="0"/>
              <a:t> по 4 мг 4 рази на </a:t>
            </a:r>
            <a:r>
              <a:rPr lang="ru-RU" sz="1400" dirty="0" err="1" smtClean="0"/>
              <a:t>добу</a:t>
            </a:r>
            <a:r>
              <a:rPr lang="ru-RU" sz="1400" dirty="0" smtClean="0"/>
              <a:t> </a:t>
            </a:r>
            <a:r>
              <a:rPr lang="ru-RU" sz="1400" dirty="0" err="1" smtClean="0"/>
              <a:t>дексаметазон</a:t>
            </a:r>
            <a:r>
              <a:rPr lang="ru-RU" sz="1400" dirty="0" smtClean="0"/>
              <a:t>. При </a:t>
            </a:r>
            <a:r>
              <a:rPr lang="ru-RU" sz="1400" dirty="0" err="1" smtClean="0"/>
              <a:t>кліщовий</a:t>
            </a:r>
            <a:r>
              <a:rPr lang="ru-RU" sz="1400" dirty="0" smtClean="0"/>
              <a:t> </a:t>
            </a:r>
            <a:r>
              <a:rPr lang="ru-RU" sz="1400" dirty="0" err="1" smtClean="0"/>
              <a:t>енцефаліт</a:t>
            </a:r>
            <a:r>
              <a:rPr lang="ru-RU" sz="1400" dirty="0" smtClean="0"/>
              <a:t> </a:t>
            </a:r>
            <a:r>
              <a:rPr lang="ru-RU" sz="1400" dirty="0" err="1" smtClean="0"/>
              <a:t>вводять</a:t>
            </a:r>
            <a:r>
              <a:rPr lang="ru-RU" sz="1400" dirty="0" smtClean="0"/>
              <a:t> </a:t>
            </a:r>
            <a:r>
              <a:rPr lang="ru-RU" sz="1400" dirty="0" err="1" smtClean="0"/>
              <a:t>специфічний</a:t>
            </a:r>
            <a:r>
              <a:rPr lang="ru-RU" sz="1400" dirty="0" smtClean="0"/>
              <a:t> </a:t>
            </a:r>
            <a:r>
              <a:rPr lang="ru-RU" sz="1400" dirty="0" err="1" smtClean="0"/>
              <a:t>гама-глобулін</a:t>
            </a:r>
            <a:r>
              <a:rPr lang="ru-RU" sz="1400" dirty="0" smtClean="0"/>
              <a:t> - 6-9 мл </a:t>
            </a:r>
            <a:r>
              <a:rPr lang="ru-RU" sz="1400" dirty="0" err="1" smtClean="0"/>
              <a:t>внутрішньом'язово</a:t>
            </a:r>
            <a:r>
              <a:rPr lang="ru-RU" sz="1400" dirty="0" smtClean="0"/>
              <a:t>. </a:t>
            </a:r>
            <a:br>
              <a:rPr lang="ru-RU" sz="1400" dirty="0" smtClean="0"/>
            </a:br>
            <a:r>
              <a:rPr lang="ru-RU" sz="1400" dirty="0" smtClean="0"/>
              <a:t> </a:t>
            </a:r>
            <a:r>
              <a:rPr lang="ru-RU" sz="1400" dirty="0" err="1" smtClean="0"/>
              <a:t>Госпіталізація</a:t>
            </a:r>
            <a:r>
              <a:rPr lang="ru-RU" sz="1400" dirty="0" smtClean="0"/>
              <a:t> в </a:t>
            </a:r>
            <a:r>
              <a:rPr lang="ru-RU" sz="1400" dirty="0" err="1" smtClean="0"/>
              <a:t>інфекційне</a:t>
            </a:r>
            <a:r>
              <a:rPr lang="ru-RU" sz="1400" dirty="0" smtClean="0"/>
              <a:t> </a:t>
            </a:r>
            <a:r>
              <a:rPr lang="ru-RU" sz="1400" dirty="0" err="1" smtClean="0"/>
              <a:t>відділення</a:t>
            </a:r>
            <a:r>
              <a:rPr lang="ru-RU" sz="1400" dirty="0" smtClean="0"/>
              <a:t>.</a:t>
            </a:r>
            <a:endParaRPr lang="ru-RU" sz="1400" dirty="0"/>
          </a:p>
        </p:txBody>
      </p:sp>
      <p:sp>
        <p:nvSpPr>
          <p:cNvPr id="3" name="Содержимое 2"/>
          <p:cNvSpPr>
            <a:spLocks noGrp="1"/>
          </p:cNvSpPr>
          <p:nvPr>
            <p:ph idx="1"/>
          </p:nvPr>
        </p:nvSpPr>
        <p:spPr>
          <a:xfrm flipH="1">
            <a:off x="-2500362" y="1071546"/>
            <a:ext cx="1885992" cy="4709160"/>
          </a:xfrm>
        </p:spPr>
        <p:txBody>
          <a:bodyPr/>
          <a:lstStyle/>
          <a:p>
            <a:endParaRPr lang="ru-RU" dirty="0"/>
          </a:p>
        </p:txBody>
      </p:sp>
    </p:spTree>
  </p:cSld>
  <p:clrMapOvr>
    <a:masterClrMapping/>
  </p:clrMapOvr>
  <p:transition>
    <p:plus/>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Кінець.</a:t>
            </a:r>
            <a:br>
              <a:rPr lang="uk-UA" dirty="0" smtClean="0"/>
            </a:br>
            <a:r>
              <a:rPr lang="uk-UA" dirty="0" smtClean="0"/>
              <a:t>Дякую </a:t>
            </a:r>
            <a:r>
              <a:rPr lang="uk-UA" smtClean="0"/>
              <a:t>за увагу!</a:t>
            </a:r>
            <a:endParaRPr lang="ru-RU"/>
          </a:p>
        </p:txBody>
      </p:sp>
      <p:pic>
        <p:nvPicPr>
          <p:cNvPr id="4" name="Содержимое 3" descr="1anek.gif"/>
          <p:cNvPicPr>
            <a:picLocks noGrp="1" noChangeAspect="1"/>
          </p:cNvPicPr>
          <p:nvPr>
            <p:ph idx="1"/>
          </p:nvPr>
        </p:nvPicPr>
        <p:blipFill>
          <a:blip r:embed="rId2"/>
          <a:stretch>
            <a:fillRect/>
          </a:stretch>
        </p:blipFill>
        <p:spPr>
          <a:xfrm>
            <a:off x="1357290" y="2285992"/>
            <a:ext cx="5786478" cy="29289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73</TotalTime>
  <Words>31</Words>
  <PresentationFormat>Экран (4:3)</PresentationFormat>
  <Paragraphs>9</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Апекс</vt:lpstr>
      <vt:lpstr>Захворювання головного мозку.</vt:lpstr>
      <vt:lpstr>План   1. Менінгеальний синдром   2. Менінгіти   3.  Пухлини головного мозку   4. Субарахноїдальний крововилив   5.  Тромбоз синусів твердої мозкової оболонки   6.  Енцефаліт гострий</vt:lpstr>
      <vt:lpstr>1. Менінгеальний синдром   Включає сукупність таких симптомів ураження мозкових оболонок, як головний біль, блювота, ригідність потиличних і спинних м'язів, симптоми Керніга (неможливість повного розгинання ноги в колінному суглобі після попереднього згинання ніг під кутом в тазо-стегновому і колінному суглобах) і Брудзинського (при пасивному згинанні голови до грудей у ​​хворого, що лежить на спині, відбувається рефлекторне згинання ніг в колінних і тазостегнових суглобах), а у маленьких дітей синдром підвішування Лесажа (при піднятті дитину на руки ноги його залишаються зігнутими в колінних і тазостегнових суглобах). Менінгеальний синдром розвивається при менінгіті, субарахноїдальному або паренхиматозном крововиливі, абсцесі мозку, набряку мозку.   Головний біль - найбільш демонстративне прояв ураження мозкових оболонок. Головний біль, обумовлена ​​запальним процесом, на відміну від субарахноїдального крововиливу розвивається поступово, наростання її триває кілька годин або днів.  Біль носить характер "розпирала" відчувається по всій голові або переважно в лобних, скроневих або потиличних відділах. Нерідко біль поширюється на шию, супроводжується світлобоязню, посилюється при русі голови. Менінгеальний синдром може бути проявом менінгізму, який нерідко виникає при інфекційних захворюваннях і токсикозах, Явища минущого менінгізму, що виникають приблизно у 20% випадків після люмбальної пункції, носять назву постпункціонного синдрому.   Вирішальне значення у визначенні природи менінгеального синдрому належить дослідженню спинномозкової рідини. У випадку менінгіту при поперековому проколі ліквор витікає під підвищеним тиском, зовнішній вигляд його визначається кількістю клітинних елементів.  Він може бути прозорим, каламутним або гнійним.  Характерною особливістю гострої стадії менінгіту служить плеоцитоз при незначному або помірному підвищенні вмісту білка (клітинно-білкова дисоціація). При субарахноїдальному крововиливі ліквор забарвлений кров'ю. Слід пам'ятати, що в осіб похилого віку та дітей до 3 місяців менінгеальний синдром виражений незначно. У дітей можна виявити додатковий ознака - вибухання тім'ячка черепа як наслідок гіперсекреції ліквору. Невідкладна допомога визначається характером захворювання.   Госпіталізація в неврологічне або інфекційне відділення необхідна у всіх випадках виявлення менінгеального синдрому.</vt:lpstr>
      <vt:lpstr>2. Менінгіти   Менінгіт - гостре інфекційне захворювання з переважним ураженням мозкових оболонок. Виділяють первинні і вторинні менінгіти. Залежно від характеру запального процесу в оболонках мозку розрізняють гнійні і серозні менінгіти.   Гнійні менінгіти - група захворювань з переважним ураженням оболонок мозку бактеріальної природи.   До первинних гнійний менінгіт відноситься менінгококовий епідемічний цереброспінальний менінгіт.   Симптоми розвиваються гостро, температура підвищується до 38 39 ˚ С, виникає резчайшая головний біль, яка може віддавати в шию, спину і ноги. Головний біль супроводжується блювотою, загальною гіперестезією, з'являються менінгеальні симптоми.  Свідомість спочатку збережено, але за відсутності адекватного лікування хворий швидко впадає в сопорозно стан. Нерідко відзначаються герпетичні висипання на шкірі і слизових оболонках і геморагічна висипка. У крові високий нейтрофільний лейкоцитоз з зсувом формули вліво, збільшення ШОЕ. Спинномозкова рідина в перші години захворювання може бути не змінена, але вже на 1-2-й день тиск її різко підвищується, вона стає каламутною, набуває сіруватого або жовтувато-сіруватий колір. Кількість клітин досягає сотень і тисяч в 1 мкл: плеоцитоз переважно нейтрофільний, лише при мляво поточному процесі можливе переважання лімфоцитів. У лікворі різко знижений вміст цукру.   Вторинні гнійні менінгіти можуть бути наслідком травми черепа, результатом дисемінації інфекції з гнійних вогнищ при гнійному отиті або гаймориті на оболонки мозку або результатом метастазування інфекції з віддалених гнійних вогнищ. Симптоми. Захворювання починається з різкого погіршення загального стану, головного болю, підвищення температури, ознобу. Рано виникають менінгеальні симптоми. Швидко наступає порушення свідомості, нерідко супроводжуване психомоторним збудженням, галюцинаціями, судомами. Спинномозкова рідина каламутна, різко підвищений нейтрофільний цитоз. У крові виявляється високий нейтрофільний лейкоцитоз зі зрушенням формули вліво, збільшення ШОЕ.   Необхідно розрізняти гнійний менінгіт і абсцес мозку, що має багато спільних рис. Абсцес головного мозку характеризується брадикардією, наростанням осередкових симптомів при стиханні ознак запального процесу, зміщенням серединних структур при ехографії.</vt:lpstr>
      <vt:lpstr>3. ПУХЛИНИ ГОЛОВНОГО МОЗКУ   Головний біль, що виникає при пухлині головного мозку, обумовлена ​​підвищенням внутрішньочерепного тиску, здавленням або розтягуванням твердої мозкової оболонки і судин.   Головний біль може бути приступообразной, особливо сильно турбує вночі або рано вранці. Поступово головний біль наростає в інтенсивності і стає все більш тривалою, набуваючи постійний характер. Біль посилюється при будь-яких обставин, які призводять до підвищення внутрішньочерепного тиску: фізичному напруженні, хвилюванні, кашлі, чханні і пр. Інтенсивність головного болю може залежати від положення хворого, посилюватися при лежанні на одному боці і зменшуватися при певному положенні, не завжди звичайному, наприклад, при положенні на ліжку з опущеною вниз головою.   Хворі описують головний біль як розпираючий, що розриває. На висоті нападу вони хапаються за голову, кричать, стогнуть або застигають у якомусь певному положенні.   Підвищення внутрішньочерепного тиску супроводжується, крім головного болю, блювотою, особливо вранці, застійними явищами, що виявляються при дослідженні очного дна, іноді зміною психіки, розвитком стану оглушення, галюцинацій, марення.   При пухлинах задньої черепної ямки, особливо при пухлинах IV шлуночка, розвиваються напади різкого головного болю, що супроводжуються нудотою або блювотою, запамороченням, розладом дихання або серцевої діяльності. Больові відчуття посилюються при спробі змінити положення голови. У результаті ущемлення довгастого мозку внаслідок тиску на нього мигдаликів мозочка, що вклинюються в потиличний отвір, розвивається оклюзивною-гіпертензіонний криз з порушенням дихання та судинного розладами.   При пухлинах супратенторіальної локалізації, частіше скроневої частки, може виникнути скронево-тенторіальное вклинення, що виявляється симптомами підвищення внутрішньочерепного тиску, різким посиленням головного болю, що супроводжується блювотою, в поєднанні з ознаками здавлення і деформації середнього мозку: параліч погляду вгору, зниженням реакції зіниць на світло, розладом конвергенції, анізокорія, закидання голови назад, порушенням слуху, вегетососудістимі розладами, двосторонніми патологічними знаками, підвищенням сухожильних рефлексів.   Невідкладна допомога. Голова хворого повинна перебувати у піднесеному стані. Для зменшення набряку мозку вводять 2 мл 1% розчину лазиксу внутрішньом'язово або внутрішньовенно, манітол по 1-1,5 г / кг на добу у вигляді 15-20% розчину, гліцерин по 1 мл / кг через кожні 3-4 години і всередину. Застосовують також анальгетики.   Госпіталізація. Хворий з гіпертензійним синдромом підлягає терміновій госпіталізації в нейрохірургічне відділення.</vt:lpstr>
      <vt:lpstr>  4. Субарахноїдальний крововилив  Найчастіше субарахноїдальний крововилив буває обумовлено інтракраніальних аневризмами, локалізуються переважно на основі мозку. Субарахноїдальний крововилив може бути одним з компонентів важкої черепної травми. Рідше воно обумовлене гіпертонічною хворобою і хворобами крові.   У клінічній картині захворювання переважає синдром роздратування мозкових оболонок: головний біль, блювота, ригідність м'язів потилиці, симптоми Керніга, Брудзинського, нерідко психомоторне збудження. У деяких випадках розвивається епілептичний припадок.   Головний біль виникає раптово "як удар по голові", швидко стає генералізованої і поширюється на шию і спину. Біль у спині та ногах може виникнути через кілька годин або днів після крововиливу в результаті подразнення вилила кров'ю корінців попереково-крижових нервів. Іноді вже в перші години після інсульту на очному дні можуть бути виявлені крововиливи в сітківку або застійні соски. У гострій фазі захворювання виникають гіпертермія, рідше альбумінурія, глюкозурія, артеріальна гіпертонія і зміни ЕКГ.   Діагноз підтверджується виявленням крові в спинномозковій рідині.   Люмбальна пункція дозволяє диференціювати субарахноїдальний крововилив від менінгіту. Для спонтанних субарахноїдальних крововиливів характерне значне підвищення в спинномозковій рідині вмісту білка (до 5-15 г / л). Еритроцити виявляються в ній протягом 7-10 днів. Щоб уникнути помилки слід мати на увазі, що в перші години після інсульту кров іноді не встигає потрапити в нижні відділи спинального подоболочечное простору і спинно-мозкова рідина може виявитися прозорою. Домішка до неї крові при травматичною пункції вдається правильно розпізнати на підставі просвітління рідини в другій і третій пробірках і при відсутності Ксантохромія після центрифугування.   Невідкладна допомога. Строгий постільний режим. При психомоторному збудженні внутрішньом'язово вводять 2 мл 0,5% седуксену або 2 мл 2,5% аміназину.   Для зменшення головного болю 1 мл 50% розчину анальгіну внутрішньом'язово або внутрішньовенно або 1 мл 2% розчину промедолу підшкірно. Внутрішньовенно вводять по 100мл5% розчину амінокапронової кислоти кожні 4-6 годин. Одночасно призначають 1 мл 1% розчину вікасолу внутрішньом'язово та глюконат кальцію - 10 мл 10% розчину внутрішньовенно. При артеріальній гіпертонії призначають допегит по 3-4 таблетки (  0,25 г  ) На день і діуретики - 2 мл 1% розчину лазиксу внутрішньом'язово або внутрішньовенно. Госпіталізація термінова на ношах в неврологічне або нейрохірургічне відділення.</vt:lpstr>
      <vt:lpstr>5. ТРОМБОЗ синусів твердої мозкової оболонки .  Виникає при наявності в організмі гнійних осередків (мастоїдит, отит, флегмона орбіти, фурункульоз).   Розвиваються лихоманка з ознобом, головний біль, блювота, брадикардія, менінгеальні і осередкові симптоми в залежності від локалізації процесу. При тромбозі кавернозного синуса відзначаються екзофтальм, набряк вен і кон'юнктиви, кореня носа, паралічі окорухових м'язів, біль в області іннервації першої гілки трійчастого нерва.   При тромбозі поперечного синуса - припухлість в області соскоподібного відростка, біль при поворотах голови на здорову бік, іноді двоїння в очах, соперозное стан.  Тромбоз верхнього сагітального синуса супроводжується вонікновенем епілептичних припадків, гемі ​​- і параплегией, сопорозном станом, перехідним в кому. У частині подібних випадків при люмбальної пункції отримують Кров'янисту спинномозкову рідину. Можливість тромбофлебіту мозкових вен треба мати на увазі при виникненні церебральної симптоматики у породіль і породіль.   Невідкладна допомога. Призначають масивну терапію антибіотиками: за 12000000-24000000 БД пеніциліну на добу внутрішньом'язово, внутрішньовенно гепарин у дозі 18000-25000 ОД.   Госпіталізація екстрена в стаціонар.</vt:lpstr>
      <vt:lpstr>6. Енцефаліт ГОСТРИЙ   Кліщовий весняно-літній енцефаліт є природно-вогнищевих ендемічним захворюванням. У СРСР зустрічався на Далекому Сході, в Сибіру (південні райони), на Уралі і рідко в центральних областях. Захворювання розвивається після укусу кліща, супроводжується сильним головним болем "блювотою. У зв'язку з ураженням сірої речовини стовбура мозку і шийного відділу спинного мозку на тлі загальноінфекційного симптомів виникають грубі бульбарні порушення і мляві паралічі шиї і верхніх кінцівок.   Висипнотифозний енцефаліт характеризується сильним головним болем, маренням, збудженням, менінгеальними симптомами, появою висипки на шкіру тулуба і згинальних поверхнях рук.   Геморагічний енцефаліт включає групу уражень головного мозку інфекційного, алергічного, дісметаооліческого і токсичного генезу.   Захворювання проявляється різкою головним болем, нудотою, блювотою, виникненням осередкових знаків, затемненням свідомості.   Некротичний енцефаліт, який викликається вірусом herpes simplex - рідкісне важко протікає захворювання. Характеризується гострим початком, розвитком коматозного стану, гіпертермією, судомами, руховими порушеннями у вигляді геміпарез або геміплегія і іншими неврологічними симптомами, що свідчать про важку поразку речовини головного мозку.   Комариний осінньо-річний (японський) енцефаліт зустрічається на Далекому Сході. Переносником інфекції є комарі. Гостре гарячкове захворювання, що виявляється високою температурою, сильним головним болем, раннім і глибоким порушенням свідомості, менінгеальними симптомами, гіперемією обличчя і кон'юнктиви. Захворювання часто супроводжується ускладненнями у вигляді пневмонії, церебральних геморагій, порушень психіки. Одна з особливостей захворювання - можливість раптової смерті в стадії одужання, що починається.   Невідкладна допомога. Постільний режим. При важкому перебігу, розвитку коматозного стану з перших годин необхідні масивні дози глюкокортикоїдних гормонів - преднізолону внутрішньовенно крапельно 600-1000 мг / добу.   У випадках середньої тяжкості призначають всередину по 4 мг 4 рази на добу дексаметазон. При кліщовий енцефаліт вводять специфічний гама-глобулін - 6-9 мл внутрішньом'язово.   Госпіталізація в інфекційне відділення.</vt:lpstr>
      <vt:lpstr>Кінець. 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Захворювання головного мозку.</dc:title>
  <dc:creator>анюта</dc:creator>
  <cp:lastModifiedBy>user</cp:lastModifiedBy>
  <cp:revision>9</cp:revision>
  <dcterms:created xsi:type="dcterms:W3CDTF">2013-08-27T10:12:47Z</dcterms:created>
  <dcterms:modified xsi:type="dcterms:W3CDTF">2013-08-27T11:36:54Z</dcterms:modified>
</cp:coreProperties>
</file>