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9" r:id="rId14"/>
    <p:sldId id="270" r:id="rId15"/>
    <p:sldId id="268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FAB4056-5F85-4DAE-8A53-D470AB8014B9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78397A7-EC98-41FB-8B85-DDF8F1EEB5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B4056-5F85-4DAE-8A53-D470AB8014B9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397A7-EC98-41FB-8B85-DDF8F1EEB5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B4056-5F85-4DAE-8A53-D470AB8014B9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397A7-EC98-41FB-8B85-DDF8F1EEB5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B4056-5F85-4DAE-8A53-D470AB8014B9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397A7-EC98-41FB-8B85-DDF8F1EEB5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med"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B4056-5F85-4DAE-8A53-D470AB8014B9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397A7-EC98-41FB-8B85-DDF8F1EEB5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B4056-5F85-4DAE-8A53-D470AB8014B9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397A7-EC98-41FB-8B85-DDF8F1EEB5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B4056-5F85-4DAE-8A53-D470AB8014B9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397A7-EC98-41FB-8B85-DDF8F1EEB5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B4056-5F85-4DAE-8A53-D470AB8014B9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397A7-EC98-41FB-8B85-DDF8F1EEB5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AB4056-5F85-4DAE-8A53-D470AB8014B9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397A7-EC98-41FB-8B85-DDF8F1EEB5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FAB4056-5F85-4DAE-8A53-D470AB8014B9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8397A7-EC98-41FB-8B85-DDF8F1EEB5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FAB4056-5F85-4DAE-8A53-D470AB8014B9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78397A7-EC98-41FB-8B85-DDF8F1EEB5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FAB4056-5F85-4DAE-8A53-D470AB8014B9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78397A7-EC98-41FB-8B85-DDF8F1EEB55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pull dir="d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708920"/>
            <a:ext cx="7772400" cy="1829761"/>
          </a:xfrm>
        </p:spPr>
        <p:txBody>
          <a:bodyPr>
            <a:normAutofit/>
          </a:bodyPr>
          <a:lstStyle/>
          <a:p>
            <a:r>
              <a:rPr lang="uk-UA" sz="6600" dirty="0" smtClean="0">
                <a:latin typeface="Courier New" pitchFamily="49" charset="0"/>
                <a:cs typeface="Courier New" pitchFamily="49" charset="0"/>
              </a:rPr>
              <a:t>Геном Людини</a:t>
            </a:r>
            <a:endParaRPr lang="ru-RU" sz="6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4581128"/>
            <a:ext cx="7772400" cy="1199704"/>
          </a:xfrm>
        </p:spPr>
        <p:txBody>
          <a:bodyPr/>
          <a:lstStyle/>
          <a:p>
            <a:r>
              <a:rPr lang="uk-UA" dirty="0" smtClean="0"/>
              <a:t>Міжнародні проекти геному людини</a:t>
            </a:r>
            <a:endParaRPr lang="ru-RU" dirty="0"/>
          </a:p>
        </p:txBody>
      </p:sp>
      <p:pic>
        <p:nvPicPr>
          <p:cNvPr id="5" name="Рисунок 4" descr="human-genome-projec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0"/>
            <a:ext cx="4476750" cy="35147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386603"/>
          </a:xfrm>
        </p:spPr>
        <p:txBody>
          <a:bodyPr/>
          <a:lstStyle/>
          <a:p>
            <a:pPr>
              <a:buNone/>
            </a:pP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наступних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вчених</a:t>
            </a:r>
            <a:r>
              <a:rPr lang="ru-RU" dirty="0" smtClean="0"/>
              <a:t> у </a:t>
            </a:r>
            <a:r>
              <a:rPr lang="ru-RU" dirty="0" err="1" smtClean="0"/>
              <a:t>всьому</a:t>
            </a:r>
            <a:r>
              <a:rPr lang="ru-RU" dirty="0" smtClean="0"/>
              <a:t> </a:t>
            </a:r>
            <a:r>
              <a:rPr lang="ru-RU" dirty="0" err="1" smtClean="0"/>
              <a:t>світі</a:t>
            </a:r>
            <a:r>
              <a:rPr lang="ru-RU" dirty="0" smtClean="0"/>
              <a:t> </a:t>
            </a:r>
            <a:r>
              <a:rPr lang="ru-RU" dirty="0" err="1" smtClean="0"/>
              <a:t>поступово</a:t>
            </a:r>
            <a:r>
              <a:rPr lang="ru-RU" dirty="0" smtClean="0"/>
              <a:t> </a:t>
            </a:r>
            <a:r>
              <a:rPr lang="ru-RU" dirty="0" err="1" smtClean="0"/>
              <a:t>розшифровували</a:t>
            </a:r>
            <a:r>
              <a:rPr lang="ru-RU" dirty="0" smtClean="0"/>
              <a:t> </a:t>
            </a:r>
            <a:r>
              <a:rPr lang="ru-RU" dirty="0" err="1" smtClean="0"/>
              <a:t>хромосоми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періодично</a:t>
            </a:r>
            <a:r>
              <a:rPr lang="ru-RU" dirty="0" smtClean="0"/>
              <a:t> </a:t>
            </a:r>
            <a:r>
              <a:rPr lang="ru-RU" dirty="0" err="1" smtClean="0"/>
              <a:t>звітуючи</a:t>
            </a:r>
            <a:r>
              <a:rPr lang="ru-RU" dirty="0" smtClean="0"/>
              <a:t> про </a:t>
            </a:r>
            <a:r>
              <a:rPr lang="ru-RU" dirty="0" err="1" smtClean="0"/>
              <a:t>результати</a:t>
            </a:r>
            <a:r>
              <a:rPr lang="ru-RU" dirty="0" smtClean="0"/>
              <a:t>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. Так, в </a:t>
            </a:r>
            <a:r>
              <a:rPr lang="ru-RU" b="1" dirty="0" smtClean="0"/>
              <a:t>2003</a:t>
            </a:r>
            <a:r>
              <a:rPr lang="ru-RU" dirty="0" smtClean="0"/>
              <a:t>-му </a:t>
            </a:r>
            <a:r>
              <a:rPr lang="ru-RU" dirty="0" err="1" smtClean="0"/>
              <a:t>було</a:t>
            </a:r>
            <a:r>
              <a:rPr lang="ru-RU" dirty="0" smtClean="0"/>
              <a:t> </a:t>
            </a:r>
            <a:r>
              <a:rPr lang="ru-RU" b="1" dirty="0" err="1" smtClean="0"/>
              <a:t>оголошено</a:t>
            </a:r>
            <a:r>
              <a:rPr lang="ru-RU" b="1" dirty="0" smtClean="0"/>
              <a:t> про </a:t>
            </a:r>
            <a:r>
              <a:rPr lang="ru-RU" b="1" dirty="0" err="1" smtClean="0"/>
              <a:t>повну</a:t>
            </a:r>
            <a:r>
              <a:rPr lang="ru-RU" b="1" dirty="0" smtClean="0"/>
              <a:t> </a:t>
            </a:r>
            <a:r>
              <a:rPr lang="ru-RU" b="1" dirty="0" err="1" smtClean="0"/>
              <a:t>розшифровку</a:t>
            </a:r>
            <a:r>
              <a:rPr lang="ru-RU" b="1" dirty="0" smtClean="0"/>
              <a:t> ДНК</a:t>
            </a:r>
            <a:r>
              <a:rPr lang="ru-RU" dirty="0" smtClean="0"/>
              <a:t>, </a:t>
            </a:r>
            <a:r>
              <a:rPr lang="ru-RU" dirty="0" err="1" smtClean="0"/>
              <a:t>залишалася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перша хромосома </a:t>
            </a:r>
            <a:r>
              <a:rPr lang="ru-RU" dirty="0" err="1" smtClean="0"/>
              <a:t>людини</a:t>
            </a:r>
            <a:r>
              <a:rPr lang="ru-RU" dirty="0" smtClean="0"/>
              <a:t> - </a:t>
            </a:r>
            <a:r>
              <a:rPr lang="ru-RU" dirty="0" err="1" smtClean="0"/>
              <a:t>остання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нерозшифрованих</a:t>
            </a:r>
            <a:r>
              <a:rPr lang="ru-RU" dirty="0" smtClean="0"/>
              <a:t> хромосом. </a:t>
            </a:r>
            <a:endParaRPr lang="ru-RU" dirty="0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 </a:t>
            </a:r>
            <a:r>
              <a:rPr lang="ru-RU" sz="2400" dirty="0" smtClean="0"/>
              <a:t>І от, </a:t>
            </a:r>
            <a:r>
              <a:rPr lang="ru-RU" sz="2400" b="1" dirty="0" smtClean="0">
                <a:latin typeface="Arial Black" pitchFamily="34" charset="0"/>
              </a:rPr>
              <a:t>17 </a:t>
            </a:r>
            <a:r>
              <a:rPr lang="ru-RU" sz="2400" b="1" dirty="0" err="1" smtClean="0">
                <a:latin typeface="Arial Black" pitchFamily="34" charset="0"/>
              </a:rPr>
              <a:t>травня</a:t>
            </a:r>
            <a:r>
              <a:rPr lang="ru-RU" sz="2400" b="1" dirty="0" smtClean="0">
                <a:latin typeface="Arial Black" pitchFamily="34" charset="0"/>
              </a:rPr>
              <a:t> 2006</a:t>
            </a:r>
            <a:r>
              <a:rPr lang="ru-RU" sz="2400" dirty="0" smtClean="0">
                <a:latin typeface="Arial Black" pitchFamily="34" charset="0"/>
              </a:rPr>
              <a:t> р. </a:t>
            </a:r>
            <a:r>
              <a:rPr lang="ru-RU" sz="2400" dirty="0" err="1" smtClean="0"/>
              <a:t>дослідники</a:t>
            </a:r>
            <a:r>
              <a:rPr lang="ru-RU" sz="2400" dirty="0" smtClean="0"/>
              <a:t> </a:t>
            </a:r>
            <a:r>
              <a:rPr lang="en-US" sz="2400" dirty="0" err="1" smtClean="0"/>
              <a:t>Wellcome</a:t>
            </a:r>
            <a:r>
              <a:rPr lang="en-US" sz="2400" dirty="0" smtClean="0"/>
              <a:t> Trust Sanger </a:t>
            </a:r>
            <a:r>
              <a:rPr lang="ru-RU" sz="2400" dirty="0" smtClean="0"/>
              <a:t>І</a:t>
            </a:r>
            <a:r>
              <a:rPr lang="en-US" sz="2400" dirty="0" err="1" smtClean="0"/>
              <a:t>nst</a:t>
            </a:r>
            <a:r>
              <a:rPr lang="ru-RU" sz="2400" dirty="0" err="1" smtClean="0"/>
              <a:t>і</a:t>
            </a:r>
            <a:r>
              <a:rPr lang="en-US" sz="2400" dirty="0" err="1" smtClean="0"/>
              <a:t>tute</a:t>
            </a:r>
            <a:r>
              <a:rPr lang="en-US" sz="2400" dirty="0" smtClean="0"/>
              <a:t> </a:t>
            </a:r>
            <a:r>
              <a:rPr lang="ru-RU" sz="2400" dirty="0" smtClean="0"/>
              <a:t>разом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американськими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англійськими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колегами</a:t>
            </a:r>
            <a:r>
              <a:rPr lang="ru-RU" sz="2400" dirty="0" smtClean="0"/>
              <a:t> </a:t>
            </a:r>
            <a:r>
              <a:rPr lang="ru-RU" sz="2400" dirty="0" err="1" smtClean="0"/>
              <a:t>оголосили</a:t>
            </a:r>
            <a:r>
              <a:rPr lang="ru-RU" sz="2400" dirty="0" smtClean="0"/>
              <a:t> про </a:t>
            </a:r>
            <a:r>
              <a:rPr lang="ru-RU" sz="2400" dirty="0" err="1" smtClean="0"/>
              <a:t>закінчення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останнього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етапу</a:t>
            </a:r>
            <a:r>
              <a:rPr lang="ru-RU" sz="2400" dirty="0" smtClean="0"/>
              <a:t> </a:t>
            </a:r>
            <a:r>
              <a:rPr lang="ru-RU" sz="2400" dirty="0" err="1" smtClean="0"/>
              <a:t>роботи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розшифровки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повного</a:t>
            </a:r>
            <a:r>
              <a:rPr lang="ru-RU" sz="2400" dirty="0" smtClean="0"/>
              <a:t> генома </a:t>
            </a:r>
            <a:r>
              <a:rPr lang="ru-RU" sz="2400" dirty="0" err="1" smtClean="0"/>
              <a:t>людини</a:t>
            </a:r>
            <a:r>
              <a:rPr lang="ru-RU" sz="2400" dirty="0" smtClean="0"/>
              <a:t> - </a:t>
            </a:r>
            <a:r>
              <a:rPr lang="ru-RU" sz="2400" b="1" dirty="0" err="1" smtClean="0"/>
              <a:t>секвенування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найбільшої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першої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хромосоми</a:t>
            </a:r>
            <a:r>
              <a:rPr lang="ru-RU" sz="2400" dirty="0" smtClean="0"/>
              <a:t>. Про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повідомляється</a:t>
            </a:r>
            <a:r>
              <a:rPr lang="ru-RU" sz="2400" dirty="0" smtClean="0"/>
              <a:t> в </a:t>
            </a:r>
            <a:r>
              <a:rPr lang="ru-RU" sz="2400" dirty="0" err="1" smtClean="0"/>
              <a:t>статті</a:t>
            </a:r>
            <a:r>
              <a:rPr lang="ru-RU" sz="2400" dirty="0" smtClean="0"/>
              <a:t> </a:t>
            </a:r>
            <a:r>
              <a:rPr lang="en-US" sz="2400" dirty="0" smtClean="0"/>
              <a:t>S.G. Gregory "The DNA sequence and b</a:t>
            </a:r>
            <a:r>
              <a:rPr lang="ru-RU" sz="2400" dirty="0" err="1" smtClean="0"/>
              <a:t>і</a:t>
            </a:r>
            <a:r>
              <a:rPr lang="en-US" sz="2400" dirty="0" err="1" smtClean="0"/>
              <a:t>olog</a:t>
            </a:r>
            <a:r>
              <a:rPr lang="ru-RU" sz="2400" dirty="0" err="1" smtClean="0"/>
              <a:t>і</a:t>
            </a:r>
            <a:r>
              <a:rPr lang="en-US" sz="2400" dirty="0" smtClean="0"/>
              <a:t>cal </a:t>
            </a:r>
            <a:r>
              <a:rPr lang="en-US" sz="2400" dirty="0" err="1" smtClean="0"/>
              <a:t>annotat</a:t>
            </a:r>
            <a:r>
              <a:rPr lang="ru-RU" sz="2400" dirty="0" err="1" smtClean="0"/>
              <a:t>і</a:t>
            </a:r>
            <a:r>
              <a:rPr lang="en-US" sz="2400" dirty="0" smtClean="0"/>
              <a:t>on of human chromosome 1", </a:t>
            </a:r>
            <a:r>
              <a:rPr lang="ru-RU" sz="2400" dirty="0" err="1" smtClean="0"/>
              <a:t>опублікованої</a:t>
            </a:r>
            <a:r>
              <a:rPr lang="ru-RU" sz="2400" dirty="0" smtClean="0"/>
              <a:t> 18 </a:t>
            </a:r>
            <a:r>
              <a:rPr lang="ru-RU" sz="2400" dirty="0" err="1" smtClean="0"/>
              <a:t>травня</a:t>
            </a:r>
            <a:r>
              <a:rPr lang="ru-RU" sz="2400" dirty="0" smtClean="0"/>
              <a:t> в </a:t>
            </a:r>
            <a:r>
              <a:rPr lang="ru-RU" sz="2400" dirty="0" err="1" smtClean="0"/>
              <a:t>журналі</a:t>
            </a:r>
            <a:r>
              <a:rPr lang="ru-RU" sz="2400" dirty="0" smtClean="0"/>
              <a:t> </a:t>
            </a:r>
            <a:r>
              <a:rPr lang="en-US" sz="2400" dirty="0" smtClean="0"/>
              <a:t>Nature.</a:t>
            </a:r>
            <a:endParaRPr lang="ru-RU" sz="2400" dirty="0"/>
          </a:p>
        </p:txBody>
      </p:sp>
      <p:pic>
        <p:nvPicPr>
          <p:cNvPr id="4" name="Рисунок 3" descr="human_chromosom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3968" y="3717032"/>
            <a:ext cx="4628232" cy="3027756"/>
          </a:xfrm>
          <a:prstGeom prst="rect">
            <a:avLst/>
          </a:prstGeom>
        </p:spPr>
      </p:pic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ENCODE (</a:t>
            </a:r>
            <a:r>
              <a:rPr lang="en-US" dirty="0" err="1" smtClean="0"/>
              <a:t>ENCycloped</a:t>
            </a:r>
            <a:r>
              <a:rPr lang="ru-RU" dirty="0" err="1" smtClean="0"/>
              <a:t>і</a:t>
            </a:r>
            <a:r>
              <a:rPr lang="en-US" dirty="0" smtClean="0"/>
              <a:t>a Of DNA Elements) - </a:t>
            </a:r>
            <a:r>
              <a:rPr lang="ru-RU" dirty="0" smtClean="0"/>
              <a:t>проект </a:t>
            </a:r>
            <a:r>
              <a:rPr lang="en-US" dirty="0" smtClean="0"/>
              <a:t>Nat</a:t>
            </a:r>
            <a:r>
              <a:rPr lang="ru-RU" dirty="0" err="1" smtClean="0"/>
              <a:t>і</a:t>
            </a:r>
            <a:r>
              <a:rPr lang="en-US" dirty="0" err="1" smtClean="0"/>
              <a:t>onal</a:t>
            </a:r>
            <a:r>
              <a:rPr lang="en-US" dirty="0" smtClean="0"/>
              <a:t> Human Genome Research </a:t>
            </a:r>
            <a:r>
              <a:rPr lang="ru-RU" dirty="0" smtClean="0"/>
              <a:t>І</a:t>
            </a:r>
            <a:r>
              <a:rPr lang="en-US" dirty="0" err="1" smtClean="0"/>
              <a:t>nst</a:t>
            </a:r>
            <a:r>
              <a:rPr lang="ru-RU" dirty="0" err="1" smtClean="0"/>
              <a:t>і</a:t>
            </a:r>
            <a:r>
              <a:rPr lang="en-US" dirty="0" err="1" smtClean="0"/>
              <a:t>tute</a:t>
            </a:r>
            <a:r>
              <a:rPr lang="en-US" dirty="0" smtClean="0"/>
              <a:t>. </a:t>
            </a:r>
            <a:r>
              <a:rPr lang="ru-RU" dirty="0" err="1" smtClean="0"/>
              <a:t>Завдання</a:t>
            </a:r>
            <a:r>
              <a:rPr lang="ru-RU" dirty="0" smtClean="0"/>
              <a:t> проекту: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зон геному для детального </a:t>
            </a:r>
            <a:r>
              <a:rPr lang="ru-RU" dirty="0" err="1" smtClean="0"/>
              <a:t>моніторингу</a:t>
            </a:r>
            <a:r>
              <a:rPr lang="ru-RU" dirty="0" smtClean="0"/>
              <a:t> </a:t>
            </a:r>
            <a:r>
              <a:rPr lang="ru-RU" dirty="0" err="1" smtClean="0"/>
              <a:t>функцій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виявлення</a:t>
            </a:r>
            <a:r>
              <a:rPr lang="ru-RU" dirty="0" smtClean="0"/>
              <a:t> </a:t>
            </a:r>
            <a:r>
              <a:rPr lang="ru-RU" dirty="0" err="1" smtClean="0"/>
              <a:t>індивідуальних</a:t>
            </a:r>
            <a:r>
              <a:rPr lang="ru-RU" dirty="0" smtClean="0"/>
              <a:t> </a:t>
            </a:r>
            <a:r>
              <a:rPr lang="ru-RU" dirty="0" err="1" smtClean="0"/>
              <a:t>варіацій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0" dirty="0" err="1" smtClean="0"/>
              <a:t>Проекти</a:t>
            </a:r>
            <a:r>
              <a:rPr lang="ru-RU" b="0" dirty="0" smtClean="0"/>
              <a:t> </a:t>
            </a:r>
            <a:r>
              <a:rPr lang="ru-RU" b="0" dirty="0" err="1" smtClean="0"/>
              <a:t>функціональної</a:t>
            </a:r>
            <a:r>
              <a:rPr lang="ru-RU" b="0" dirty="0" smtClean="0"/>
              <a:t> </a:t>
            </a:r>
            <a:r>
              <a:rPr lang="ru-RU" b="0" dirty="0" err="1" smtClean="0"/>
              <a:t>геноміки</a:t>
            </a:r>
            <a:r>
              <a:rPr lang="ru-RU" b="0" dirty="0" smtClean="0"/>
              <a:t>, </a:t>
            </a:r>
            <a:r>
              <a:rPr lang="ru-RU" b="0" dirty="0" err="1" smtClean="0"/>
              <a:t>що</a:t>
            </a:r>
            <a:r>
              <a:rPr lang="ru-RU" b="0" dirty="0" smtClean="0"/>
              <a:t> </a:t>
            </a:r>
            <a:r>
              <a:rPr lang="ru-RU" b="0" dirty="0" err="1" smtClean="0"/>
              <a:t>діють</a:t>
            </a:r>
            <a:r>
              <a:rPr lang="ru-RU" b="0" dirty="0" smtClean="0"/>
              <a:t> на </a:t>
            </a:r>
            <a:r>
              <a:rPr lang="ru-RU" b="0" dirty="0" err="1" smtClean="0"/>
              <a:t>цей</a:t>
            </a:r>
            <a:r>
              <a:rPr lang="ru-RU" b="0" dirty="0" smtClean="0"/>
              <a:t> час</a:t>
            </a:r>
            <a:endParaRPr lang="ru-RU" dirty="0"/>
          </a:p>
        </p:txBody>
      </p:sp>
      <p:pic>
        <p:nvPicPr>
          <p:cNvPr id="4" name="Рисунок 3" descr="ENCOD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39952" y="4149080"/>
            <a:ext cx="4565303" cy="2395654"/>
          </a:xfrm>
          <a:prstGeom prst="rect">
            <a:avLst/>
          </a:prstGeom>
        </p:spPr>
      </p:pic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386603"/>
          </a:xfrm>
        </p:spPr>
        <p:txBody>
          <a:bodyPr/>
          <a:lstStyle/>
          <a:p>
            <a:r>
              <a:rPr lang="ru-RU" dirty="0" err="1" smtClean="0"/>
              <a:t>Дослідники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Каліфорнійського</a:t>
            </a:r>
            <a:r>
              <a:rPr lang="ru-RU" dirty="0" smtClean="0"/>
              <a:t> </a:t>
            </a:r>
            <a:r>
              <a:rPr lang="ru-RU" dirty="0" err="1" smtClean="0"/>
              <a:t>університету</a:t>
            </a:r>
            <a:r>
              <a:rPr lang="ru-RU" dirty="0" smtClean="0"/>
              <a:t>, у свою </a:t>
            </a:r>
            <a:r>
              <a:rPr lang="ru-RU" dirty="0" err="1" smtClean="0"/>
              <a:t>чергу</a:t>
            </a:r>
            <a:r>
              <a:rPr lang="ru-RU" dirty="0" smtClean="0"/>
              <a:t>, </a:t>
            </a:r>
            <a:r>
              <a:rPr lang="ru-RU" dirty="0" err="1" smtClean="0"/>
              <a:t>займаються</a:t>
            </a:r>
            <a:r>
              <a:rPr lang="ru-RU" dirty="0" smtClean="0"/>
              <a:t> </a:t>
            </a:r>
            <a:r>
              <a:rPr lang="ru-RU" dirty="0" err="1" smtClean="0"/>
              <a:t>картуванням</a:t>
            </a:r>
            <a:r>
              <a:rPr lang="ru-RU" dirty="0" smtClean="0"/>
              <a:t> </a:t>
            </a:r>
            <a:r>
              <a:rPr lang="ru-RU" dirty="0" err="1" smtClean="0"/>
              <a:t>промоторів</a:t>
            </a:r>
            <a:r>
              <a:rPr lang="ru-RU" dirty="0" smtClean="0"/>
              <a:t> - </a:t>
            </a:r>
            <a:r>
              <a:rPr lang="ru-RU" dirty="0" err="1" smtClean="0"/>
              <a:t>регуляторних</a:t>
            </a:r>
            <a:r>
              <a:rPr lang="ru-RU" dirty="0" smtClean="0"/>
              <a:t> </a:t>
            </a:r>
            <a:r>
              <a:rPr lang="ru-RU" dirty="0" err="1" smtClean="0"/>
              <a:t>ділянок</a:t>
            </a:r>
            <a:r>
              <a:rPr lang="ru-RU" dirty="0" smtClean="0"/>
              <a:t> ДНК,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забезпечують</a:t>
            </a:r>
            <a:r>
              <a:rPr lang="ru-RU" dirty="0" smtClean="0"/>
              <a:t> </a:t>
            </a:r>
            <a:r>
              <a:rPr lang="ru-RU" dirty="0" err="1" smtClean="0"/>
              <a:t>вмикання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вимикання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. </a:t>
            </a:r>
            <a:r>
              <a:rPr lang="ru-RU" dirty="0" err="1" smtClean="0"/>
              <a:t>Використавши</a:t>
            </a:r>
            <a:r>
              <a:rPr lang="ru-RU" dirty="0" smtClean="0"/>
              <a:t> "</a:t>
            </a:r>
            <a:r>
              <a:rPr lang="ru-RU" dirty="0" err="1" smtClean="0"/>
              <a:t>ДНК-чипи</a:t>
            </a:r>
            <a:r>
              <a:rPr lang="ru-RU" dirty="0" smtClean="0"/>
              <a:t>"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en-US" dirty="0" smtClean="0"/>
              <a:t>N</a:t>
            </a:r>
            <a:r>
              <a:rPr lang="ru-RU" dirty="0" err="1" smtClean="0"/>
              <a:t>і</a:t>
            </a:r>
            <a:r>
              <a:rPr lang="en-US" dirty="0" err="1" smtClean="0"/>
              <a:t>mbleGen</a:t>
            </a:r>
            <a:r>
              <a:rPr lang="en-US" dirty="0" smtClean="0"/>
              <a:t> Systems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розроблені</a:t>
            </a:r>
            <a:r>
              <a:rPr lang="ru-RU" dirty="0" smtClean="0"/>
              <a:t> в </a:t>
            </a:r>
            <a:r>
              <a:rPr lang="ru-RU" dirty="0" err="1" smtClean="0"/>
              <a:t>університеті</a:t>
            </a:r>
            <a:r>
              <a:rPr lang="ru-RU" dirty="0" smtClean="0"/>
              <a:t> </a:t>
            </a:r>
            <a:r>
              <a:rPr lang="ru-RU" dirty="0" err="1" smtClean="0"/>
              <a:t>витончені</a:t>
            </a:r>
            <a:r>
              <a:rPr lang="ru-RU" dirty="0" smtClean="0"/>
              <a:t> </a:t>
            </a:r>
            <a:r>
              <a:rPr lang="ru-RU" dirty="0" err="1" smtClean="0"/>
              <a:t>комп'ютерні</a:t>
            </a:r>
            <a:r>
              <a:rPr lang="ru-RU" dirty="0" smtClean="0"/>
              <a:t> </a:t>
            </a:r>
            <a:r>
              <a:rPr lang="ru-RU" dirty="0" err="1" smtClean="0"/>
              <a:t>алгоритми</a:t>
            </a:r>
            <a:r>
              <a:rPr lang="ru-RU" dirty="0" smtClean="0"/>
              <a:t>, </a:t>
            </a:r>
            <a:r>
              <a:rPr lang="ru-RU" dirty="0" err="1" smtClean="0"/>
              <a:t>дослідники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ідентифікували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розташування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структуру 10 </a:t>
            </a:r>
            <a:r>
              <a:rPr lang="ru-RU" dirty="0" err="1" smtClean="0"/>
              <a:t>тисяч</a:t>
            </a:r>
            <a:r>
              <a:rPr lang="ru-RU" dirty="0" smtClean="0"/>
              <a:t> </a:t>
            </a:r>
            <a:r>
              <a:rPr lang="ru-RU" dirty="0" err="1" smtClean="0"/>
              <a:t>регуляторних</a:t>
            </a:r>
            <a:r>
              <a:rPr lang="ru-RU" dirty="0" smtClean="0"/>
              <a:t> </a:t>
            </a:r>
            <a:r>
              <a:rPr lang="ru-RU" dirty="0" err="1" smtClean="0"/>
              <a:t>ділянок</a:t>
            </a:r>
            <a:r>
              <a:rPr lang="ru-RU" dirty="0" smtClean="0"/>
              <a:t> у </a:t>
            </a:r>
            <a:r>
              <a:rPr lang="ru-RU" dirty="0" err="1" smtClean="0"/>
              <a:t>клітинах</a:t>
            </a:r>
            <a:r>
              <a:rPr lang="ru-RU" dirty="0" smtClean="0"/>
              <a:t> </a:t>
            </a:r>
            <a:r>
              <a:rPr lang="ru-RU" dirty="0" err="1" smtClean="0"/>
              <a:t>сполучної</a:t>
            </a:r>
            <a:r>
              <a:rPr lang="ru-RU" dirty="0" smtClean="0"/>
              <a:t> </a:t>
            </a:r>
            <a:r>
              <a:rPr lang="ru-RU" dirty="0" err="1" smtClean="0"/>
              <a:t>тканини</a:t>
            </a:r>
            <a:r>
              <a:rPr lang="ru-RU" dirty="0" smtClean="0"/>
              <a:t> (</a:t>
            </a:r>
            <a:r>
              <a:rPr lang="ru-RU" dirty="0" err="1" smtClean="0"/>
              <a:t>фібробластах</a:t>
            </a:r>
            <a:r>
              <a:rPr lang="ru-RU" dirty="0" smtClean="0"/>
              <a:t>) </a:t>
            </a:r>
            <a:r>
              <a:rPr lang="ru-RU" dirty="0" err="1" smtClean="0"/>
              <a:t>людини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en-US" dirty="0" smtClean="0"/>
              <a:t>Human </a:t>
            </a:r>
            <a:r>
              <a:rPr lang="en-US" dirty="0" err="1" smtClean="0"/>
              <a:t>Ep</a:t>
            </a:r>
            <a:r>
              <a:rPr lang="ru-RU" dirty="0" err="1" smtClean="0"/>
              <a:t>і</a:t>
            </a:r>
            <a:r>
              <a:rPr lang="en-US" dirty="0" smtClean="0"/>
              <a:t>genome Project - </a:t>
            </a:r>
            <a:r>
              <a:rPr lang="ru-RU" dirty="0" smtClean="0"/>
              <a:t>проект "</a:t>
            </a:r>
            <a:r>
              <a:rPr lang="ru-RU" dirty="0" err="1" smtClean="0"/>
              <a:t>Епігеном</a:t>
            </a:r>
            <a:r>
              <a:rPr lang="ru-RU" dirty="0" smtClean="0"/>
              <a:t>" (</a:t>
            </a:r>
            <a:r>
              <a:rPr lang="ru-RU" dirty="0" err="1" smtClean="0"/>
              <a:t>назва</a:t>
            </a:r>
            <a:r>
              <a:rPr lang="ru-RU" dirty="0" smtClean="0"/>
              <a:t> в </a:t>
            </a:r>
            <a:r>
              <a:rPr lang="ru-RU" dirty="0" err="1" smtClean="0"/>
              <a:t>перекладі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 "</a:t>
            </a:r>
            <a:r>
              <a:rPr lang="ru-RU" dirty="0" err="1" smtClean="0"/>
              <a:t>керуючий</a:t>
            </a:r>
            <a:r>
              <a:rPr lang="ru-RU" dirty="0" smtClean="0"/>
              <a:t> </a:t>
            </a:r>
            <a:r>
              <a:rPr lang="ru-RU" dirty="0" err="1" smtClean="0"/>
              <a:t>роботою</a:t>
            </a:r>
            <a:r>
              <a:rPr lang="ru-RU" dirty="0" smtClean="0"/>
              <a:t> </a:t>
            </a:r>
            <a:r>
              <a:rPr lang="ru-RU" dirty="0" err="1" smtClean="0"/>
              <a:t>генетичного</a:t>
            </a:r>
            <a:r>
              <a:rPr lang="ru-RU" dirty="0" smtClean="0"/>
              <a:t> </a:t>
            </a:r>
            <a:r>
              <a:rPr lang="ru-RU" dirty="0" err="1" smtClean="0"/>
              <a:t>апарата</a:t>
            </a:r>
            <a:r>
              <a:rPr lang="ru-RU" dirty="0" smtClean="0"/>
              <a:t>"). </a:t>
            </a:r>
            <a:r>
              <a:rPr lang="ru-RU" dirty="0" err="1" smtClean="0"/>
              <a:t>Завдання</a:t>
            </a:r>
            <a:r>
              <a:rPr lang="ru-RU" dirty="0" smtClean="0"/>
              <a:t> проекту: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загадкового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 </a:t>
            </a:r>
            <a:r>
              <a:rPr lang="ru-RU" dirty="0" err="1" smtClean="0"/>
              <a:t>метилірування</a:t>
            </a:r>
            <a:r>
              <a:rPr lang="ru-RU" dirty="0" smtClean="0"/>
              <a:t> ДНК </a:t>
            </a:r>
            <a:r>
              <a:rPr lang="ru-RU" dirty="0" err="1" smtClean="0"/>
              <a:t>ссавців</a:t>
            </a:r>
            <a:r>
              <a:rPr lang="ru-RU" dirty="0" smtClean="0"/>
              <a:t> (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модифікації</a:t>
            </a:r>
            <a:r>
              <a:rPr lang="ru-RU" dirty="0" smtClean="0"/>
              <a:t> </a:t>
            </a:r>
            <a:r>
              <a:rPr lang="ru-RU" dirty="0" err="1" smtClean="0"/>
              <a:t>частково</a:t>
            </a:r>
            <a:r>
              <a:rPr lang="ru-RU" dirty="0" smtClean="0"/>
              <a:t> </a:t>
            </a:r>
            <a:r>
              <a:rPr lang="ru-RU" dirty="0" err="1" smtClean="0"/>
              <a:t>піддається</a:t>
            </a:r>
            <a:r>
              <a:rPr lang="ru-RU" dirty="0" smtClean="0"/>
              <a:t> один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нуклеотидів</a:t>
            </a:r>
            <a:r>
              <a:rPr lang="ru-RU" dirty="0" smtClean="0"/>
              <a:t>, </a:t>
            </a:r>
            <a:r>
              <a:rPr lang="ru-RU" dirty="0" err="1" smtClean="0"/>
              <a:t>цитозин</a:t>
            </a:r>
            <a:r>
              <a:rPr lang="ru-RU" dirty="0" smtClean="0"/>
              <a:t>).</a:t>
            </a:r>
            <a:endParaRPr lang="ru-RU" dirty="0"/>
          </a:p>
        </p:txBody>
      </p:sp>
      <p:pic>
        <p:nvPicPr>
          <p:cNvPr id="4" name="Рисунок 3" descr="загружено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3573016"/>
            <a:ext cx="3782117" cy="2736304"/>
          </a:xfrm>
          <a:prstGeom prst="rect">
            <a:avLst/>
          </a:prstGeom>
        </p:spPr>
      </p:pic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Human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Var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ome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Project Meet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ng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Проект по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варіабельності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людського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геному)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Genom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cs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D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sorders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Research Centre (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Центр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дослідження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геномних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порушень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) одним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основних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своїх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завдань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вважають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створення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бази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даних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по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всіх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мутаціях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людських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генів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. У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цей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час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науці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відомо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біля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ста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тисяч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різноманітних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генних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мутацій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однак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, по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оцінках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фахівців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це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всього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5%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від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всіх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можливих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відхилень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такого роду.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Хоча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деякі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відомих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генетичних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мутацій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вже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внесені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бази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даних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але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все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ще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немає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глобальних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систематичних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способів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збору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й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поширення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цієї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інформації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серед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вчених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світу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Створення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такої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бази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даних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значно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просуне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дослідження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області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швидкої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діагностики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й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ефективного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лікування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спадкоємних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захворювань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83568" y="1268760"/>
            <a:ext cx="8229600" cy="481053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Таким чином, у </a:t>
            </a:r>
            <a:r>
              <a:rPr lang="ru-RU" dirty="0" err="1" smtClean="0"/>
              <a:t>світі</a:t>
            </a:r>
            <a:r>
              <a:rPr lang="ru-RU" dirty="0" smtClean="0"/>
              <a:t> </a:t>
            </a:r>
            <a:r>
              <a:rPr lang="ru-RU" dirty="0" err="1" smtClean="0"/>
              <a:t>зроблений</a:t>
            </a:r>
            <a:r>
              <a:rPr lang="ru-RU" dirty="0" smtClean="0"/>
              <a:t> </a:t>
            </a:r>
            <a:r>
              <a:rPr lang="ru-RU" dirty="0" err="1" smtClean="0"/>
              <a:t>прорив</a:t>
            </a:r>
            <a:r>
              <a:rPr lang="ru-RU" dirty="0" smtClean="0"/>
              <a:t> в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вивчення</a:t>
            </a:r>
            <a:r>
              <a:rPr lang="ru-RU" dirty="0" smtClean="0"/>
              <a:t> генома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стовбурної</a:t>
            </a:r>
            <a:r>
              <a:rPr lang="ru-RU" dirty="0" smtClean="0"/>
              <a:t> </a:t>
            </a:r>
            <a:r>
              <a:rPr lang="ru-RU" dirty="0" err="1" smtClean="0"/>
              <a:t>клітки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як </a:t>
            </a:r>
            <a:r>
              <a:rPr lang="ru-RU" dirty="0" err="1" smtClean="0"/>
              <a:t>універсального</a:t>
            </a:r>
            <a:r>
              <a:rPr lang="ru-RU" dirty="0" smtClean="0"/>
              <a:t> модуля для </a:t>
            </a:r>
            <a:r>
              <a:rPr lang="ru-RU" dirty="0" err="1" smtClean="0"/>
              <a:t>будь-яких</a:t>
            </a:r>
            <a:r>
              <a:rPr lang="ru-RU" dirty="0" smtClean="0"/>
              <a:t> </a:t>
            </a:r>
            <a:r>
              <a:rPr lang="ru-RU" dirty="0" err="1" smtClean="0"/>
              <a:t>генно-інженерних</a:t>
            </a:r>
            <a:r>
              <a:rPr lang="ru-RU" dirty="0" smtClean="0"/>
              <a:t> </a:t>
            </a:r>
            <a:r>
              <a:rPr lang="ru-RU" dirty="0" err="1" smtClean="0"/>
              <a:t>реконструкцій</a:t>
            </a:r>
            <a:r>
              <a:rPr lang="ru-RU" dirty="0" smtClean="0"/>
              <a:t>. 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pPr algn="ctr"/>
            <a:r>
              <a:rPr lang="uk-UA" dirty="0" smtClean="0"/>
              <a:t>Висновок</a:t>
            </a:r>
            <a:endParaRPr lang="ru-RU" dirty="0"/>
          </a:p>
        </p:txBody>
      </p:sp>
      <p:pic>
        <p:nvPicPr>
          <p:cNvPr id="5" name="Рисунок 4" descr="original-129862456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91880" y="3385794"/>
            <a:ext cx="5468888" cy="3281333"/>
          </a:xfrm>
          <a:prstGeom prst="rect">
            <a:avLst/>
          </a:prstGeom>
        </p:spPr>
      </p:pic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818651"/>
          </a:xfrm>
        </p:spPr>
        <p:txBody>
          <a:bodyPr/>
          <a:lstStyle/>
          <a:p>
            <a:pPr algn="ctr">
              <a:buNone/>
            </a:pPr>
            <a:endParaRPr lang="uk-UA" dirty="0" smtClean="0"/>
          </a:p>
          <a:p>
            <a:pPr algn="ctr">
              <a:buNone/>
            </a:pPr>
            <a:endParaRPr lang="uk-UA" dirty="0" smtClean="0"/>
          </a:p>
          <a:p>
            <a:pPr algn="ctr">
              <a:buNone/>
            </a:pPr>
            <a:endParaRPr lang="uk-UA" dirty="0" smtClean="0"/>
          </a:p>
          <a:p>
            <a:pPr algn="ctr">
              <a:buNone/>
            </a:pPr>
            <a:r>
              <a:rPr lang="uk-UA" dirty="0" smtClean="0"/>
              <a:t>Роботу виконала</a:t>
            </a:r>
          </a:p>
          <a:p>
            <a:pPr algn="ctr">
              <a:buNone/>
            </a:pPr>
            <a:r>
              <a:rPr lang="uk-UA" dirty="0" smtClean="0"/>
              <a:t>Учениця 11-Б класу</a:t>
            </a:r>
          </a:p>
          <a:p>
            <a:pPr algn="ctr">
              <a:buNone/>
            </a:pPr>
            <a:r>
              <a:rPr lang="uk-UA" dirty="0" smtClean="0"/>
              <a:t>ЗОШ 1-3 ступенів №1</a:t>
            </a:r>
          </a:p>
          <a:p>
            <a:pPr algn="ctr">
              <a:buNone/>
            </a:pPr>
            <a:r>
              <a:rPr lang="uk-UA" dirty="0" smtClean="0"/>
              <a:t>М. Калинівки</a:t>
            </a:r>
          </a:p>
          <a:p>
            <a:pPr algn="ctr">
              <a:buNone/>
            </a:pPr>
            <a:r>
              <a:rPr lang="uk-UA" dirty="0" err="1" smtClean="0"/>
              <a:t>Вигонюк</a:t>
            </a:r>
            <a:r>
              <a:rPr lang="uk-UA" dirty="0" smtClean="0"/>
              <a:t> Марина</a:t>
            </a:r>
            <a:endParaRPr lang="ru-RU" dirty="0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 </a:t>
            </a:r>
            <a:r>
              <a:rPr lang="ru-RU" sz="2400" dirty="0" err="1" smtClean="0">
                <a:cs typeface="Andalus" pitchFamily="18" charset="-78"/>
              </a:rPr>
              <a:t>Найбільш</a:t>
            </a:r>
            <a:r>
              <a:rPr lang="ru-RU" sz="2400" dirty="0" smtClean="0">
                <a:cs typeface="Andalus" pitchFamily="18" charset="-78"/>
              </a:rPr>
              <a:t> </a:t>
            </a:r>
            <a:r>
              <a:rPr lang="ru-RU" sz="2400" dirty="0" err="1" smtClean="0">
                <a:cs typeface="Andalus" pitchFamily="18" charset="-78"/>
              </a:rPr>
              <a:t>масштабним</a:t>
            </a:r>
            <a:r>
              <a:rPr lang="ru-RU" sz="2400" dirty="0" smtClean="0">
                <a:cs typeface="Andalus" pitchFamily="18" charset="-78"/>
              </a:rPr>
              <a:t> </a:t>
            </a:r>
            <a:r>
              <a:rPr lang="ru-RU" sz="2400" dirty="0" err="1" smtClean="0">
                <a:cs typeface="Andalus" pitchFamily="18" charset="-78"/>
              </a:rPr>
              <a:t>і</a:t>
            </a:r>
            <a:r>
              <a:rPr lang="ru-RU" sz="2400" dirty="0" smtClean="0">
                <a:cs typeface="Andalus" pitchFamily="18" charset="-78"/>
              </a:rPr>
              <a:t> дорогим </a:t>
            </a:r>
            <a:r>
              <a:rPr lang="ru-RU" sz="2400" dirty="0" err="1" smtClean="0">
                <a:cs typeface="Andalus" pitchFamily="18" charset="-78"/>
              </a:rPr>
              <a:t>біологічним</a:t>
            </a:r>
            <a:r>
              <a:rPr lang="ru-RU" sz="2400" dirty="0" smtClean="0">
                <a:cs typeface="Andalus" pitchFamily="18" charset="-78"/>
              </a:rPr>
              <a:t> </a:t>
            </a:r>
            <a:r>
              <a:rPr lang="ru-RU" sz="2400" dirty="0" err="1" smtClean="0">
                <a:cs typeface="Andalus" pitchFamily="18" charset="-78"/>
              </a:rPr>
              <a:t>науково-дослідним</a:t>
            </a:r>
            <a:r>
              <a:rPr lang="ru-RU" sz="2400" dirty="0" smtClean="0">
                <a:cs typeface="Andalus" pitchFamily="18" charset="-78"/>
              </a:rPr>
              <a:t> проектом </a:t>
            </a:r>
            <a:r>
              <a:rPr lang="ru-RU" sz="2400" dirty="0" err="1" smtClean="0">
                <a:cs typeface="Andalus" pitchFamily="18" charset="-78"/>
              </a:rPr>
              <a:t>вважають</a:t>
            </a:r>
            <a:r>
              <a:rPr lang="ru-RU" sz="2400" dirty="0" smtClean="0">
                <a:cs typeface="Andalus" pitchFamily="18" charset="-78"/>
              </a:rPr>
              <a:t> проект "Геном </a:t>
            </a:r>
            <a:r>
              <a:rPr lang="ru-RU" sz="2400" dirty="0" err="1" smtClean="0">
                <a:cs typeface="Andalus" pitchFamily="18" charset="-78"/>
              </a:rPr>
              <a:t>людини</a:t>
            </a:r>
            <a:r>
              <a:rPr lang="ru-RU" sz="2400" dirty="0" smtClean="0">
                <a:cs typeface="Andalus" pitchFamily="18" charset="-78"/>
              </a:rPr>
              <a:t>". </a:t>
            </a:r>
            <a:r>
              <a:rPr lang="ru-RU" sz="2400" dirty="0" err="1" smtClean="0">
                <a:cs typeface="Andalus" pitchFamily="18" charset="-78"/>
              </a:rPr>
              <a:t>Під</a:t>
            </a:r>
            <a:r>
              <a:rPr lang="ru-RU" sz="2400" dirty="0" smtClean="0">
                <a:cs typeface="Andalus" pitchFamily="18" charset="-78"/>
              </a:rPr>
              <a:t> час </a:t>
            </a:r>
            <a:r>
              <a:rPr lang="ru-RU" sz="2400" dirty="0" err="1" smtClean="0">
                <a:cs typeface="Andalus" pitchFamily="18" charset="-78"/>
              </a:rPr>
              <a:t>його</a:t>
            </a:r>
            <a:r>
              <a:rPr lang="ru-RU" sz="2400" dirty="0" smtClean="0">
                <a:cs typeface="Andalus" pitchFamily="18" charset="-78"/>
              </a:rPr>
              <a:t> 15-річної </a:t>
            </a:r>
            <a:r>
              <a:rPr lang="ru-RU" sz="2400" dirty="0" err="1" smtClean="0">
                <a:cs typeface="Andalus" pitchFamily="18" charset="-78"/>
              </a:rPr>
              <a:t>історії</a:t>
            </a:r>
            <a:r>
              <a:rPr lang="ru-RU" sz="2400" dirty="0" smtClean="0">
                <a:cs typeface="Andalus" pitchFamily="18" charset="-78"/>
              </a:rPr>
              <a:t> </a:t>
            </a:r>
            <a:r>
              <a:rPr lang="ru-RU" sz="2400" dirty="0" err="1" smtClean="0">
                <a:cs typeface="Andalus" pitchFamily="18" charset="-78"/>
              </a:rPr>
              <a:t>виникла</a:t>
            </a:r>
            <a:r>
              <a:rPr lang="ru-RU" sz="2400" dirty="0" smtClean="0">
                <a:cs typeface="Andalus" pitchFamily="18" charset="-78"/>
              </a:rPr>
              <a:t> </a:t>
            </a:r>
            <a:r>
              <a:rPr lang="ru-RU" sz="2400" dirty="0" err="1" smtClean="0">
                <a:cs typeface="Andalus" pitchFamily="18" charset="-78"/>
              </a:rPr>
              <a:t>біоінформатика</a:t>
            </a:r>
            <a:r>
              <a:rPr lang="ru-RU" sz="2400" dirty="0" smtClean="0">
                <a:cs typeface="Andalus" pitchFamily="18" charset="-78"/>
              </a:rPr>
              <a:t>, </a:t>
            </a:r>
            <a:r>
              <a:rPr lang="ru-RU" sz="2400" dirty="0" err="1" smtClean="0">
                <a:cs typeface="Andalus" pitchFamily="18" charset="-78"/>
              </a:rPr>
              <a:t>тобто</a:t>
            </a:r>
            <a:r>
              <a:rPr lang="ru-RU" sz="2400" dirty="0" smtClean="0">
                <a:cs typeface="Andalus" pitchFamily="18" charset="-78"/>
              </a:rPr>
              <a:t> те, </a:t>
            </a:r>
            <a:r>
              <a:rPr lang="ru-RU" sz="2400" dirty="0" err="1" smtClean="0">
                <a:cs typeface="Andalus" pitchFamily="18" charset="-78"/>
              </a:rPr>
              <a:t>чим</a:t>
            </a:r>
            <a:r>
              <a:rPr lang="ru-RU" sz="2400" dirty="0" smtClean="0">
                <a:cs typeface="Andalus" pitchFamily="18" charset="-78"/>
              </a:rPr>
              <a:t> </a:t>
            </a:r>
            <a:r>
              <a:rPr lang="ru-RU" sz="2400" dirty="0" err="1" smtClean="0">
                <a:cs typeface="Andalus" pitchFamily="18" charset="-78"/>
              </a:rPr>
              <a:t>учасники</a:t>
            </a:r>
            <a:r>
              <a:rPr lang="ru-RU" sz="2400" dirty="0" smtClean="0">
                <a:cs typeface="Andalus" pitchFamily="18" charset="-78"/>
              </a:rPr>
              <a:t> </a:t>
            </a:r>
            <a:r>
              <a:rPr lang="ru-RU" sz="2400" dirty="0" err="1" smtClean="0">
                <a:cs typeface="Andalus" pitchFamily="18" charset="-78"/>
              </a:rPr>
              <a:t>медичних</a:t>
            </a:r>
            <a:r>
              <a:rPr lang="ru-RU" sz="2400" dirty="0" smtClean="0">
                <a:cs typeface="Andalus" pitchFamily="18" charset="-78"/>
              </a:rPr>
              <a:t> </a:t>
            </a:r>
            <a:r>
              <a:rPr lang="ru-RU" sz="2400" dirty="0" err="1" smtClean="0">
                <a:cs typeface="Andalus" pitchFamily="18" charset="-78"/>
              </a:rPr>
              <a:t>проектів</a:t>
            </a:r>
            <a:r>
              <a:rPr lang="ru-RU" sz="2400" dirty="0" smtClean="0">
                <a:cs typeface="Andalus" pitchFamily="18" charset="-78"/>
              </a:rPr>
              <a:t> </a:t>
            </a:r>
            <a:r>
              <a:rPr lang="ru-RU" sz="2400" dirty="0" err="1" smtClean="0">
                <a:cs typeface="Andalus" pitchFamily="18" charset="-78"/>
              </a:rPr>
              <a:t>розподілених</a:t>
            </a:r>
            <a:r>
              <a:rPr lang="ru-RU" sz="2400" dirty="0" smtClean="0">
                <a:cs typeface="Andalus" pitchFamily="18" charset="-78"/>
              </a:rPr>
              <a:t> </a:t>
            </a:r>
            <a:r>
              <a:rPr lang="ru-RU" sz="2400" dirty="0" err="1" smtClean="0">
                <a:cs typeface="Andalus" pitchFamily="18" charset="-78"/>
              </a:rPr>
              <a:t>обчислень</a:t>
            </a:r>
            <a:r>
              <a:rPr lang="ru-RU" sz="2400" dirty="0" smtClean="0">
                <a:cs typeface="Andalus" pitchFamily="18" charset="-78"/>
              </a:rPr>
              <a:t> (РО), </a:t>
            </a:r>
            <a:r>
              <a:rPr lang="ru-RU" sz="2400" dirty="0" err="1" smtClean="0">
                <a:cs typeface="Andalus" pitchFamily="18" charset="-78"/>
              </a:rPr>
              <a:t>допомагають</a:t>
            </a:r>
            <a:r>
              <a:rPr lang="ru-RU" sz="2400" dirty="0" smtClean="0">
                <a:cs typeface="Andalus" pitchFamily="18" charset="-78"/>
              </a:rPr>
              <a:t> </a:t>
            </a:r>
            <a:r>
              <a:rPr lang="ru-RU" sz="2400" dirty="0" err="1" smtClean="0">
                <a:cs typeface="Andalus" pitchFamily="18" charset="-78"/>
              </a:rPr>
              <a:t>займатися</a:t>
            </a:r>
            <a:r>
              <a:rPr lang="ru-RU" sz="2400" dirty="0" smtClean="0">
                <a:cs typeface="Andalus" pitchFamily="18" charset="-78"/>
              </a:rPr>
              <a:t> </a:t>
            </a:r>
            <a:r>
              <a:rPr lang="ru-RU" sz="2400" dirty="0" err="1" smtClean="0">
                <a:cs typeface="Andalus" pitchFamily="18" charset="-78"/>
              </a:rPr>
              <a:t>колективам</a:t>
            </a:r>
            <a:r>
              <a:rPr lang="ru-RU" sz="2400" dirty="0" smtClean="0">
                <a:cs typeface="Andalus" pitchFamily="18" charset="-78"/>
              </a:rPr>
              <a:t> </a:t>
            </a:r>
            <a:r>
              <a:rPr lang="ru-RU" sz="2400" dirty="0" err="1" smtClean="0">
                <a:cs typeface="Andalus" pitchFamily="18" charset="-78"/>
              </a:rPr>
              <a:t>дослідників</a:t>
            </a:r>
            <a:r>
              <a:rPr lang="ru-RU" sz="2400" dirty="0" smtClean="0">
                <a:cs typeface="Andalus" pitchFamily="18" charset="-78"/>
              </a:rPr>
              <a:t> </a:t>
            </a:r>
            <a:r>
              <a:rPr lang="ru-RU" sz="2400" dirty="0" err="1" smtClean="0">
                <a:cs typeface="Andalus" pitchFamily="18" charset="-78"/>
              </a:rPr>
              <a:t>небезпечних</a:t>
            </a:r>
            <a:r>
              <a:rPr lang="ru-RU" sz="2400" dirty="0" smtClean="0">
                <a:cs typeface="Andalus" pitchFamily="18" charset="-78"/>
              </a:rPr>
              <a:t> хвороб. </a:t>
            </a:r>
            <a:endParaRPr lang="ru-RU" sz="2400" dirty="0">
              <a:cs typeface="Andalus" pitchFamily="18" charset="-78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Проект "Геном </a:t>
            </a:r>
            <a:r>
              <a:rPr lang="ru-RU" sz="27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людини</a:t>
            </a:r>
            <a:r>
              <a:rPr lang="ru-RU" sz="27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" (</a:t>
            </a:r>
            <a:r>
              <a:rPr lang="en-US" sz="27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Human Genome Project)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/>
          <a:lstStyle/>
          <a:p>
            <a:pPr>
              <a:buNone/>
            </a:pPr>
            <a:r>
              <a:rPr lang="vi-VN" b="1" dirty="0" smtClean="0"/>
              <a:t>Прое́кт гено́му люди́ни</a:t>
            </a:r>
            <a:r>
              <a:rPr lang="vi-VN" dirty="0" smtClean="0"/>
              <a:t> (</a:t>
            </a:r>
            <a:r>
              <a:rPr lang="uk-UA" dirty="0" smtClean="0"/>
              <a:t>англ.</a:t>
            </a:r>
            <a:r>
              <a:rPr lang="vi-VN" dirty="0" smtClean="0"/>
              <a:t> </a:t>
            </a:r>
            <a:r>
              <a:rPr lang="en-US" i="1" dirty="0" smtClean="0"/>
              <a:t>Human Genome Project, HGP</a:t>
            </a:r>
            <a:r>
              <a:rPr lang="en-US" dirty="0" smtClean="0"/>
              <a:t>) — </a:t>
            </a:r>
            <a:r>
              <a:rPr lang="vi-VN" dirty="0" smtClean="0"/>
              <a:t>міжнародний проект </a:t>
            </a:r>
            <a:r>
              <a:rPr lang="uk-UA" dirty="0" smtClean="0"/>
              <a:t>наукових досліджень</a:t>
            </a:r>
            <a:r>
              <a:rPr lang="vi-VN" dirty="0" smtClean="0"/>
              <a:t> геному людини, мета якого полягає у визначенні послідовностей ДНК та локалізація генів та їх функцій.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/>
              <a:t>Загальна характеристика</a:t>
            </a:r>
            <a:endParaRPr lang="ru-RU" dirty="0"/>
          </a:p>
        </p:txBody>
      </p:sp>
      <p:pic>
        <p:nvPicPr>
          <p:cNvPr id="5" name="Рисунок 4" descr="d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35896" y="3717032"/>
            <a:ext cx="5216128" cy="29340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 Головною метою, </a:t>
            </a:r>
            <a:r>
              <a:rPr lang="ru-RU" dirty="0" err="1" smtClean="0"/>
              <a:t>поставленої</a:t>
            </a:r>
            <a:r>
              <a:rPr lang="ru-RU" dirty="0" smtClean="0"/>
              <a:t> перед проектом, стало </a:t>
            </a:r>
            <a:r>
              <a:rPr lang="ru-RU" b="1" dirty="0" err="1" smtClean="0"/>
              <a:t>визначення</a:t>
            </a:r>
            <a:r>
              <a:rPr lang="ru-RU" b="1" dirty="0" smtClean="0"/>
              <a:t> </a:t>
            </a:r>
            <a:r>
              <a:rPr lang="ru-RU" b="1" dirty="0" err="1" smtClean="0"/>
              <a:t>точної</a:t>
            </a:r>
            <a:r>
              <a:rPr lang="ru-RU" b="1" dirty="0" smtClean="0"/>
              <a:t> </a:t>
            </a:r>
            <a:r>
              <a:rPr lang="ru-RU" b="1" dirty="0" err="1" smtClean="0"/>
              <a:t>послідовності</a:t>
            </a:r>
            <a:r>
              <a:rPr lang="ru-RU" b="1" dirty="0" smtClean="0"/>
              <a:t> </a:t>
            </a:r>
            <a:r>
              <a:rPr lang="ru-RU" b="1" dirty="0" err="1" smtClean="0"/>
              <a:t>азотистих</a:t>
            </a:r>
            <a:r>
              <a:rPr lang="ru-RU" b="1" dirty="0" smtClean="0"/>
              <a:t> основ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положення</a:t>
            </a:r>
            <a:r>
              <a:rPr lang="ru-RU" b="1" dirty="0" smtClean="0"/>
              <a:t> </a:t>
            </a:r>
            <a:r>
              <a:rPr lang="ru-RU" b="1" dirty="0" err="1" smtClean="0"/>
              <a:t>генів</a:t>
            </a:r>
            <a:r>
              <a:rPr lang="ru-RU" b="1" dirty="0" smtClean="0"/>
              <a:t> у </a:t>
            </a:r>
            <a:r>
              <a:rPr lang="ru-RU" b="1" dirty="0" err="1" smtClean="0"/>
              <a:t>молекулі</a:t>
            </a:r>
            <a:r>
              <a:rPr lang="ru-RU" b="1" dirty="0" smtClean="0"/>
              <a:t> ДНК кожного виду </a:t>
            </a:r>
            <a:r>
              <a:rPr lang="ru-RU" b="1" dirty="0" err="1" smtClean="0"/>
              <a:t>клітин</a:t>
            </a:r>
            <a:r>
              <a:rPr lang="ru-RU" b="1" dirty="0" smtClean="0"/>
              <a:t> </a:t>
            </a:r>
            <a:r>
              <a:rPr lang="ru-RU" b="1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відкрило</a:t>
            </a:r>
            <a:r>
              <a:rPr lang="ru-RU" dirty="0" smtClean="0"/>
              <a:t> б причини </a:t>
            </a:r>
            <a:r>
              <a:rPr lang="ru-RU" dirty="0" err="1" smtClean="0"/>
              <a:t>спадкоємних</a:t>
            </a:r>
            <a:r>
              <a:rPr lang="ru-RU" dirty="0" smtClean="0"/>
              <a:t> </a:t>
            </a:r>
            <a:r>
              <a:rPr lang="ru-RU" dirty="0" err="1" smtClean="0"/>
              <a:t>захворювань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шляхи до </a:t>
            </a:r>
            <a:r>
              <a:rPr lang="ru-RU" dirty="0" err="1" smtClean="0"/>
              <a:t>їхнього</a:t>
            </a:r>
            <a:r>
              <a:rPr lang="ru-RU" dirty="0" smtClean="0"/>
              <a:t> </a:t>
            </a:r>
            <a:r>
              <a:rPr lang="ru-RU" dirty="0" err="1" smtClean="0"/>
              <a:t>лікування</a:t>
            </a:r>
            <a:r>
              <a:rPr lang="ru-RU" dirty="0" smtClean="0"/>
              <a:t>. </a:t>
            </a:r>
            <a:r>
              <a:rPr lang="ru-RU" dirty="0" err="1" smtClean="0"/>
              <a:t>Крім</a:t>
            </a:r>
            <a:r>
              <a:rPr lang="ru-RU" dirty="0" smtClean="0"/>
              <a:t> того,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одержати</a:t>
            </a:r>
            <a:r>
              <a:rPr lang="ru-RU" dirty="0" smtClean="0"/>
              <a:t> три </a:t>
            </a:r>
            <a:r>
              <a:rPr lang="ru-RU" dirty="0" err="1" smtClean="0"/>
              <a:t>типи</a:t>
            </a:r>
            <a:r>
              <a:rPr lang="ru-RU" dirty="0" smtClean="0"/>
              <a:t> карт хромосом: </a:t>
            </a:r>
            <a:r>
              <a:rPr lang="ru-RU" dirty="0" err="1" smtClean="0"/>
              <a:t>генетичні</a:t>
            </a:r>
            <a:r>
              <a:rPr lang="ru-RU" dirty="0" smtClean="0"/>
              <a:t>, </a:t>
            </a:r>
            <a:r>
              <a:rPr lang="ru-RU" dirty="0" err="1" smtClean="0"/>
              <a:t>фізичні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секвенсові</a:t>
            </a:r>
            <a:r>
              <a:rPr lang="ru-RU" dirty="0" smtClean="0"/>
              <a:t> (</a:t>
            </a:r>
            <a:r>
              <a:rPr lang="ru-RU" dirty="0" err="1" smtClean="0"/>
              <a:t>від</a:t>
            </a:r>
            <a:r>
              <a:rPr lang="ru-RU" dirty="0" smtClean="0"/>
              <a:t> англ. </a:t>
            </a:r>
            <a:r>
              <a:rPr lang="en-US" dirty="0" smtClean="0"/>
              <a:t>sequence - </a:t>
            </a:r>
            <a:r>
              <a:rPr lang="ru-RU" dirty="0" err="1" smtClean="0"/>
              <a:t>послідовність</a:t>
            </a:r>
            <a:r>
              <a:rPr lang="ru-RU" dirty="0" smtClean="0"/>
              <a:t>). </a:t>
            </a:r>
            <a:r>
              <a:rPr lang="ru-RU" dirty="0" err="1" smtClean="0"/>
              <a:t>Виявити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гени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присутніми</a:t>
            </a:r>
            <a:r>
              <a:rPr lang="ru-RU" dirty="0" smtClean="0"/>
              <a:t> у </a:t>
            </a:r>
            <a:r>
              <a:rPr lang="ru-RU" dirty="0" err="1" smtClean="0"/>
              <a:t>геномі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встановити</a:t>
            </a:r>
            <a:r>
              <a:rPr lang="ru-RU" dirty="0" smtClean="0"/>
              <a:t> </a:t>
            </a:r>
            <a:r>
              <a:rPr lang="ru-RU" dirty="0" err="1" smtClean="0"/>
              <a:t>відстані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ними - значить </a:t>
            </a:r>
            <a:r>
              <a:rPr lang="ru-RU" dirty="0" err="1" smtClean="0"/>
              <a:t>локалізувати</a:t>
            </a:r>
            <a:r>
              <a:rPr lang="ru-RU" dirty="0" smtClean="0"/>
              <a:t> </a:t>
            </a:r>
            <a:r>
              <a:rPr lang="ru-RU" dirty="0" err="1" smtClean="0"/>
              <a:t>кожен</a:t>
            </a:r>
            <a:r>
              <a:rPr lang="ru-RU" dirty="0" smtClean="0"/>
              <a:t> ген у хромосомах.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генетичні</a:t>
            </a:r>
            <a:r>
              <a:rPr lang="ru-RU" dirty="0" smtClean="0"/>
              <a:t> </a:t>
            </a:r>
            <a:r>
              <a:rPr lang="ru-RU" dirty="0" err="1" smtClean="0"/>
              <a:t>карти</a:t>
            </a:r>
            <a:r>
              <a:rPr lang="ru-RU" dirty="0" smtClean="0"/>
              <a:t> 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інвентаризації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їхніх</a:t>
            </a:r>
            <a:r>
              <a:rPr lang="ru-RU" dirty="0" smtClean="0"/>
              <a:t> </a:t>
            </a:r>
            <a:r>
              <a:rPr lang="ru-RU" dirty="0" err="1" smtClean="0"/>
              <a:t>положень</a:t>
            </a:r>
            <a:r>
              <a:rPr lang="ru-RU" dirty="0" smtClean="0"/>
              <a:t> </a:t>
            </a:r>
            <a:r>
              <a:rPr lang="ru-RU" dirty="0" err="1" smtClean="0"/>
              <a:t>відповідають</a:t>
            </a:r>
            <a:r>
              <a:rPr lang="ru-RU" dirty="0" smtClean="0"/>
              <a:t> на </a:t>
            </a:r>
            <a:r>
              <a:rPr lang="ru-RU" dirty="0" err="1" smtClean="0"/>
              <a:t>винятково</a:t>
            </a:r>
            <a:r>
              <a:rPr lang="ru-RU" dirty="0" smtClean="0"/>
              <a:t> </a:t>
            </a:r>
            <a:r>
              <a:rPr lang="ru-RU" dirty="0" err="1" smtClean="0"/>
              <a:t>важливе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про те, як </a:t>
            </a:r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ru-RU" dirty="0" err="1" smtClean="0"/>
              <a:t>визначають</a:t>
            </a:r>
            <a:r>
              <a:rPr lang="ru-RU" dirty="0" smtClean="0"/>
              <a:t> </a:t>
            </a:r>
            <a:r>
              <a:rPr lang="ru-RU" dirty="0" err="1" smtClean="0"/>
              <a:t>ті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. </a:t>
            </a:r>
            <a:r>
              <a:rPr lang="ru-RU" dirty="0" err="1" smtClean="0"/>
              <a:t>Адже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 </a:t>
            </a:r>
            <a:r>
              <a:rPr lang="ru-RU" dirty="0" err="1" smtClean="0"/>
              <a:t>залежать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декількох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, часто </a:t>
            </a:r>
            <a:r>
              <a:rPr lang="ru-RU" dirty="0" err="1" smtClean="0"/>
              <a:t>розташованих</a:t>
            </a:r>
            <a:r>
              <a:rPr lang="ru-RU" dirty="0" smtClean="0"/>
              <a:t> у </a:t>
            </a:r>
            <a:r>
              <a:rPr lang="ru-RU" dirty="0" err="1" smtClean="0"/>
              <a:t>різних</a:t>
            </a:r>
            <a:r>
              <a:rPr lang="ru-RU" dirty="0" smtClean="0"/>
              <a:t> хромосомах,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 кожного </a:t>
            </a:r>
            <a:r>
              <a:rPr lang="ru-RU" dirty="0" err="1" smtClean="0"/>
              <a:t>з</a:t>
            </a:r>
            <a:r>
              <a:rPr lang="ru-RU" dirty="0" smtClean="0"/>
              <a:t> них дозволить </a:t>
            </a:r>
            <a:r>
              <a:rPr lang="ru-RU" dirty="0" err="1" smtClean="0"/>
              <a:t>зрозуміти</a:t>
            </a:r>
            <a:r>
              <a:rPr lang="ru-RU" dirty="0" smtClean="0"/>
              <a:t>, як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диференціювання</a:t>
            </a:r>
            <a:r>
              <a:rPr lang="ru-RU" dirty="0" smtClean="0"/>
              <a:t> (</a:t>
            </a:r>
            <a:r>
              <a:rPr lang="ru-RU" dirty="0" err="1" smtClean="0"/>
              <a:t>спеціалізація</a:t>
            </a:r>
            <a:r>
              <a:rPr lang="ru-RU" dirty="0" smtClean="0"/>
              <a:t>) </a:t>
            </a:r>
            <a:r>
              <a:rPr lang="ru-RU" dirty="0" err="1" smtClean="0"/>
              <a:t>клітин</a:t>
            </a:r>
            <a:r>
              <a:rPr lang="ru-RU" dirty="0" smtClean="0"/>
              <a:t>,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тканин. 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Мета</a:t>
            </a:r>
            <a:endParaRPr lang="ru-RU" dirty="0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 В </a:t>
            </a:r>
            <a:r>
              <a:rPr lang="ru-RU" b="1" dirty="0" smtClean="0">
                <a:latin typeface="Arial Black" pitchFamily="34" charset="0"/>
              </a:rPr>
              <a:t>1988 р.</a:t>
            </a:r>
            <a:r>
              <a:rPr lang="ru-RU" dirty="0" smtClean="0"/>
              <a:t> один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першовідкривачів</a:t>
            </a:r>
            <a:r>
              <a:rPr lang="ru-RU" dirty="0" smtClean="0"/>
              <a:t> </a:t>
            </a:r>
            <a:r>
              <a:rPr lang="ru-RU" dirty="0" err="1" smtClean="0"/>
              <a:t>знаменитої</a:t>
            </a:r>
            <a:r>
              <a:rPr lang="ru-RU" dirty="0" smtClean="0"/>
              <a:t> </a:t>
            </a:r>
            <a:r>
              <a:rPr lang="ru-RU" dirty="0" err="1" smtClean="0"/>
              <a:t>подвійної</a:t>
            </a:r>
            <a:r>
              <a:rPr lang="ru-RU" dirty="0" smtClean="0"/>
              <a:t> </a:t>
            </a:r>
            <a:r>
              <a:rPr lang="ru-RU" dirty="0" err="1" smtClean="0"/>
              <a:t>спіралі</a:t>
            </a:r>
            <a:r>
              <a:rPr lang="ru-RU" dirty="0" smtClean="0"/>
              <a:t> ДНК, </a:t>
            </a:r>
            <a:r>
              <a:rPr lang="ru-RU" dirty="0" err="1" smtClean="0"/>
              <a:t>нобелівський</a:t>
            </a:r>
            <a:r>
              <a:rPr lang="ru-RU" dirty="0" smtClean="0"/>
              <a:t> лауреат Дж. Уотсон, </a:t>
            </a:r>
            <a:r>
              <a:rPr lang="ru-RU" dirty="0" err="1" smtClean="0"/>
              <a:t>привселюдно</a:t>
            </a:r>
            <a:r>
              <a:rPr lang="ru-RU" dirty="0" smtClean="0"/>
              <a:t> </a:t>
            </a:r>
            <a:r>
              <a:rPr lang="ru-RU" dirty="0" err="1" smtClean="0"/>
              <a:t>висловив</a:t>
            </a:r>
            <a:r>
              <a:rPr lang="ru-RU" dirty="0" smtClean="0"/>
              <a:t> думку про те, </a:t>
            </a:r>
            <a:r>
              <a:rPr lang="ru-RU" dirty="0" err="1" smtClean="0"/>
              <a:t>що</a:t>
            </a:r>
            <a:r>
              <a:rPr lang="ru-RU" dirty="0" smtClean="0"/>
              <a:t> наука </a:t>
            </a:r>
            <a:r>
              <a:rPr lang="ru-RU" dirty="0" err="1" smtClean="0"/>
              <a:t>впритул</a:t>
            </a:r>
            <a:r>
              <a:rPr lang="ru-RU" dirty="0" smtClean="0"/>
              <a:t> </a:t>
            </a:r>
            <a:r>
              <a:rPr lang="ru-RU" dirty="0" err="1" smtClean="0"/>
              <a:t>наблизилася</a:t>
            </a:r>
            <a:r>
              <a:rPr lang="ru-RU" dirty="0" smtClean="0"/>
              <a:t> до </a:t>
            </a:r>
            <a:r>
              <a:rPr lang="ru-RU" dirty="0" err="1" smtClean="0"/>
              <a:t>розкриття</a:t>
            </a:r>
            <a:r>
              <a:rPr lang="ru-RU" dirty="0" smtClean="0"/>
              <a:t> </a:t>
            </a:r>
            <a:r>
              <a:rPr lang="ru-RU" dirty="0" err="1" smtClean="0"/>
              <a:t>хімічної</a:t>
            </a:r>
            <a:r>
              <a:rPr lang="ru-RU" dirty="0" smtClean="0"/>
              <a:t>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спадковості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. На той час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відомо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спадкоємний</a:t>
            </a:r>
            <a:r>
              <a:rPr lang="ru-RU" dirty="0" smtClean="0"/>
              <a:t> </a:t>
            </a:r>
            <a:r>
              <a:rPr lang="ru-RU" dirty="0" err="1" smtClean="0"/>
              <a:t>апарат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геном, становить </a:t>
            </a:r>
            <a:r>
              <a:rPr lang="ru-RU" dirty="0" err="1" smtClean="0"/>
              <a:t>близько</a:t>
            </a:r>
            <a:r>
              <a:rPr lang="ru-RU" dirty="0" smtClean="0"/>
              <a:t> 3 млрд. </a:t>
            </a:r>
            <a:r>
              <a:rPr lang="ru-RU" dirty="0" err="1" smtClean="0"/>
              <a:t>нуклеотидних</a:t>
            </a:r>
            <a:r>
              <a:rPr lang="ru-RU" dirty="0" smtClean="0"/>
              <a:t> пар. У той час </a:t>
            </a:r>
            <a:r>
              <a:rPr lang="ru-RU" dirty="0" err="1" smtClean="0"/>
              <a:t>ця</a:t>
            </a:r>
            <a:r>
              <a:rPr lang="ru-RU" dirty="0" smtClean="0"/>
              <a:t> величина </a:t>
            </a:r>
            <a:r>
              <a:rPr lang="ru-RU" dirty="0" err="1" smtClean="0"/>
              <a:t>здавалася</a:t>
            </a:r>
            <a:r>
              <a:rPr lang="ru-RU" dirty="0" smtClean="0"/>
              <a:t> </a:t>
            </a:r>
            <a:r>
              <a:rPr lang="ru-RU" dirty="0" err="1" smtClean="0"/>
              <a:t>небачено</a:t>
            </a:r>
            <a:r>
              <a:rPr lang="ru-RU" dirty="0" smtClean="0"/>
              <a:t> великою, </a:t>
            </a:r>
            <a:r>
              <a:rPr lang="ru-RU" dirty="0" err="1" smtClean="0"/>
              <a:t>і</a:t>
            </a:r>
            <a:r>
              <a:rPr lang="ru-RU" dirty="0" smtClean="0"/>
              <a:t> сама думка,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такий</a:t>
            </a:r>
            <a:r>
              <a:rPr lang="ru-RU" dirty="0" smtClean="0"/>
              <a:t> </a:t>
            </a:r>
            <a:r>
              <a:rPr lang="ru-RU" dirty="0" err="1" smtClean="0"/>
              <a:t>обсяг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отриманий</a:t>
            </a:r>
            <a:r>
              <a:rPr lang="ru-RU" dirty="0" smtClean="0"/>
              <a:t>, </a:t>
            </a:r>
            <a:r>
              <a:rPr lang="ru-RU" dirty="0" err="1" smtClean="0"/>
              <a:t>здавалася</a:t>
            </a:r>
            <a:r>
              <a:rPr lang="ru-RU" dirty="0" smtClean="0"/>
              <a:t> </a:t>
            </a:r>
            <a:r>
              <a:rPr lang="ru-RU" dirty="0" err="1" smtClean="0"/>
              <a:t>зовсім</a:t>
            </a:r>
            <a:r>
              <a:rPr lang="ru-RU" dirty="0" smtClean="0"/>
              <a:t> фантастичною. 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smtClean="0"/>
              <a:t>   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етапи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результати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проекту "Геном </a:t>
            </a:r>
            <a:r>
              <a:rPr lang="ru-RU" dirty="0" err="1" smtClean="0"/>
              <a:t>людини</a:t>
            </a:r>
            <a:r>
              <a:rPr lang="ru-RU" dirty="0" smtClean="0"/>
              <a:t>"</a:t>
            </a:r>
            <a:r>
              <a:rPr lang="ru-RU" b="0" dirty="0" smtClean="0"/>
              <a:t> </a:t>
            </a:r>
            <a:endParaRPr lang="ru-RU" dirty="0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81865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 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 </a:t>
            </a:r>
            <a:r>
              <a:rPr lang="ru-RU" dirty="0" smtClean="0"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1980-ті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роки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технології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були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занадто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примітивними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для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вирішення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завдання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розшифровки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генома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й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серед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біологів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було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багато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супротивників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цього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проекту.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Біологи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всерйоз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побоювалися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що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їх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усіх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змусять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нескінченну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кількість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разів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виконувати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нудні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операції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із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ДНК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людини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Такі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побоювання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розсіялися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після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появи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нових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технологій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що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дозволили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передати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машинам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рутинну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роботу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з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визначення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послідовності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І </a:t>
            </a:r>
            <a:r>
              <a:rPr lang="ru-RU" dirty="0" smtClean="0"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1990-ті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роки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ввійшли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в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історію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як роки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впевненого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вдосконалювання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можливостей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визначати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послідовність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повних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геномів</a:t>
            </a:r>
            <a:r>
              <a:rPr lang="ru-RU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 </a:t>
            </a:r>
            <a:endParaRPr lang="ru-RU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 В </a:t>
            </a:r>
            <a:r>
              <a:rPr lang="ru-RU" dirty="0" smtClean="0">
                <a:latin typeface="Arial Black" pitchFamily="34" charset="0"/>
              </a:rPr>
              <a:t>1988 р. </a:t>
            </a:r>
            <a:r>
              <a:rPr lang="ru-RU" dirty="0" err="1" smtClean="0"/>
              <a:t>засоби</a:t>
            </a:r>
            <a:r>
              <a:rPr lang="ru-RU" dirty="0" smtClean="0"/>
              <a:t> на </a:t>
            </a:r>
            <a:r>
              <a:rPr lang="ru-RU" dirty="0" err="1" smtClean="0"/>
              <a:t>вивчення</a:t>
            </a:r>
            <a:r>
              <a:rPr lang="ru-RU" dirty="0" smtClean="0"/>
              <a:t> геному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виділило</a:t>
            </a:r>
            <a:r>
              <a:rPr lang="ru-RU" dirty="0" smtClean="0"/>
              <a:t> </a:t>
            </a:r>
            <a:r>
              <a:rPr lang="ru-RU" dirty="0" err="1" smtClean="0"/>
              <a:t>Міністерство</a:t>
            </a:r>
            <a:r>
              <a:rPr lang="ru-RU" dirty="0" smtClean="0"/>
              <a:t> </a:t>
            </a:r>
            <a:r>
              <a:rPr lang="ru-RU" dirty="0" err="1" smtClean="0"/>
              <a:t>енергетики</a:t>
            </a:r>
            <a:r>
              <a:rPr lang="ru-RU" dirty="0" smtClean="0"/>
              <a:t>, а в </a:t>
            </a:r>
            <a:r>
              <a:rPr lang="ru-RU" dirty="0" smtClean="0">
                <a:latin typeface="Arial Black" pitchFamily="34" charset="0"/>
              </a:rPr>
              <a:t>1990 р.</a:t>
            </a:r>
            <a:r>
              <a:rPr lang="ru-RU" dirty="0" smtClean="0"/>
              <a:t> - </a:t>
            </a:r>
            <a:r>
              <a:rPr lang="ru-RU" dirty="0" err="1" smtClean="0"/>
              <a:t>Конгрес</a:t>
            </a:r>
            <a:r>
              <a:rPr lang="ru-RU" dirty="0" smtClean="0"/>
              <a:t> США. В </a:t>
            </a:r>
            <a:r>
              <a:rPr lang="ru-RU" dirty="0" err="1" smtClean="0"/>
              <a:t>Роквіллі</a:t>
            </a:r>
            <a:r>
              <a:rPr lang="ru-RU" dirty="0" smtClean="0"/>
              <a:t> (штат </a:t>
            </a:r>
            <a:r>
              <a:rPr lang="ru-RU" dirty="0" err="1" smtClean="0"/>
              <a:t>Меріленд</a:t>
            </a:r>
            <a:r>
              <a:rPr lang="ru-RU" dirty="0" smtClean="0"/>
              <a:t>) </a:t>
            </a:r>
            <a:r>
              <a:rPr lang="ru-RU" dirty="0" err="1" smtClean="0"/>
              <a:t>з'явився</a:t>
            </a:r>
            <a:r>
              <a:rPr lang="ru-RU" dirty="0" smtClean="0"/>
              <a:t> </a:t>
            </a:r>
            <a:r>
              <a:rPr lang="ru-RU" b="1" dirty="0" err="1" smtClean="0"/>
              <a:t>Національний</a:t>
            </a:r>
            <a:r>
              <a:rPr lang="ru-RU" b="1" dirty="0" smtClean="0"/>
              <a:t> </a:t>
            </a:r>
            <a:r>
              <a:rPr lang="ru-RU" b="1" dirty="0" err="1" smtClean="0"/>
              <a:t>інститут</a:t>
            </a:r>
            <a:r>
              <a:rPr lang="ru-RU" b="1" dirty="0" smtClean="0"/>
              <a:t> </a:t>
            </a:r>
            <a:r>
              <a:rPr lang="ru-RU" b="1" dirty="0" err="1" smtClean="0"/>
              <a:t>дослідження</a:t>
            </a:r>
            <a:r>
              <a:rPr lang="ru-RU" b="1" dirty="0" smtClean="0"/>
              <a:t> генома </a:t>
            </a:r>
            <a:r>
              <a:rPr lang="ru-RU" b="1" dirty="0" err="1" smtClean="0"/>
              <a:t>людини</a:t>
            </a:r>
            <a:r>
              <a:rPr lang="ru-RU" dirty="0" smtClean="0"/>
              <a:t>(</a:t>
            </a:r>
            <a:r>
              <a:rPr lang="en-US" dirty="0" smtClean="0"/>
              <a:t>Nat</a:t>
            </a:r>
            <a:r>
              <a:rPr lang="ru-RU" dirty="0" err="1" smtClean="0"/>
              <a:t>і</a:t>
            </a:r>
            <a:r>
              <a:rPr lang="en-US" dirty="0" err="1" smtClean="0"/>
              <a:t>onal</a:t>
            </a:r>
            <a:r>
              <a:rPr lang="en-US" dirty="0" smtClean="0"/>
              <a:t> Human Genome Research </a:t>
            </a:r>
            <a:r>
              <a:rPr lang="ru-RU" dirty="0" smtClean="0"/>
              <a:t>І</a:t>
            </a:r>
            <a:r>
              <a:rPr lang="en-US" dirty="0" err="1" smtClean="0"/>
              <a:t>nst</a:t>
            </a:r>
            <a:r>
              <a:rPr lang="ru-RU" dirty="0" err="1" smtClean="0"/>
              <a:t>і</a:t>
            </a:r>
            <a:r>
              <a:rPr lang="en-US" dirty="0" err="1" smtClean="0"/>
              <a:t>tute</a:t>
            </a:r>
            <a:r>
              <a:rPr lang="en-US" dirty="0" smtClean="0"/>
              <a:t>, NHGR</a:t>
            </a:r>
            <a:r>
              <a:rPr lang="ru-RU" dirty="0" smtClean="0"/>
              <a:t>І), директором </a:t>
            </a:r>
            <a:r>
              <a:rPr lang="ru-RU" dirty="0" err="1" smtClean="0"/>
              <a:t>якого</a:t>
            </a:r>
            <a:r>
              <a:rPr lang="ru-RU" dirty="0" smtClean="0"/>
              <a:t> став </a:t>
            </a:r>
            <a:r>
              <a:rPr lang="ru-RU" dirty="0" err="1" smtClean="0"/>
              <a:t>Френсіс</a:t>
            </a:r>
            <a:r>
              <a:rPr lang="ru-RU" dirty="0" smtClean="0"/>
              <a:t> </a:t>
            </a:r>
            <a:r>
              <a:rPr lang="ru-RU" dirty="0" err="1" smtClean="0"/>
              <a:t>Колінз</a:t>
            </a:r>
            <a:r>
              <a:rPr lang="ru-RU" dirty="0" smtClean="0"/>
              <a:t> (</a:t>
            </a:r>
            <a:r>
              <a:rPr lang="en-US" dirty="0" smtClean="0"/>
              <a:t>Franc</a:t>
            </a:r>
            <a:r>
              <a:rPr lang="ru-RU" dirty="0" err="1" smtClean="0"/>
              <a:t>і</a:t>
            </a:r>
            <a:r>
              <a:rPr lang="en-US" dirty="0" smtClean="0"/>
              <a:t>s </a:t>
            </a:r>
            <a:r>
              <a:rPr lang="en-US" dirty="0" err="1" smtClean="0"/>
              <a:t>Coll</a:t>
            </a:r>
            <a:r>
              <a:rPr lang="ru-RU" dirty="0" err="1" smtClean="0"/>
              <a:t>і</a:t>
            </a:r>
            <a:r>
              <a:rPr lang="en-US" dirty="0" smtClean="0"/>
              <a:t>ns), </a:t>
            </a:r>
            <a:r>
              <a:rPr lang="ru-RU" dirty="0" err="1" smtClean="0"/>
              <a:t>і</a:t>
            </a:r>
            <a:r>
              <a:rPr lang="ru-RU" dirty="0" smtClean="0"/>
              <a:t> робота над проектом </a:t>
            </a:r>
            <a:r>
              <a:rPr lang="ru-RU" dirty="0" err="1" smtClean="0"/>
              <a:t>пішла</a:t>
            </a:r>
            <a:r>
              <a:rPr lang="ru-RU" dirty="0" smtClean="0"/>
              <a:t> </a:t>
            </a:r>
            <a:r>
              <a:rPr lang="ru-RU" dirty="0" err="1" smtClean="0"/>
              <a:t>повним</a:t>
            </a:r>
            <a:r>
              <a:rPr lang="ru-RU" dirty="0" smtClean="0"/>
              <a:t> ходом. </a:t>
            </a:r>
            <a:endParaRPr lang="ru-RU" dirty="0"/>
          </a:p>
        </p:txBody>
      </p:sp>
      <p:pic>
        <p:nvPicPr>
          <p:cNvPr id="5" name="Рисунок 4" descr="40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7944" y="4077072"/>
            <a:ext cx="4975200" cy="2592288"/>
          </a:xfrm>
          <a:prstGeom prst="rect">
            <a:avLst/>
          </a:prstGeom>
        </p:spPr>
      </p:pic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60648"/>
            <a:ext cx="4040188" cy="6264696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Arial Black" pitchFamily="34" charset="0"/>
              </a:rPr>
              <a:t>1995</a:t>
            </a:r>
            <a:r>
              <a:rPr lang="en-US" dirty="0" smtClean="0">
                <a:latin typeface="Arial Black" pitchFamily="34" charset="0"/>
              </a:rPr>
              <a:t>. </a:t>
            </a:r>
            <a:r>
              <a:rPr lang="en-US" dirty="0" smtClean="0"/>
              <a:t>NHGR</a:t>
            </a:r>
            <a:r>
              <a:rPr lang="ru-RU" dirty="0" smtClean="0"/>
              <a:t>І </a:t>
            </a:r>
            <a:r>
              <a:rPr lang="ru-RU" dirty="0" err="1" smtClean="0"/>
              <a:t>публікує</a:t>
            </a:r>
            <a:r>
              <a:rPr lang="ru-RU" dirty="0" smtClean="0"/>
              <a:t> </a:t>
            </a:r>
            <a:r>
              <a:rPr lang="ru-RU" b="1" dirty="0" smtClean="0"/>
              <a:t>першу </a:t>
            </a:r>
            <a:r>
              <a:rPr lang="ru-RU" b="1" dirty="0" err="1" smtClean="0"/>
              <a:t>повну</a:t>
            </a:r>
            <a:r>
              <a:rPr lang="ru-RU" b="1" dirty="0" smtClean="0"/>
              <a:t> </a:t>
            </a:r>
            <a:r>
              <a:rPr lang="ru-RU" b="1" dirty="0" err="1" smtClean="0"/>
              <a:t>послідовність</a:t>
            </a:r>
            <a:r>
              <a:rPr lang="ru-RU" b="1" dirty="0" smtClean="0"/>
              <a:t> ДНК живого </a:t>
            </a:r>
            <a:r>
              <a:rPr lang="ru-RU" b="1" dirty="0" err="1" smtClean="0"/>
              <a:t>організму</a:t>
            </a:r>
            <a:r>
              <a:rPr lang="ru-RU" dirty="0" smtClean="0"/>
              <a:t> - </a:t>
            </a:r>
            <a:r>
              <a:rPr lang="ru-RU" dirty="0" err="1" smtClean="0"/>
              <a:t>бактерії</a:t>
            </a:r>
            <a:r>
              <a:rPr lang="ru-RU" dirty="0" smtClean="0"/>
              <a:t> </a:t>
            </a:r>
            <a:r>
              <a:rPr lang="en-US" i="1" dirty="0" err="1" smtClean="0"/>
              <a:t>Haemoph</a:t>
            </a:r>
            <a:r>
              <a:rPr lang="ru-RU" i="1" dirty="0" err="1" smtClean="0"/>
              <a:t>і</a:t>
            </a:r>
            <a:r>
              <a:rPr lang="en-US" i="1" dirty="0" err="1" smtClean="0"/>
              <a:t>lus</a:t>
            </a:r>
            <a:r>
              <a:rPr lang="en-US" i="1" dirty="0" smtClean="0"/>
              <a:t> </a:t>
            </a:r>
            <a:r>
              <a:rPr lang="ru-RU" i="1" dirty="0" err="1" smtClean="0"/>
              <a:t>і</a:t>
            </a:r>
            <a:r>
              <a:rPr lang="en-US" i="1" dirty="0" err="1" smtClean="0"/>
              <a:t>nfluenzae</a:t>
            </a:r>
            <a:r>
              <a:rPr lang="en-US" dirty="0" smtClean="0"/>
              <a:t>. </a:t>
            </a:r>
            <a:r>
              <a:rPr lang="ru-RU" dirty="0" smtClean="0"/>
              <a:t>За </a:t>
            </a:r>
            <a:r>
              <a:rPr lang="ru-RU" dirty="0" err="1" smtClean="0"/>
              <a:t>цією</a:t>
            </a:r>
            <a:r>
              <a:rPr lang="ru-RU" dirty="0" smtClean="0"/>
              <a:t> </a:t>
            </a:r>
            <a:r>
              <a:rPr lang="ru-RU" dirty="0" err="1" smtClean="0"/>
              <a:t>бактерією</a:t>
            </a:r>
            <a:r>
              <a:rPr lang="ru-RU" dirty="0" smtClean="0"/>
              <a:t> </a:t>
            </a:r>
            <a:r>
              <a:rPr lang="ru-RU" dirty="0" err="1" smtClean="0"/>
              <a:t>незабаром</a:t>
            </a:r>
            <a:r>
              <a:rPr lang="ru-RU" dirty="0" smtClean="0"/>
              <a:t> </a:t>
            </a:r>
            <a:r>
              <a:rPr lang="ru-RU" dirty="0" err="1" smtClean="0"/>
              <a:t>пішли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організми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60648"/>
            <a:ext cx="4041775" cy="612068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 </a:t>
            </a:r>
            <a:r>
              <a:rPr lang="ru-RU" b="1" dirty="0" smtClean="0">
                <a:latin typeface="Arial Black" pitchFamily="34" charset="0"/>
              </a:rPr>
              <a:t>1998</a:t>
            </a:r>
            <a:r>
              <a:rPr lang="ru-RU" dirty="0" smtClean="0">
                <a:latin typeface="Arial Black" pitchFamily="34" charset="0"/>
              </a:rPr>
              <a:t>. </a:t>
            </a:r>
            <a:r>
              <a:rPr lang="ru-RU" dirty="0" err="1" smtClean="0"/>
              <a:t>Опублікована</a:t>
            </a:r>
            <a:r>
              <a:rPr lang="ru-RU" dirty="0" smtClean="0"/>
              <a:t> </a:t>
            </a:r>
            <a:r>
              <a:rPr lang="ru-RU" b="1" dirty="0" smtClean="0"/>
              <a:t>перша </a:t>
            </a:r>
            <a:r>
              <a:rPr lang="ru-RU" b="1" dirty="0" err="1" smtClean="0"/>
              <a:t>послідовність</a:t>
            </a:r>
            <a:r>
              <a:rPr lang="ru-RU" b="1" dirty="0" smtClean="0"/>
              <a:t> ДНК </a:t>
            </a:r>
            <a:r>
              <a:rPr lang="ru-RU" b="1" dirty="0" err="1" smtClean="0"/>
              <a:t>багатоклітинного</a:t>
            </a:r>
            <a:r>
              <a:rPr lang="ru-RU" b="1" dirty="0" smtClean="0"/>
              <a:t> </a:t>
            </a:r>
            <a:r>
              <a:rPr lang="ru-RU" b="1" dirty="0" err="1" smtClean="0"/>
              <a:t>організму</a:t>
            </a:r>
            <a:r>
              <a:rPr lang="ru-RU" dirty="0" smtClean="0"/>
              <a:t> - плоского </a:t>
            </a:r>
            <a:r>
              <a:rPr lang="ru-RU" dirty="0" err="1" smtClean="0"/>
              <a:t>хробака</a:t>
            </a:r>
            <a:r>
              <a:rPr lang="en-US" i="1" dirty="0" err="1" smtClean="0"/>
              <a:t>Caenorhabd</a:t>
            </a:r>
            <a:r>
              <a:rPr lang="ru-RU" i="1" dirty="0" err="1" smtClean="0"/>
              <a:t>і</a:t>
            </a:r>
            <a:r>
              <a:rPr lang="en-US" i="1" dirty="0" smtClean="0"/>
              <a:t>t</a:t>
            </a:r>
            <a:r>
              <a:rPr lang="ru-RU" i="1" dirty="0" err="1" smtClean="0"/>
              <a:t>і</a:t>
            </a:r>
            <a:r>
              <a:rPr lang="en-US" i="1" dirty="0" smtClean="0"/>
              <a:t>s </a:t>
            </a:r>
            <a:r>
              <a:rPr lang="en-US" i="1" dirty="0" err="1" smtClean="0"/>
              <a:t>elegans</a:t>
            </a:r>
            <a:r>
              <a:rPr lang="en-US" dirty="0" smtClean="0"/>
              <a:t>. </a:t>
            </a:r>
            <a:endParaRPr lang="ru-RU" dirty="0"/>
          </a:p>
        </p:txBody>
      </p:sp>
      <p:pic>
        <p:nvPicPr>
          <p:cNvPr id="7" name="Рисунок 6" descr="5279773437_bb5fca88de_z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3429000"/>
            <a:ext cx="3744416" cy="2527481"/>
          </a:xfrm>
          <a:prstGeom prst="rect">
            <a:avLst/>
          </a:prstGeom>
        </p:spPr>
      </p:pic>
      <p:pic>
        <p:nvPicPr>
          <p:cNvPr id="8" name="Рисунок 7" descr="053421481e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3429000"/>
            <a:ext cx="3409528" cy="2550327"/>
          </a:xfrm>
          <a:prstGeom prst="rect">
            <a:avLst/>
          </a:prstGeom>
        </p:spPr>
      </p:pic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  В </a:t>
            </a:r>
            <a:r>
              <a:rPr lang="ru-RU" b="1" dirty="0" err="1" smtClean="0"/>
              <a:t>червні</a:t>
            </a:r>
            <a:r>
              <a:rPr lang="ru-RU" b="1" dirty="0" smtClean="0"/>
              <a:t> </a:t>
            </a:r>
            <a:r>
              <a:rPr lang="ru-RU" b="1" dirty="0" smtClean="0">
                <a:latin typeface="Arial Black" pitchFamily="34" charset="0"/>
              </a:rPr>
              <a:t>2000</a:t>
            </a:r>
            <a:r>
              <a:rPr lang="ru-RU" dirty="0" smtClean="0">
                <a:latin typeface="Arial Black" pitchFamily="34" charset="0"/>
              </a:rPr>
              <a:t> року</a:t>
            </a:r>
            <a:r>
              <a:rPr lang="ru-RU" dirty="0" smtClean="0"/>
              <a:t> </a:t>
            </a:r>
            <a:r>
              <a:rPr lang="ru-RU" dirty="0" err="1" smtClean="0"/>
              <a:t>Крейг</a:t>
            </a:r>
            <a:r>
              <a:rPr lang="ru-RU" dirty="0" smtClean="0"/>
              <a:t> </a:t>
            </a:r>
            <a:r>
              <a:rPr lang="ru-RU" dirty="0" err="1" smtClean="0"/>
              <a:t>Вентер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Фрэнсис</a:t>
            </a:r>
            <a:r>
              <a:rPr lang="ru-RU" dirty="0" smtClean="0"/>
              <a:t> Коллинз, </a:t>
            </a:r>
            <a:r>
              <a:rPr lang="ru-RU" dirty="0" err="1" smtClean="0"/>
              <a:t>керівник</a:t>
            </a:r>
            <a:r>
              <a:rPr lang="ru-RU" dirty="0" smtClean="0"/>
              <a:t> проекту "Геном </a:t>
            </a:r>
            <a:r>
              <a:rPr lang="ru-RU" dirty="0" err="1" smtClean="0"/>
              <a:t>людини</a:t>
            </a:r>
            <a:r>
              <a:rPr lang="ru-RU" dirty="0" smtClean="0"/>
              <a:t>" в NHGRІ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Національних</a:t>
            </a:r>
            <a:r>
              <a:rPr lang="ru-RU" dirty="0" smtClean="0"/>
              <a:t> </a:t>
            </a:r>
            <a:r>
              <a:rPr lang="ru-RU" dirty="0" err="1" smtClean="0"/>
              <a:t>інститутах</a:t>
            </a:r>
            <a:r>
              <a:rPr lang="ru-RU" dirty="0" smtClean="0"/>
              <a:t> </a:t>
            </a:r>
            <a:r>
              <a:rPr lang="ru-RU" dirty="0" err="1" smtClean="0"/>
              <a:t>здоров'я</a:t>
            </a:r>
            <a:r>
              <a:rPr lang="ru-RU" dirty="0" smtClean="0"/>
              <a:t> США, </a:t>
            </a:r>
            <a:r>
              <a:rPr lang="ru-RU" dirty="0" err="1" smtClean="0"/>
              <a:t>оголосили</a:t>
            </a:r>
            <a:r>
              <a:rPr lang="ru-RU" dirty="0" smtClean="0"/>
              <a:t> про </a:t>
            </a:r>
            <a:r>
              <a:rPr lang="ru-RU" dirty="0" err="1" smtClean="0"/>
              <a:t>подію</a:t>
            </a:r>
            <a:r>
              <a:rPr lang="ru-RU" dirty="0" smtClean="0"/>
              <a:t>, названою ними "</a:t>
            </a:r>
            <a:r>
              <a:rPr lang="ru-RU" dirty="0" err="1" smtClean="0"/>
              <a:t>першою</a:t>
            </a:r>
            <a:r>
              <a:rPr lang="ru-RU" dirty="0" smtClean="0"/>
              <a:t> </a:t>
            </a:r>
            <a:r>
              <a:rPr lang="ru-RU" dirty="0" err="1" smtClean="0"/>
              <a:t>збіркою</a:t>
            </a:r>
            <a:r>
              <a:rPr lang="ru-RU" dirty="0" smtClean="0"/>
              <a:t> генома </a:t>
            </a:r>
            <a:r>
              <a:rPr lang="ru-RU" dirty="0" err="1" smtClean="0"/>
              <a:t>людини</a:t>
            </a:r>
            <a:r>
              <a:rPr lang="ru-RU" dirty="0" smtClean="0"/>
              <a:t>". </a:t>
            </a:r>
            <a:r>
              <a:rPr lang="ru-RU" dirty="0" err="1" smtClean="0"/>
              <a:t>Власне</a:t>
            </a:r>
            <a:r>
              <a:rPr lang="ru-RU" dirty="0" smtClean="0"/>
              <a:t> </a:t>
            </a:r>
            <a:r>
              <a:rPr lang="ru-RU" dirty="0" err="1" smtClean="0"/>
              <a:t>кажучи</a:t>
            </a:r>
            <a:r>
              <a:rPr lang="ru-RU" dirty="0" smtClean="0"/>
              <a:t>,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 </a:t>
            </a:r>
            <a:r>
              <a:rPr lang="ru-RU" b="1" dirty="0" smtClean="0"/>
              <a:t>перша </a:t>
            </a:r>
            <a:r>
              <a:rPr lang="ru-RU" b="1" dirty="0" err="1" smtClean="0"/>
              <a:t>реконструкція</a:t>
            </a:r>
            <a:r>
              <a:rPr lang="ru-RU" b="1" dirty="0" smtClean="0"/>
              <a:t> </a:t>
            </a:r>
            <a:r>
              <a:rPr lang="ru-RU" b="1" dirty="0" err="1" smtClean="0"/>
              <a:t>повного</a:t>
            </a:r>
            <a:r>
              <a:rPr lang="ru-RU" b="1" dirty="0" smtClean="0"/>
              <a:t> генома </a:t>
            </a:r>
            <a:r>
              <a:rPr lang="ru-RU" b="1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виконана</a:t>
            </a:r>
            <a:r>
              <a:rPr lang="ru-RU" dirty="0" smtClean="0"/>
              <a:t> методом </a:t>
            </a:r>
            <a:r>
              <a:rPr lang="ru-RU" dirty="0" err="1" smtClean="0"/>
              <a:t>безладної</a:t>
            </a:r>
            <a:r>
              <a:rPr lang="ru-RU" dirty="0" smtClean="0"/>
              <a:t> </a:t>
            </a:r>
            <a:r>
              <a:rPr lang="ru-RU" dirty="0" err="1" smtClean="0"/>
              <a:t>стрілянини</a:t>
            </a:r>
            <a:r>
              <a:rPr lang="ru-RU" dirty="0" smtClean="0"/>
              <a:t>. 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dirty="0" err="1" smtClean="0"/>
              <a:t>Вивчені</a:t>
            </a:r>
            <a:r>
              <a:rPr lang="ru-RU" b="0" dirty="0" smtClean="0"/>
              <a:t> </a:t>
            </a:r>
            <a:r>
              <a:rPr lang="ru-RU" b="0" dirty="0" err="1" smtClean="0"/>
              <a:t>гени</a:t>
            </a:r>
            <a:r>
              <a:rPr lang="ru-RU" b="0" dirty="0" smtClean="0"/>
              <a:t> </a:t>
            </a:r>
            <a:r>
              <a:rPr lang="ru-RU" b="0" dirty="0" err="1" smtClean="0"/>
              <a:t>людини</a:t>
            </a:r>
            <a:endParaRPr lang="ru-RU" dirty="0"/>
          </a:p>
        </p:txBody>
      </p:sp>
      <p:pic>
        <p:nvPicPr>
          <p:cNvPr id="4" name="Рисунок 3" descr="4f461cff6e33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4482666"/>
            <a:ext cx="3167112" cy="2375334"/>
          </a:xfrm>
          <a:prstGeom prst="rect">
            <a:avLst/>
          </a:prstGeom>
        </p:spPr>
      </p:pic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51</TotalTime>
  <Words>363</Words>
  <Application>Microsoft Office PowerPoint</Application>
  <PresentationFormat>Экран (4:3)</PresentationFormat>
  <Paragraphs>33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Открытая</vt:lpstr>
      <vt:lpstr>Геном Людини</vt:lpstr>
      <vt:lpstr>Проект "Геном людини" (Human Genome Project) </vt:lpstr>
      <vt:lpstr>Загальна характеристика</vt:lpstr>
      <vt:lpstr>Мета</vt:lpstr>
      <vt:lpstr>   Основні етапи й результати роботи проекту "Геном людини" </vt:lpstr>
      <vt:lpstr>Слайд 6</vt:lpstr>
      <vt:lpstr>Слайд 7</vt:lpstr>
      <vt:lpstr>Слайд 8</vt:lpstr>
      <vt:lpstr>Вивчені гени людини</vt:lpstr>
      <vt:lpstr>Слайд 10</vt:lpstr>
      <vt:lpstr>Слайд 11</vt:lpstr>
      <vt:lpstr>Проекти функціональної геноміки, що діють на цей час</vt:lpstr>
      <vt:lpstr>Слайд 13</vt:lpstr>
      <vt:lpstr>Слайд 14</vt:lpstr>
      <vt:lpstr>Слайд 15</vt:lpstr>
      <vt:lpstr>Висновок</vt:lpstr>
      <vt:lpstr>Слайд 17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Геном Людини</dc:title>
  <dc:creator>Марина</dc:creator>
  <cp:lastModifiedBy>Марина</cp:lastModifiedBy>
  <cp:revision>6</cp:revision>
  <dcterms:created xsi:type="dcterms:W3CDTF">2014-11-10T19:51:19Z</dcterms:created>
  <dcterms:modified xsi:type="dcterms:W3CDTF">2014-11-10T20:43:53Z</dcterms:modified>
</cp:coreProperties>
</file>