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2362200" y="4038600"/>
            <a:ext cx="6477000" cy="1828800"/>
          </a:xfrm>
        </p:spPr>
        <p:txBody>
          <a:bodyPr anchor="b"/>
          <a:lstStyle>
            <a:lvl1pPr>
              <a:defRPr cap="all" baseline="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46F9F4B-5295-49D2-A6C4-BDC10D815FD4}" type="datetimeFigureOut">
              <a:rPr lang="uk-UA" smtClean="0"/>
              <a:t>27.11.2013</a:t>
            </a:fld>
            <a:endParaRPr lang="uk-UA"/>
          </a:p>
        </p:txBody>
      </p:sp>
      <p:sp>
        <p:nvSpPr>
          <p:cNvPr id="17" name="Нижний колонтитул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uk-UA"/>
          </a:p>
        </p:txBody>
      </p:sp>
      <p:sp>
        <p:nvSpPr>
          <p:cNvPr id="29" name="Номер слайда 28"/>
          <p:cNvSpPr>
            <a:spLocks noGrp="1"/>
          </p:cNvSpPr>
          <p:nvPr>
            <p:ph type="sldNum" sz="quarter" idx="12"/>
          </p:nvPr>
        </p:nvSpPr>
        <p:spPr>
          <a:xfrm>
            <a:off x="8001000" y="228600"/>
            <a:ext cx="838200" cy="381000"/>
          </a:xfrm>
        </p:spPr>
        <p:txBody>
          <a:bodyPr/>
          <a:lstStyle>
            <a:lvl1pPr>
              <a:defRPr>
                <a:solidFill>
                  <a:schemeClr val="tx2"/>
                </a:solidFill>
              </a:defRPr>
            </a:lvl1pPr>
          </a:lstStyle>
          <a:p>
            <a:fld id="{B33E31E2-5199-4D8C-9DF9-2D6F9E474E25}"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46F9F4B-5295-49D2-A6C4-BDC10D815FD4}" type="datetimeFigureOut">
              <a:rPr lang="uk-UA" smtClean="0"/>
              <a:t>27.11.2013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B33E31E2-5199-4D8C-9DF9-2D6F9E474E25}"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1"/>
      </p:bgRef>
    </p:bg>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609600"/>
            <a:ext cx="2057400" cy="55165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09600"/>
            <a:ext cx="5562600" cy="551656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6553200" y="6248402"/>
            <a:ext cx="2209800" cy="365125"/>
          </a:xfrm>
        </p:spPr>
        <p:txBody>
          <a:bodyPr/>
          <a:lstStyle/>
          <a:p>
            <a:fld id="{346F9F4B-5295-49D2-A6C4-BDC10D815FD4}" type="datetimeFigureOut">
              <a:rPr lang="uk-UA" smtClean="0"/>
              <a:t>27.11.2013</a:t>
            </a:fld>
            <a:endParaRPr lang="uk-UA"/>
          </a:p>
        </p:txBody>
      </p:sp>
      <p:sp>
        <p:nvSpPr>
          <p:cNvPr id="5" name="Нижний колонтитул 4"/>
          <p:cNvSpPr>
            <a:spLocks noGrp="1"/>
          </p:cNvSpPr>
          <p:nvPr>
            <p:ph type="ftr" sz="quarter" idx="11"/>
          </p:nvPr>
        </p:nvSpPr>
        <p:spPr>
          <a:xfrm>
            <a:off x="457201" y="6248207"/>
            <a:ext cx="5573483" cy="365125"/>
          </a:xfrm>
        </p:spPr>
        <p:txBody>
          <a:bodyPr/>
          <a:lstStyle/>
          <a:p>
            <a:endParaRPr lang="uk-UA"/>
          </a:p>
        </p:txBody>
      </p:sp>
      <p:sp>
        <p:nvSpPr>
          <p:cNvPr id="7" name="Прямоугольник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Прямоугольник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Прямоугольник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Номер слайда 5"/>
          <p:cNvSpPr>
            <a:spLocks noGrp="1"/>
          </p:cNvSpPr>
          <p:nvPr>
            <p:ph type="sldNum" sz="quarter" idx="12"/>
          </p:nvPr>
        </p:nvSpPr>
        <p:spPr>
          <a:xfrm rot="5400000">
            <a:off x="5989638" y="144462"/>
            <a:ext cx="533400" cy="244476"/>
          </a:xfrm>
        </p:spPr>
        <p:txBody>
          <a:bodyPr/>
          <a:lstStyle/>
          <a:p>
            <a:fld id="{B33E31E2-5199-4D8C-9DF9-2D6F9E474E25}" type="slidenum">
              <a:rPr lang="uk-UA" smtClean="0"/>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648" y="228600"/>
            <a:ext cx="8153400" cy="990600"/>
          </a:xfrm>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346F9F4B-5295-49D2-A6C4-BDC10D815FD4}" type="datetimeFigureOut">
              <a:rPr lang="uk-UA" smtClean="0"/>
              <a:t>27.11.2013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lvl1pPr>
              <a:defRPr>
                <a:solidFill>
                  <a:srgbClr val="FFFFFF"/>
                </a:solidFill>
              </a:defRPr>
            </a:lvl1pPr>
          </a:lstStyle>
          <a:p>
            <a:fld id="{B33E31E2-5199-4D8C-9DF9-2D6F9E474E25}" type="slidenum">
              <a:rPr lang="uk-UA" smtClean="0"/>
              <a:t>‹#›</a:t>
            </a:fld>
            <a:endParaRPr lang="uk-UA"/>
          </a:p>
        </p:txBody>
      </p:sp>
      <p:sp>
        <p:nvSpPr>
          <p:cNvPr id="8" name="Содержимое 7"/>
          <p:cNvSpPr>
            <a:spLocks noGrp="1"/>
          </p:cNvSpPr>
          <p:nvPr>
            <p:ph sz="quarter" idx="1"/>
          </p:nvPr>
        </p:nvSpPr>
        <p:spPr>
          <a:xfrm>
            <a:off x="612648" y="1600200"/>
            <a:ext cx="8153400" cy="44958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7" name="Прямоугольник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346F9F4B-5295-49D2-A6C4-BDC10D815FD4}" type="datetimeFigureOut">
              <a:rPr lang="uk-UA" smtClean="0"/>
              <a:t>27.11.2013</a:t>
            </a:fld>
            <a:endParaRPr lang="uk-UA"/>
          </a:p>
        </p:txBody>
      </p:sp>
      <p:sp>
        <p:nvSpPr>
          <p:cNvPr id="13" name="Номер слайда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33E31E2-5199-4D8C-9DF9-2D6F9E474E25}" type="slidenum">
              <a:rPr lang="uk-UA" smtClean="0"/>
              <a:t>‹#›</a:t>
            </a:fld>
            <a:endParaRPr lang="uk-UA"/>
          </a:p>
        </p:txBody>
      </p:sp>
      <p:sp>
        <p:nvSpPr>
          <p:cNvPr id="14" name="Нижний колонтитул 13"/>
          <p:cNvSpPr>
            <a:spLocks noGrp="1"/>
          </p:cNvSpPr>
          <p:nvPr>
            <p:ph type="ftr" sz="quarter" idx="12"/>
          </p:nvPr>
        </p:nvSpPr>
        <p:spPr/>
        <p:txBody>
          <a:bodyPr/>
          <a:lstStyle/>
          <a:p>
            <a:endParaRPr lang="uk-U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9" name="Содержимое 8"/>
          <p:cNvSpPr>
            <a:spLocks noGrp="1"/>
          </p:cNvSpPr>
          <p:nvPr>
            <p:ph sz="quarter" idx="1"/>
          </p:nvPr>
        </p:nvSpPr>
        <p:spPr>
          <a:xfrm>
            <a:off x="609600"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844901" y="1589567"/>
            <a:ext cx="38862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8" name="Дата 7"/>
          <p:cNvSpPr>
            <a:spLocks noGrp="1"/>
          </p:cNvSpPr>
          <p:nvPr>
            <p:ph type="dt" sz="half" idx="15"/>
          </p:nvPr>
        </p:nvSpPr>
        <p:spPr/>
        <p:txBody>
          <a:bodyPr rtlCol="0"/>
          <a:lstStyle/>
          <a:p>
            <a:fld id="{346F9F4B-5295-49D2-A6C4-BDC10D815FD4}" type="datetimeFigureOut">
              <a:rPr lang="uk-UA" smtClean="0"/>
              <a:t>27.11.2013</a:t>
            </a:fld>
            <a:endParaRPr lang="uk-UA"/>
          </a:p>
        </p:txBody>
      </p:sp>
      <p:sp>
        <p:nvSpPr>
          <p:cNvPr id="10" name="Номер слайда 9"/>
          <p:cNvSpPr>
            <a:spLocks noGrp="1"/>
          </p:cNvSpPr>
          <p:nvPr>
            <p:ph type="sldNum" sz="quarter" idx="16"/>
          </p:nvPr>
        </p:nvSpPr>
        <p:spPr/>
        <p:txBody>
          <a:bodyPr rtlCol="0"/>
          <a:lstStyle/>
          <a:p>
            <a:fld id="{B33E31E2-5199-4D8C-9DF9-2D6F9E474E25}" type="slidenum">
              <a:rPr lang="uk-UA" smtClean="0"/>
              <a:t>‹#›</a:t>
            </a:fld>
            <a:endParaRPr lang="uk-UA"/>
          </a:p>
        </p:txBody>
      </p:sp>
      <p:sp>
        <p:nvSpPr>
          <p:cNvPr id="12" name="Нижний колонтитул 11"/>
          <p:cNvSpPr>
            <a:spLocks noGrp="1"/>
          </p:cNvSpPr>
          <p:nvPr>
            <p:ph type="ftr" sz="quarter" idx="17"/>
          </p:nvPr>
        </p:nvSpPr>
        <p:spPr/>
        <p:txBody>
          <a:bodyPr rtlCol="0"/>
          <a:lstStyle/>
          <a:p>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273050"/>
            <a:ext cx="8153400" cy="869950"/>
          </a:xfrm>
        </p:spPr>
        <p:txBody>
          <a:bodyPr anchor="ctr"/>
          <a:lstStyle>
            <a:lvl1pPr>
              <a:defRPr/>
            </a:lvl1pPr>
          </a:lstStyle>
          <a:p>
            <a:r>
              <a:rPr kumimoji="0" lang="ru-RU" smtClean="0"/>
              <a:t>Образец заголовка</a:t>
            </a:r>
            <a:endParaRPr kumimoji="0" lang="en-US"/>
          </a:p>
        </p:txBody>
      </p:sp>
      <p:sp>
        <p:nvSpPr>
          <p:cNvPr id="11" name="Содержимое 10"/>
          <p:cNvSpPr>
            <a:spLocks noGrp="1"/>
          </p:cNvSpPr>
          <p:nvPr>
            <p:ph sz="quarter" idx="2"/>
          </p:nvPr>
        </p:nvSpPr>
        <p:spPr>
          <a:xfrm>
            <a:off x="609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800600" y="2438400"/>
            <a:ext cx="3886200" cy="35814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5"/>
          </p:nvPr>
        </p:nvSpPr>
        <p:spPr/>
        <p:txBody>
          <a:bodyPr rtlCol="0"/>
          <a:lstStyle/>
          <a:p>
            <a:fld id="{346F9F4B-5295-49D2-A6C4-BDC10D815FD4}" type="datetimeFigureOut">
              <a:rPr lang="uk-UA" smtClean="0"/>
              <a:t>27.11.2013</a:t>
            </a:fld>
            <a:endParaRPr lang="uk-UA"/>
          </a:p>
        </p:txBody>
      </p:sp>
      <p:sp>
        <p:nvSpPr>
          <p:cNvPr id="12" name="Номер слайда 11"/>
          <p:cNvSpPr>
            <a:spLocks noGrp="1"/>
          </p:cNvSpPr>
          <p:nvPr>
            <p:ph type="sldNum" sz="quarter" idx="16"/>
          </p:nvPr>
        </p:nvSpPr>
        <p:spPr/>
        <p:txBody>
          <a:bodyPr rtlCol="0"/>
          <a:lstStyle/>
          <a:p>
            <a:fld id="{B33E31E2-5199-4D8C-9DF9-2D6F9E474E25}" type="slidenum">
              <a:rPr lang="uk-UA" smtClean="0"/>
              <a:t>‹#›</a:t>
            </a:fld>
            <a:endParaRPr lang="uk-UA"/>
          </a:p>
        </p:txBody>
      </p:sp>
      <p:sp>
        <p:nvSpPr>
          <p:cNvPr id="14" name="Нижний колонтитул 13"/>
          <p:cNvSpPr>
            <a:spLocks noGrp="1"/>
          </p:cNvSpPr>
          <p:nvPr>
            <p:ph type="ftr" sz="quarter" idx="17"/>
          </p:nvPr>
        </p:nvSpPr>
        <p:spPr/>
        <p:txBody>
          <a:bodyPr rtlCol="0"/>
          <a:lstStyle/>
          <a:p>
            <a:endParaRPr lang="uk-UA"/>
          </a:p>
        </p:txBody>
      </p:sp>
      <p:sp>
        <p:nvSpPr>
          <p:cNvPr id="16" name="Текст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5" name="Текст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46F9F4B-5295-49D2-A6C4-BDC10D815FD4}" type="datetimeFigureOut">
              <a:rPr lang="uk-UA" smtClean="0"/>
              <a:t>27.11.2013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lvl1pPr>
              <a:defRPr>
                <a:solidFill>
                  <a:srgbClr val="FFFFFF"/>
                </a:solidFill>
              </a:defRPr>
            </a:lvl1pPr>
          </a:lstStyle>
          <a:p>
            <a:fld id="{B33E31E2-5199-4D8C-9DF9-2D6F9E474E25}"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46F9F4B-5295-49D2-A6C4-BDC10D815FD4}" type="datetimeFigureOut">
              <a:rPr lang="uk-UA" smtClean="0"/>
              <a:t>27.11.2013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a:xfrm>
            <a:off x="0" y="6248400"/>
            <a:ext cx="533400" cy="381000"/>
          </a:xfrm>
        </p:spPr>
        <p:txBody>
          <a:bodyPr/>
          <a:lstStyle>
            <a:lvl1pPr>
              <a:defRPr>
                <a:solidFill>
                  <a:schemeClr val="tx2"/>
                </a:solidFill>
              </a:defRPr>
            </a:lvl1pPr>
          </a:lstStyle>
          <a:p>
            <a:fld id="{B33E31E2-5199-4D8C-9DF9-2D6F9E474E25}"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3050"/>
            <a:ext cx="8077200" cy="869950"/>
          </a:xfrm>
        </p:spPr>
        <p:txBody>
          <a:bodyPr anchor="ctr"/>
          <a:lstStyle>
            <a:lvl1pPr algn="l">
              <a:buNone/>
              <a:defRPr sz="4400" b="0"/>
            </a:lvl1p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346F9F4B-5295-49D2-A6C4-BDC10D815FD4}" type="datetimeFigureOut">
              <a:rPr lang="uk-UA" smtClean="0"/>
              <a:t>27.11.2013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lvl1pPr>
              <a:defRPr>
                <a:solidFill>
                  <a:srgbClr val="FFFFFF"/>
                </a:solidFill>
              </a:defRPr>
            </a:lvl1pPr>
          </a:lstStyle>
          <a:p>
            <a:fld id="{B33E31E2-5199-4D8C-9DF9-2D6F9E474E25}" type="slidenum">
              <a:rPr lang="uk-UA" smtClean="0"/>
              <a:t>‹#›</a:t>
            </a:fld>
            <a:endParaRPr lang="uk-UA"/>
          </a:p>
        </p:txBody>
      </p:sp>
      <p:sp>
        <p:nvSpPr>
          <p:cNvPr id="3" name="Текст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9" name="Содержимое 8"/>
          <p:cNvSpPr>
            <a:spLocks noGrp="1"/>
          </p:cNvSpPr>
          <p:nvPr>
            <p:ph sz="quarter" idx="1"/>
          </p:nvPr>
        </p:nvSpPr>
        <p:spPr>
          <a:xfrm>
            <a:off x="2362200" y="1752600"/>
            <a:ext cx="6400800" cy="44196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3">
        <a:schemeClr val="bg2"/>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8" name="Прямоугольник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ru-RU" smtClean="0"/>
              <a:t>Образец заголовка</a:t>
            </a:r>
            <a:endParaRPr kumimoji="0" lang="en-US"/>
          </a:p>
        </p:txBody>
      </p:sp>
      <p:sp>
        <p:nvSpPr>
          <p:cNvPr id="11" name="Прямоугольник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Дата 11"/>
          <p:cNvSpPr>
            <a:spLocks noGrp="1"/>
          </p:cNvSpPr>
          <p:nvPr>
            <p:ph type="dt" sz="half" idx="10"/>
          </p:nvPr>
        </p:nvSpPr>
        <p:spPr>
          <a:xfrm>
            <a:off x="6248400" y="6248400"/>
            <a:ext cx="2667000" cy="365125"/>
          </a:xfrm>
        </p:spPr>
        <p:txBody>
          <a:bodyPr rtlCol="0"/>
          <a:lstStyle/>
          <a:p>
            <a:fld id="{346F9F4B-5295-49D2-A6C4-BDC10D815FD4}" type="datetimeFigureOut">
              <a:rPr lang="uk-UA" smtClean="0"/>
              <a:t>27.11.2013</a:t>
            </a:fld>
            <a:endParaRPr lang="uk-UA"/>
          </a:p>
        </p:txBody>
      </p:sp>
      <p:sp>
        <p:nvSpPr>
          <p:cNvPr id="13" name="Номер слайда 12"/>
          <p:cNvSpPr>
            <a:spLocks noGrp="1"/>
          </p:cNvSpPr>
          <p:nvPr>
            <p:ph type="sldNum" sz="quarter" idx="11"/>
          </p:nvPr>
        </p:nvSpPr>
        <p:spPr>
          <a:xfrm>
            <a:off x="0" y="4667249"/>
            <a:ext cx="1447800" cy="663578"/>
          </a:xfrm>
        </p:spPr>
        <p:txBody>
          <a:bodyPr rtlCol="0"/>
          <a:lstStyle>
            <a:lvl1pPr>
              <a:defRPr sz="2800"/>
            </a:lvl1pPr>
          </a:lstStyle>
          <a:p>
            <a:fld id="{B33E31E2-5199-4D8C-9DF9-2D6F9E474E25}" type="slidenum">
              <a:rPr lang="uk-UA" smtClean="0"/>
              <a:t>‹#›</a:t>
            </a:fld>
            <a:endParaRPr lang="uk-UA"/>
          </a:p>
        </p:txBody>
      </p:sp>
      <p:sp>
        <p:nvSpPr>
          <p:cNvPr id="14" name="Нижний колонтитул 13"/>
          <p:cNvSpPr>
            <a:spLocks noGrp="1"/>
          </p:cNvSpPr>
          <p:nvPr>
            <p:ph type="ftr" sz="quarter" idx="12"/>
          </p:nvPr>
        </p:nvSpPr>
        <p:spPr>
          <a:xfrm>
            <a:off x="1600200" y="6248206"/>
            <a:ext cx="4572000" cy="365125"/>
          </a:xfrm>
        </p:spPr>
        <p:txBody>
          <a:bodyPr rtlCol="0"/>
          <a:lstStyle/>
          <a:p>
            <a:endParaRPr lang="uk-UA"/>
          </a:p>
        </p:txBody>
      </p:sp>
      <p:sp>
        <p:nvSpPr>
          <p:cNvPr id="3" name="Рисунок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ru-RU" smtClean="0"/>
              <a:t>Вставка рисунка</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609600" y="228600"/>
            <a:ext cx="8153400" cy="9906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46F9F4B-5295-49D2-A6C4-BDC10D815FD4}" type="datetimeFigureOut">
              <a:rPr lang="uk-UA" smtClean="0"/>
              <a:t>27.11.2013</a:t>
            </a:fld>
            <a:endParaRPr lang="uk-UA"/>
          </a:p>
        </p:txBody>
      </p:sp>
      <p:sp>
        <p:nvSpPr>
          <p:cNvPr id="3" name="Нижний колонтитул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uk-UA"/>
          </a:p>
        </p:txBody>
      </p:sp>
      <p:sp>
        <p:nvSpPr>
          <p:cNvPr id="7" name="Прямоугольник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33E31E2-5199-4D8C-9DF9-2D6F9E474E25}"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Energy" TargetMode="External"/><Relationship Id="rId7" Type="http://schemas.openxmlformats.org/officeDocument/2006/relationships/image" Target="../media/image8.jpeg"/><Relationship Id="rId2" Type="http://schemas.openxmlformats.org/officeDocument/2006/relationships/hyperlink" Target="http://en.wikipedia.org/wiki/Chemical_substance" TargetMode="External"/><Relationship Id="rId1" Type="http://schemas.openxmlformats.org/officeDocument/2006/relationships/slideLayout" Target="../slideLayouts/slideLayout2.xml"/><Relationship Id="rId6" Type="http://schemas.openxmlformats.org/officeDocument/2006/relationships/hyperlink" Target="http://en.wikipedia.org/wiki/Nonpoint_source_pollution" TargetMode="External"/><Relationship Id="rId5" Type="http://schemas.openxmlformats.org/officeDocument/2006/relationships/hyperlink" Target="http://en.wikipedia.org/wiki/Point_source_pollution" TargetMode="External"/><Relationship Id="rId4" Type="http://schemas.openxmlformats.org/officeDocument/2006/relationships/hyperlink" Target="http://en.wikipedia.org/wiki/Pollutant"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Greenhouse_gas" TargetMode="External"/><Relationship Id="rId2" Type="http://schemas.openxmlformats.org/officeDocument/2006/relationships/hyperlink" Target="http://en.wikipedia.org/wiki/Climate_system"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en.wikipedia.org/wiki/Deforestation" TargetMode="External"/><Relationship Id="rId4" Type="http://schemas.openxmlformats.org/officeDocument/2006/relationships/hyperlink" Target="http://en.wikipedia.org/wiki/Fossil_fue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Starvation" TargetMode="External"/><Relationship Id="rId2" Type="http://schemas.openxmlformats.org/officeDocument/2006/relationships/hyperlink" Target="http://en.wikipedia.org/wiki/Malnutrition"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en.wikipedia.org/wiki/Death" TargetMode="External"/><Relationship Id="rId4" Type="http://schemas.openxmlformats.org/officeDocument/2006/relationships/hyperlink" Target="http://en.wikipedia.org/wiki/Epidemi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Basic_needs" TargetMode="External"/><Relationship Id="rId2" Type="http://schemas.openxmlformats.org/officeDocument/2006/relationships/hyperlink" Target="http://en.wikipedia.org/wiki/Extreme_poverty"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en.wikipedia.org/wiki/Economic_inequality" TargetMode="External"/><Relationship Id="rId4" Type="http://schemas.openxmlformats.org/officeDocument/2006/relationships/hyperlink" Target="http://en.wikipedia.org/wiki/Drinking_water"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Abnormality_(behavior)" TargetMode="External"/><Relationship Id="rId13" Type="http://schemas.openxmlformats.org/officeDocument/2006/relationships/hyperlink" Target="http://en.wikipedia.org/wiki/Disability" TargetMode="External"/><Relationship Id="rId18" Type="http://schemas.openxmlformats.org/officeDocument/2006/relationships/hyperlink" Target="http://en.wikipedia.org/wiki/Human_variability" TargetMode="External"/><Relationship Id="rId3" Type="http://schemas.openxmlformats.org/officeDocument/2006/relationships/hyperlink" Target="http://en.wikipedia.org/wiki/Symptom" TargetMode="External"/><Relationship Id="rId7" Type="http://schemas.openxmlformats.org/officeDocument/2006/relationships/hyperlink" Target="http://en.wikipedia.org/wiki/Pain" TargetMode="External"/><Relationship Id="rId12" Type="http://schemas.openxmlformats.org/officeDocument/2006/relationships/hyperlink" Target="http://en.wikipedia.org/wiki/Injury" TargetMode="External"/><Relationship Id="rId17" Type="http://schemas.openxmlformats.org/officeDocument/2006/relationships/hyperlink" Target="http://en.wikipedia.org/wiki/Behavior" TargetMode="External"/><Relationship Id="rId2" Type="http://schemas.openxmlformats.org/officeDocument/2006/relationships/hyperlink" Target="http://en.wikipedia.org/wiki/Organism" TargetMode="External"/><Relationship Id="rId16" Type="http://schemas.openxmlformats.org/officeDocument/2006/relationships/hyperlink" Target="http://en.wikipedia.org/wiki/Infection" TargetMode="External"/><Relationship Id="rId1" Type="http://schemas.openxmlformats.org/officeDocument/2006/relationships/slideLayout" Target="../slideLayouts/slideLayout2.xml"/><Relationship Id="rId6" Type="http://schemas.openxmlformats.org/officeDocument/2006/relationships/hyperlink" Target="http://en.wikipedia.org/wiki/Infectious_disease" TargetMode="External"/><Relationship Id="rId11" Type="http://schemas.openxmlformats.org/officeDocument/2006/relationships/hyperlink" Target="http://en.wikipedia.org/wiki/Death" TargetMode="External"/><Relationship Id="rId5" Type="http://schemas.openxmlformats.org/officeDocument/2006/relationships/hyperlink" Target="http://en.wikipedia.org/wiki/Disease" TargetMode="External"/><Relationship Id="rId15" Type="http://schemas.openxmlformats.org/officeDocument/2006/relationships/hyperlink" Target="http://en.wikipedia.org/wiki/Syndrome" TargetMode="External"/><Relationship Id="rId10" Type="http://schemas.openxmlformats.org/officeDocument/2006/relationships/hyperlink" Target="http://en.wikipedia.org/wiki/Social_problems" TargetMode="External"/><Relationship Id="rId19" Type="http://schemas.openxmlformats.org/officeDocument/2006/relationships/image" Target="../media/image12.jpeg"/><Relationship Id="rId4" Type="http://schemas.openxmlformats.org/officeDocument/2006/relationships/hyperlink" Target="http://en.wikipedia.org/wiki/Medical_sign" TargetMode="External"/><Relationship Id="rId9" Type="http://schemas.openxmlformats.org/officeDocument/2006/relationships/hyperlink" Target="http://en.wikipedia.org/wiki/Distress_(medicine)" TargetMode="External"/><Relationship Id="rId14" Type="http://schemas.openxmlformats.org/officeDocument/2006/relationships/hyperlink" Target="http://en.wikipedia.org/wiki/Disorder_(medicin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Global issues</a:t>
            </a:r>
            <a:endParaRPr lang="uk-UA" dirty="0"/>
          </a:p>
        </p:txBody>
      </p:sp>
      <p:sp>
        <p:nvSpPr>
          <p:cNvPr id="3" name="Подзаголовок 2"/>
          <p:cNvSpPr>
            <a:spLocks noGrp="1"/>
          </p:cNvSpPr>
          <p:nvPr>
            <p:ph type="subTitle" idx="1"/>
          </p:nvPr>
        </p:nvSpPr>
        <p:spPr/>
        <p:txBody>
          <a:bodyPr/>
          <a:lstStyle/>
          <a:p>
            <a:endParaRPr lang="uk-U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sz="quarter" idx="1"/>
          </p:nvPr>
        </p:nvSpPr>
        <p:spPr/>
        <p:txBody>
          <a:bodyPr/>
          <a:lstStyle/>
          <a:p>
            <a:endParaRPr lang="uk-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rate1.com.ua/files/5(58).jpg"/>
          <p:cNvPicPr>
            <a:picLocks noChangeAspect="1" noChangeArrowheads="1"/>
          </p:cNvPicPr>
          <p:nvPr/>
        </p:nvPicPr>
        <p:blipFill>
          <a:blip r:embed="rId2"/>
          <a:srcRect/>
          <a:stretch>
            <a:fillRect/>
          </a:stretch>
        </p:blipFill>
        <p:spPr bwMode="auto">
          <a:xfrm>
            <a:off x="2786050" y="1500174"/>
            <a:ext cx="2705100" cy="3943350"/>
          </a:xfrm>
          <a:prstGeom prst="rect">
            <a:avLst/>
          </a:prstGeom>
          <a:noFill/>
        </p:spPr>
      </p:pic>
      <p:sp>
        <p:nvSpPr>
          <p:cNvPr id="2" name="Заголовок 1"/>
          <p:cNvSpPr>
            <a:spLocks noGrp="1"/>
          </p:cNvSpPr>
          <p:nvPr>
            <p:ph type="title"/>
          </p:nvPr>
        </p:nvSpPr>
        <p:spPr/>
        <p:txBody>
          <a:bodyPr/>
          <a:lstStyle/>
          <a:p>
            <a:r>
              <a:rPr lang="en-US" dirty="0" smtClean="0"/>
              <a:t>Global issues</a:t>
            </a:r>
            <a:endParaRPr lang="uk-UA" dirty="0"/>
          </a:p>
        </p:txBody>
      </p:sp>
      <p:sp>
        <p:nvSpPr>
          <p:cNvPr id="3" name="Содержимое 2"/>
          <p:cNvSpPr>
            <a:spLocks noGrp="1"/>
          </p:cNvSpPr>
          <p:nvPr>
            <p:ph sz="quarter" idx="1"/>
          </p:nvPr>
        </p:nvSpPr>
        <p:spPr>
          <a:xfrm>
            <a:off x="612648" y="1357298"/>
            <a:ext cx="8153400" cy="5286412"/>
          </a:xfrm>
        </p:spPr>
        <p:txBody>
          <a:bodyPr>
            <a:normAutofit fontScale="92500" lnSpcReduction="10000"/>
          </a:bodyPr>
          <a:lstStyle/>
          <a:p>
            <a:r>
              <a:rPr lang="en-US" dirty="0" smtClean="0"/>
              <a:t>The arm trade</a:t>
            </a:r>
          </a:p>
          <a:p>
            <a:r>
              <a:rPr lang="en-US" dirty="0" smtClean="0"/>
              <a:t>Child </a:t>
            </a:r>
            <a:r>
              <a:rPr lang="en-US" dirty="0" err="1" smtClean="0"/>
              <a:t>labour</a:t>
            </a:r>
            <a:endParaRPr lang="en-US" dirty="0" smtClean="0"/>
          </a:p>
          <a:p>
            <a:r>
              <a:rPr lang="en-US" dirty="0" smtClean="0"/>
              <a:t>Disease</a:t>
            </a:r>
          </a:p>
          <a:p>
            <a:r>
              <a:rPr lang="en-US" dirty="0" smtClean="0"/>
              <a:t>Endangered species</a:t>
            </a:r>
          </a:p>
          <a:p>
            <a:r>
              <a:rPr lang="en-US" dirty="0" smtClean="0"/>
              <a:t>Famine</a:t>
            </a:r>
          </a:p>
          <a:p>
            <a:r>
              <a:rPr lang="en-US" dirty="0" smtClean="0"/>
              <a:t>Global warming</a:t>
            </a:r>
          </a:p>
          <a:p>
            <a:r>
              <a:rPr lang="en-US" dirty="0" smtClean="0"/>
              <a:t>War</a:t>
            </a:r>
          </a:p>
          <a:p>
            <a:r>
              <a:rPr lang="en-US" dirty="0" smtClean="0"/>
              <a:t>Homelessness</a:t>
            </a:r>
          </a:p>
          <a:p>
            <a:r>
              <a:rPr lang="en-US" dirty="0" err="1" smtClean="0"/>
              <a:t>Polution</a:t>
            </a:r>
            <a:endParaRPr lang="en-US" dirty="0" smtClean="0"/>
          </a:p>
          <a:p>
            <a:r>
              <a:rPr lang="en-US" dirty="0" smtClean="0"/>
              <a:t>Poverty</a:t>
            </a:r>
          </a:p>
          <a:p>
            <a:r>
              <a:rPr lang="en-US" dirty="0" smtClean="0"/>
              <a:t>Terrorism</a:t>
            </a:r>
          </a:p>
          <a:p>
            <a:endParaRPr lang="uk-UA" dirty="0"/>
          </a:p>
        </p:txBody>
      </p:sp>
      <p:pic>
        <p:nvPicPr>
          <p:cNvPr id="1026" name="Picture 2" descr="http://image.tsn.ua/media/images2/original/Nov2009/90662679cf_181480.jpg"/>
          <p:cNvPicPr>
            <a:picLocks noChangeAspect="1" noChangeArrowheads="1"/>
          </p:cNvPicPr>
          <p:nvPr/>
        </p:nvPicPr>
        <p:blipFill>
          <a:blip r:embed="rId3"/>
          <a:srcRect/>
          <a:stretch>
            <a:fillRect/>
          </a:stretch>
        </p:blipFill>
        <p:spPr bwMode="auto">
          <a:xfrm>
            <a:off x="5415667" y="1500174"/>
            <a:ext cx="3728333" cy="2786082"/>
          </a:xfrm>
          <a:prstGeom prst="rect">
            <a:avLst/>
          </a:prstGeom>
          <a:noFill/>
        </p:spPr>
      </p:pic>
      <p:pic>
        <p:nvPicPr>
          <p:cNvPr id="1030" name="Picture 6" descr="http://newodessa.com.ua/_fr/0/7334931.jpg"/>
          <p:cNvPicPr>
            <a:picLocks noChangeAspect="1" noChangeArrowheads="1"/>
          </p:cNvPicPr>
          <p:nvPr/>
        </p:nvPicPr>
        <p:blipFill>
          <a:blip r:embed="rId4"/>
          <a:srcRect/>
          <a:stretch>
            <a:fillRect/>
          </a:stretch>
        </p:blipFill>
        <p:spPr bwMode="auto">
          <a:xfrm>
            <a:off x="5429256" y="4286256"/>
            <a:ext cx="3714744" cy="2571744"/>
          </a:xfrm>
          <a:prstGeom prst="rect">
            <a:avLst/>
          </a:prstGeom>
          <a:noFill/>
        </p:spPr>
      </p:pic>
      <p:pic>
        <p:nvPicPr>
          <p:cNvPr id="1032" name="Picture 8" descr="http://www.aoss.org.ua/addimg/img/amat/2010.04.27.6.jpg"/>
          <p:cNvPicPr>
            <a:picLocks noChangeAspect="1" noChangeArrowheads="1"/>
          </p:cNvPicPr>
          <p:nvPr/>
        </p:nvPicPr>
        <p:blipFill>
          <a:blip r:embed="rId5"/>
          <a:srcRect/>
          <a:stretch>
            <a:fillRect/>
          </a:stretch>
        </p:blipFill>
        <p:spPr bwMode="auto">
          <a:xfrm>
            <a:off x="2714612" y="5000636"/>
            <a:ext cx="2762250" cy="18573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age.zn.ua/media/images/original/Jun2013/62593.jpg"/>
          <p:cNvPicPr>
            <a:picLocks noChangeAspect="1" noChangeArrowheads="1"/>
          </p:cNvPicPr>
          <p:nvPr/>
        </p:nvPicPr>
        <p:blipFill>
          <a:blip r:embed="rId2"/>
          <a:srcRect/>
          <a:stretch>
            <a:fillRect/>
          </a:stretch>
        </p:blipFill>
        <p:spPr bwMode="auto">
          <a:xfrm>
            <a:off x="285720" y="4429132"/>
            <a:ext cx="3691288" cy="2428868"/>
          </a:xfrm>
          <a:prstGeom prst="rect">
            <a:avLst/>
          </a:prstGeom>
          <a:noFill/>
        </p:spPr>
      </p:pic>
      <p:sp>
        <p:nvSpPr>
          <p:cNvPr id="2" name="Заголовок 1"/>
          <p:cNvSpPr>
            <a:spLocks noGrp="1"/>
          </p:cNvSpPr>
          <p:nvPr>
            <p:ph type="title"/>
          </p:nvPr>
        </p:nvSpPr>
        <p:spPr/>
        <p:txBody>
          <a:bodyPr/>
          <a:lstStyle/>
          <a:p>
            <a:r>
              <a:rPr lang="en-US" dirty="0" smtClean="0"/>
              <a:t>The arms trade</a:t>
            </a:r>
            <a:endParaRPr lang="uk-UA" dirty="0"/>
          </a:p>
        </p:txBody>
      </p:sp>
      <p:sp>
        <p:nvSpPr>
          <p:cNvPr id="3" name="Содержимое 2"/>
          <p:cNvSpPr>
            <a:spLocks noGrp="1"/>
          </p:cNvSpPr>
          <p:nvPr>
            <p:ph sz="quarter" idx="1"/>
          </p:nvPr>
        </p:nvSpPr>
        <p:spPr>
          <a:xfrm>
            <a:off x="571472" y="1428736"/>
            <a:ext cx="8102756" cy="5257800"/>
          </a:xfrm>
        </p:spPr>
        <p:txBody>
          <a:bodyPr>
            <a:normAutofit fontScale="85000" lnSpcReduction="20000"/>
          </a:bodyPr>
          <a:lstStyle/>
          <a:p>
            <a:r>
              <a:rPr lang="en-US" b="1" dirty="0" smtClean="0">
                <a:solidFill>
                  <a:srgbClr val="C00000"/>
                </a:solidFill>
              </a:rPr>
              <a:t>The arms trade</a:t>
            </a:r>
            <a:r>
              <a:rPr lang="en-US" dirty="0" smtClean="0">
                <a:solidFill>
                  <a:srgbClr val="C00000"/>
                </a:solidFill>
              </a:rPr>
              <a:t> is big business, with some trillion dollars being spent on military budgets and purchases each year around the world. On 2 April 2013, the General Assembly voted in </a:t>
            </a:r>
            <a:r>
              <a:rPr lang="en-US" dirty="0" err="1" smtClean="0">
                <a:solidFill>
                  <a:srgbClr val="C00000"/>
                </a:solidFill>
              </a:rPr>
              <a:t>favour</a:t>
            </a:r>
            <a:r>
              <a:rPr lang="en-US" dirty="0" smtClean="0">
                <a:solidFill>
                  <a:srgbClr val="C00000"/>
                </a:solidFill>
              </a:rPr>
              <a:t> of the landmark Arms Trade Treaty, regulating the international trade in conventional arms, from small arms to battle tanks, combat aircraft and warships.</a:t>
            </a:r>
          </a:p>
          <a:p>
            <a:r>
              <a:rPr lang="en-US" dirty="0" smtClean="0">
                <a:solidFill>
                  <a:srgbClr val="C00000"/>
                </a:solidFill>
              </a:rPr>
              <a:t>The adoption of the ATT is a turning point: it will put a stop to destabilizing arms flows from its signatories to conflict regions. It will prevent human rights abusers and violators of the law of war from being supplied with arms. And it will help keep warlords, pirates, and gangs from acquiring these deadly tools.</a:t>
            </a:r>
          </a:p>
          <a:p>
            <a:r>
              <a:rPr lang="en-US" dirty="0" smtClean="0">
                <a:solidFill>
                  <a:srgbClr val="C00000"/>
                </a:solidFill>
              </a:rPr>
              <a:t>The United Nations will provide its full support towards making the treaty work.</a:t>
            </a:r>
          </a:p>
          <a:p>
            <a:r>
              <a:rPr lang="en-US" dirty="0" smtClean="0"/>
              <a:t/>
            </a:r>
            <a:br>
              <a:rPr lang="en-US" dirty="0" smtClean="0"/>
            </a:br>
            <a:endParaRPr lang="uk-U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Pollution</a:t>
            </a:r>
            <a:endParaRPr lang="uk-UA" dirty="0"/>
          </a:p>
        </p:txBody>
      </p:sp>
      <p:sp>
        <p:nvSpPr>
          <p:cNvPr id="3" name="Содержимое 2"/>
          <p:cNvSpPr>
            <a:spLocks noGrp="1"/>
          </p:cNvSpPr>
          <p:nvPr>
            <p:ph sz="quarter" idx="1"/>
          </p:nvPr>
        </p:nvSpPr>
        <p:spPr>
          <a:xfrm>
            <a:off x="714348" y="2643182"/>
            <a:ext cx="8153400" cy="4495800"/>
          </a:xfrm>
        </p:spPr>
        <p:txBody>
          <a:bodyPr/>
          <a:lstStyle/>
          <a:p>
            <a:r>
              <a:rPr lang="en-US" b="1" dirty="0" smtClean="0"/>
              <a:t>Pollution</a:t>
            </a:r>
            <a:r>
              <a:rPr lang="en-US" dirty="0" smtClean="0"/>
              <a:t> is the introduction of contaminants into the natural environment that cause adverse </a:t>
            </a:r>
            <a:r>
              <a:rPr lang="en-US" dirty="0" smtClean="0"/>
              <a:t>change.</a:t>
            </a:r>
            <a:r>
              <a:rPr lang="en-US" dirty="0" smtClean="0"/>
              <a:t> Pollution can take the form of </a:t>
            </a:r>
            <a:r>
              <a:rPr lang="en-US" dirty="0" smtClean="0">
                <a:hlinkClick r:id="rId2" tooltip="Chemical substance"/>
              </a:rPr>
              <a:t>chemical substances</a:t>
            </a:r>
            <a:r>
              <a:rPr lang="en-US" dirty="0" smtClean="0"/>
              <a:t> or </a:t>
            </a:r>
            <a:r>
              <a:rPr lang="en-US" dirty="0" smtClean="0">
                <a:hlinkClick r:id="rId3" tooltip="Energy"/>
              </a:rPr>
              <a:t>energy</a:t>
            </a:r>
            <a:r>
              <a:rPr lang="en-US" dirty="0" smtClean="0"/>
              <a:t>, such as noise, heat or light. </a:t>
            </a:r>
            <a:r>
              <a:rPr lang="en-US" dirty="0" smtClean="0">
                <a:hlinkClick r:id="rId4" tooltip="Pollutant"/>
              </a:rPr>
              <a:t>Pollutants</a:t>
            </a:r>
            <a:r>
              <a:rPr lang="en-US" dirty="0" smtClean="0"/>
              <a:t>, the components of pollution, can be either foreign substances/energies or naturally occurring contaminants. Pollution is often classed as </a:t>
            </a:r>
            <a:r>
              <a:rPr lang="en-US" dirty="0" smtClean="0">
                <a:hlinkClick r:id="rId5" tooltip="Point source pollution"/>
              </a:rPr>
              <a:t>point source</a:t>
            </a:r>
            <a:r>
              <a:rPr lang="en-US" dirty="0" smtClean="0"/>
              <a:t> or </a:t>
            </a:r>
            <a:r>
              <a:rPr lang="en-US" dirty="0" smtClean="0">
                <a:hlinkClick r:id="rId6" tooltip="Nonpoint source pollution"/>
              </a:rPr>
              <a:t>nonpoint source pollution</a:t>
            </a:r>
            <a:r>
              <a:rPr lang="en-US" dirty="0" smtClean="0"/>
              <a:t>.</a:t>
            </a:r>
            <a:endParaRPr lang="uk-UA" dirty="0"/>
          </a:p>
        </p:txBody>
      </p:sp>
      <p:pic>
        <p:nvPicPr>
          <p:cNvPr id="15362" name="Picture 2" descr="http://www.ogo.ua/images/articles/1520/big/1297173841.jpg"/>
          <p:cNvPicPr>
            <a:picLocks noChangeAspect="1" noChangeArrowheads="1"/>
          </p:cNvPicPr>
          <p:nvPr/>
        </p:nvPicPr>
        <p:blipFill>
          <a:blip r:embed="rId7"/>
          <a:srcRect/>
          <a:stretch>
            <a:fillRect/>
          </a:stretch>
        </p:blipFill>
        <p:spPr bwMode="auto">
          <a:xfrm>
            <a:off x="4643438" y="0"/>
            <a:ext cx="4500562" cy="264318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Global warming</a:t>
            </a:r>
            <a:endParaRPr lang="uk-UA" dirty="0"/>
          </a:p>
        </p:txBody>
      </p:sp>
      <p:sp>
        <p:nvSpPr>
          <p:cNvPr id="3" name="Содержимое 2"/>
          <p:cNvSpPr>
            <a:spLocks noGrp="1"/>
          </p:cNvSpPr>
          <p:nvPr>
            <p:ph sz="quarter" idx="1"/>
          </p:nvPr>
        </p:nvSpPr>
        <p:spPr>
          <a:xfrm>
            <a:off x="571472" y="2000240"/>
            <a:ext cx="8153400" cy="4495800"/>
          </a:xfrm>
        </p:spPr>
        <p:txBody>
          <a:bodyPr>
            <a:normAutofit fontScale="92500" lnSpcReduction="20000"/>
          </a:bodyPr>
          <a:lstStyle/>
          <a:p>
            <a:r>
              <a:rPr lang="en-US" b="1" dirty="0" smtClean="0"/>
              <a:t>Global warming</a:t>
            </a:r>
            <a:r>
              <a:rPr lang="en-US" dirty="0" smtClean="0"/>
              <a:t> is the rise in the average temperature of Earth's atmosphere and oceans since the late 19th century and its projected continuation. Since the early 20th century, Earth's mean surface temperature has increased by about 0.8 °C (1.4 °F), with about two-thirds of the increase occurring since 1980</a:t>
            </a:r>
            <a:r>
              <a:rPr lang="en-US" dirty="0" smtClean="0"/>
              <a:t>.</a:t>
            </a:r>
            <a:r>
              <a:rPr lang="en-US" baseline="30000" dirty="0" smtClean="0"/>
              <a:t> </a:t>
            </a:r>
            <a:r>
              <a:rPr lang="en-US" dirty="0" smtClean="0"/>
              <a:t> Warming of the </a:t>
            </a:r>
            <a:r>
              <a:rPr lang="en-US" dirty="0" smtClean="0">
                <a:hlinkClick r:id="rId2" tooltip="Climate system"/>
              </a:rPr>
              <a:t>climate system</a:t>
            </a:r>
            <a:r>
              <a:rPr lang="en-US" dirty="0" smtClean="0"/>
              <a:t> is unequivocal, and scientists are 95-100% certain that it is primarily caused by increasing concentrations of </a:t>
            </a:r>
            <a:r>
              <a:rPr lang="en-US" dirty="0" smtClean="0">
                <a:hlinkClick r:id="rId3" tooltip="Greenhouse gas"/>
              </a:rPr>
              <a:t>greenhouse gases</a:t>
            </a:r>
            <a:r>
              <a:rPr lang="en-US" dirty="0" smtClean="0"/>
              <a:t> produced by human activities such as the burning of </a:t>
            </a:r>
            <a:r>
              <a:rPr lang="en-US" dirty="0" smtClean="0">
                <a:hlinkClick r:id="rId4" tooltip="Fossil fuel"/>
              </a:rPr>
              <a:t>fossil fuels</a:t>
            </a:r>
            <a:r>
              <a:rPr lang="en-US" dirty="0" smtClean="0"/>
              <a:t> and </a:t>
            </a:r>
            <a:r>
              <a:rPr lang="en-US" dirty="0" smtClean="0">
                <a:hlinkClick r:id="rId5" tooltip="Deforestation"/>
              </a:rPr>
              <a:t>deforestation</a:t>
            </a:r>
            <a:r>
              <a:rPr lang="en-US" dirty="0" smtClean="0"/>
              <a:t>.</a:t>
            </a:r>
            <a:r>
              <a:rPr lang="en-US" dirty="0" smtClean="0"/>
              <a:t> These findings are recognized by the national science academies of all major industrialized </a:t>
            </a:r>
            <a:r>
              <a:rPr lang="en-US" dirty="0" smtClean="0"/>
              <a:t>nations.</a:t>
            </a:r>
            <a:endParaRPr lang="uk-UA" dirty="0"/>
          </a:p>
        </p:txBody>
      </p:sp>
      <p:pic>
        <p:nvPicPr>
          <p:cNvPr id="19458" name="Picture 2" descr="http://i.weather.com.cn/i/c/images/2008/20080716/487d5e7e_8ac50.jpg"/>
          <p:cNvPicPr>
            <a:picLocks noChangeAspect="1" noChangeArrowheads="1"/>
          </p:cNvPicPr>
          <p:nvPr/>
        </p:nvPicPr>
        <p:blipFill>
          <a:blip r:embed="rId6"/>
          <a:srcRect/>
          <a:stretch>
            <a:fillRect/>
          </a:stretch>
        </p:blipFill>
        <p:spPr bwMode="auto">
          <a:xfrm>
            <a:off x="4857752" y="0"/>
            <a:ext cx="4286247" cy="207167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285728"/>
            <a:ext cx="8153400" cy="4495800"/>
          </a:xfrm>
        </p:spPr>
        <p:txBody>
          <a:bodyPr>
            <a:normAutofit lnSpcReduction="10000"/>
          </a:bodyPr>
          <a:lstStyle/>
          <a:p>
            <a:r>
              <a:rPr lang="en-US" dirty="0" smtClean="0"/>
              <a:t>A </a:t>
            </a:r>
            <a:r>
              <a:rPr lang="en-US" b="1" dirty="0" smtClean="0"/>
              <a:t>famine</a:t>
            </a:r>
            <a:r>
              <a:rPr lang="en-US" dirty="0" smtClean="0"/>
              <a:t> is a widespread scarcity of </a:t>
            </a:r>
            <a:r>
              <a:rPr lang="en-US" dirty="0" smtClean="0"/>
              <a:t>food, caused </a:t>
            </a:r>
            <a:r>
              <a:rPr lang="en-US" dirty="0" smtClean="0"/>
              <a:t>by several factors including crop failure, population unbalance, or government policies. This phenomenon is usually accompanied or followed by regional </a:t>
            </a:r>
            <a:r>
              <a:rPr lang="en-US" dirty="0" smtClean="0">
                <a:hlinkClick r:id="rId2" tooltip="Malnutrition"/>
              </a:rPr>
              <a:t>malnutrition</a:t>
            </a:r>
            <a:r>
              <a:rPr lang="en-US" dirty="0" smtClean="0"/>
              <a:t>, </a:t>
            </a:r>
            <a:r>
              <a:rPr lang="en-US" dirty="0" smtClean="0">
                <a:hlinkClick r:id="rId3" tooltip="Starvation"/>
              </a:rPr>
              <a:t>starvation</a:t>
            </a:r>
            <a:r>
              <a:rPr lang="en-US" dirty="0" smtClean="0"/>
              <a:t>, </a:t>
            </a:r>
            <a:r>
              <a:rPr lang="en-US" dirty="0" smtClean="0">
                <a:hlinkClick r:id="rId4" tooltip="Epidemic"/>
              </a:rPr>
              <a:t>epidemic</a:t>
            </a:r>
            <a:r>
              <a:rPr lang="en-US" dirty="0" smtClean="0"/>
              <a:t>, and increased </a:t>
            </a:r>
            <a:r>
              <a:rPr lang="en-US" dirty="0" smtClean="0">
                <a:hlinkClick r:id="rId5" tooltip="Death"/>
              </a:rPr>
              <a:t>mortality</a:t>
            </a:r>
            <a:r>
              <a:rPr lang="en-US" dirty="0" smtClean="0"/>
              <a:t>. Nearly every continent in the world has experienced a period of famine throughout history. Some countries, particularly in sub-Sahara Africa, continue to have extreme cases of famine.</a:t>
            </a:r>
            <a:endParaRPr lang="uk-UA" dirty="0"/>
          </a:p>
        </p:txBody>
      </p:sp>
      <p:pic>
        <p:nvPicPr>
          <p:cNvPr id="18434" name="Picture 2" descr="http://latelynews.org/_pu/34/50484728.jpg"/>
          <p:cNvPicPr>
            <a:picLocks noChangeAspect="1" noChangeArrowheads="1"/>
          </p:cNvPicPr>
          <p:nvPr/>
        </p:nvPicPr>
        <p:blipFill>
          <a:blip r:embed="rId6"/>
          <a:srcRect/>
          <a:stretch>
            <a:fillRect/>
          </a:stretch>
        </p:blipFill>
        <p:spPr bwMode="auto">
          <a:xfrm>
            <a:off x="5000628" y="3975218"/>
            <a:ext cx="3850126" cy="288278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357166"/>
            <a:ext cx="8153400" cy="4495800"/>
          </a:xfrm>
        </p:spPr>
        <p:txBody>
          <a:bodyPr/>
          <a:lstStyle/>
          <a:p>
            <a:r>
              <a:rPr lang="en-US" b="1" dirty="0" smtClean="0"/>
              <a:t>Poverty</a:t>
            </a:r>
            <a:r>
              <a:rPr lang="en-US" dirty="0" smtClean="0"/>
              <a:t> is scarcity, dearth, or the state of one who lacks a certain amount of material possessions or </a:t>
            </a:r>
            <a:r>
              <a:rPr lang="en-US" dirty="0" smtClean="0"/>
              <a:t>money.</a:t>
            </a:r>
            <a:r>
              <a:rPr lang="en-US" dirty="0" smtClean="0"/>
              <a:t> </a:t>
            </a:r>
            <a:r>
              <a:rPr lang="en-US" dirty="0" smtClean="0">
                <a:hlinkClick r:id="rId2" tooltip="Extreme poverty"/>
              </a:rPr>
              <a:t>Absolute poverty</a:t>
            </a:r>
            <a:r>
              <a:rPr lang="en-US" dirty="0" smtClean="0"/>
              <a:t> or </a:t>
            </a:r>
            <a:r>
              <a:rPr lang="en-US" b="1" dirty="0" smtClean="0"/>
              <a:t>destitution</a:t>
            </a:r>
            <a:r>
              <a:rPr lang="en-US" dirty="0" smtClean="0"/>
              <a:t> refers to the deprivation of </a:t>
            </a:r>
            <a:r>
              <a:rPr lang="en-US" dirty="0" smtClean="0">
                <a:hlinkClick r:id="rId3" tooltip="Basic needs"/>
              </a:rPr>
              <a:t>basic human needs</a:t>
            </a:r>
            <a:r>
              <a:rPr lang="en-US" dirty="0" smtClean="0"/>
              <a:t>, which commonly includes food, </a:t>
            </a:r>
            <a:r>
              <a:rPr lang="en-US" dirty="0" smtClean="0">
                <a:hlinkClick r:id="rId4" tooltip="Drinking water"/>
              </a:rPr>
              <a:t>water</a:t>
            </a:r>
            <a:r>
              <a:rPr lang="en-US" dirty="0" smtClean="0"/>
              <a:t>, sanitation, clothing, shelter, health care and education. Relative poverty is defined contextually as </a:t>
            </a:r>
            <a:r>
              <a:rPr lang="en-US" dirty="0" smtClean="0">
                <a:hlinkClick r:id="rId5" tooltip="Economic inequality"/>
              </a:rPr>
              <a:t>economic inequality</a:t>
            </a:r>
            <a:r>
              <a:rPr lang="en-US" dirty="0" smtClean="0"/>
              <a:t> in the location or society in which people live.</a:t>
            </a:r>
            <a:endParaRPr lang="uk-UA" dirty="0"/>
          </a:p>
        </p:txBody>
      </p:sp>
      <p:pic>
        <p:nvPicPr>
          <p:cNvPr id="17410" name="Picture 2" descr="http://www.law.georgetown.edu/academics/centers-institutes/poverty-inequality/images/poverty-landing-page-image_1.jpg"/>
          <p:cNvPicPr>
            <a:picLocks noChangeAspect="1" noChangeArrowheads="1"/>
          </p:cNvPicPr>
          <p:nvPr/>
        </p:nvPicPr>
        <p:blipFill>
          <a:blip r:embed="rId6"/>
          <a:srcRect/>
          <a:stretch>
            <a:fillRect/>
          </a:stretch>
        </p:blipFill>
        <p:spPr bwMode="auto">
          <a:xfrm>
            <a:off x="1357290" y="4000504"/>
            <a:ext cx="5357850" cy="30904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2648" y="357166"/>
            <a:ext cx="8153400" cy="4572032"/>
          </a:xfrm>
        </p:spPr>
        <p:txBody>
          <a:bodyPr>
            <a:normAutofit fontScale="85000" lnSpcReduction="10000"/>
          </a:bodyPr>
          <a:lstStyle/>
          <a:p>
            <a:r>
              <a:rPr lang="en-US" dirty="0" smtClean="0"/>
              <a:t>A </a:t>
            </a:r>
            <a:r>
              <a:rPr lang="en-US" b="1" dirty="0" smtClean="0"/>
              <a:t>disease</a:t>
            </a:r>
            <a:r>
              <a:rPr lang="en-US" dirty="0" smtClean="0"/>
              <a:t> is an abnormal condition that affects the body of an </a:t>
            </a:r>
            <a:r>
              <a:rPr lang="en-US" dirty="0" smtClean="0">
                <a:hlinkClick r:id="rId2" tooltip="Organism"/>
              </a:rPr>
              <a:t>organism</a:t>
            </a:r>
            <a:r>
              <a:rPr lang="en-US" dirty="0" smtClean="0"/>
              <a:t>. It is often construed as a </a:t>
            </a:r>
            <a:r>
              <a:rPr lang="en-US" b="1" dirty="0" smtClean="0"/>
              <a:t>medical condition</a:t>
            </a:r>
            <a:r>
              <a:rPr lang="en-US" dirty="0" smtClean="0"/>
              <a:t> associated with </a:t>
            </a:r>
            <a:r>
              <a:rPr lang="en-US" dirty="0" err="1" smtClean="0"/>
              <a:t>specific</a:t>
            </a:r>
            <a:r>
              <a:rPr lang="en-US" dirty="0" err="1" smtClean="0">
                <a:hlinkClick r:id="rId3" tooltip="Symptom"/>
              </a:rPr>
              <a:t>symptoms</a:t>
            </a:r>
            <a:r>
              <a:rPr lang="en-US" dirty="0" smtClean="0"/>
              <a:t> and </a:t>
            </a:r>
            <a:r>
              <a:rPr lang="en-US" dirty="0" smtClean="0">
                <a:hlinkClick r:id="rId4" tooltip="Medical sign"/>
              </a:rPr>
              <a:t>signs</a:t>
            </a:r>
            <a:r>
              <a:rPr lang="en-US" dirty="0" smtClean="0"/>
              <a:t>.</a:t>
            </a:r>
            <a:r>
              <a:rPr lang="en-US" baseline="30000" dirty="0" smtClean="0">
                <a:hlinkClick r:id="rId5"/>
              </a:rPr>
              <a:t>[1]</a:t>
            </a:r>
            <a:r>
              <a:rPr lang="en-US" dirty="0" smtClean="0"/>
              <a:t> It may be caused by factors originally from an external source, such as </a:t>
            </a:r>
            <a:r>
              <a:rPr lang="en-US" dirty="0" smtClean="0">
                <a:hlinkClick r:id="rId6" tooltip="Infectious disease"/>
              </a:rPr>
              <a:t>infectious disease</a:t>
            </a:r>
            <a:r>
              <a:rPr lang="en-US" dirty="0" smtClean="0"/>
              <a:t>, or it may be caused by </a:t>
            </a:r>
            <a:r>
              <a:rPr lang="en-US" dirty="0" err="1" smtClean="0">
                <a:hlinkClick r:id="rId7" tooltip="Pain"/>
              </a:rPr>
              <a:t>pain</a:t>
            </a:r>
            <a:r>
              <a:rPr lang="en-US" dirty="0" err="1" smtClean="0"/>
              <a:t>,</a:t>
            </a:r>
            <a:r>
              <a:rPr lang="en-US" dirty="0" err="1" smtClean="0">
                <a:hlinkClick r:id="rId8" tooltip="Abnormality (behavior)"/>
              </a:rPr>
              <a:t>dysfunction</a:t>
            </a:r>
            <a:r>
              <a:rPr lang="en-US" dirty="0" smtClean="0"/>
              <a:t>, </a:t>
            </a:r>
            <a:r>
              <a:rPr lang="en-US" dirty="0" smtClean="0">
                <a:hlinkClick r:id="rId9" tooltip="Distress (medicine)"/>
              </a:rPr>
              <a:t>distress</a:t>
            </a:r>
            <a:r>
              <a:rPr lang="en-US" dirty="0" smtClean="0"/>
              <a:t>, </a:t>
            </a:r>
            <a:r>
              <a:rPr lang="en-US" dirty="0" smtClean="0">
                <a:hlinkClick r:id="rId10" tooltip="Social problems"/>
              </a:rPr>
              <a:t>social problems</a:t>
            </a:r>
            <a:r>
              <a:rPr lang="en-US" dirty="0" smtClean="0"/>
              <a:t>, or </a:t>
            </a:r>
            <a:r>
              <a:rPr lang="en-US" dirty="0" smtClean="0">
                <a:hlinkClick r:id="rId11" tooltip="Death"/>
              </a:rPr>
              <a:t>death</a:t>
            </a:r>
            <a:r>
              <a:rPr lang="en-US" dirty="0" smtClean="0"/>
              <a:t> to the person afflicted, or similar problems for those in contact with the person. In this broader sense, it sometimes includes </a:t>
            </a:r>
            <a:r>
              <a:rPr lang="en-US" dirty="0" smtClean="0">
                <a:hlinkClick r:id="rId12" tooltip="Injury"/>
              </a:rPr>
              <a:t>injuries</a:t>
            </a:r>
            <a:r>
              <a:rPr lang="en-US" dirty="0" smtClean="0"/>
              <a:t>, </a:t>
            </a:r>
            <a:r>
              <a:rPr lang="en-US" dirty="0" smtClean="0">
                <a:hlinkClick r:id="rId13" tooltip="Disability"/>
              </a:rPr>
              <a:t>disabilities</a:t>
            </a:r>
            <a:r>
              <a:rPr lang="en-US" dirty="0" smtClean="0"/>
              <a:t>, </a:t>
            </a:r>
            <a:r>
              <a:rPr lang="en-US" dirty="0" smtClean="0">
                <a:hlinkClick r:id="rId14" tooltip="Disorder (medicine)"/>
              </a:rPr>
              <a:t>disorders</a:t>
            </a:r>
            <a:r>
              <a:rPr lang="en-US" dirty="0" smtClean="0"/>
              <a:t>, </a:t>
            </a:r>
            <a:r>
              <a:rPr lang="en-US" dirty="0" smtClean="0">
                <a:hlinkClick r:id="rId15" tooltip="Syndrome"/>
              </a:rPr>
              <a:t>syndromes</a:t>
            </a:r>
            <a:r>
              <a:rPr lang="en-US" dirty="0" smtClean="0"/>
              <a:t>, </a:t>
            </a:r>
            <a:r>
              <a:rPr lang="en-US" dirty="0" smtClean="0">
                <a:hlinkClick r:id="rId16" tooltip="Infection"/>
              </a:rPr>
              <a:t>infections</a:t>
            </a:r>
            <a:r>
              <a:rPr lang="en-US" dirty="0" smtClean="0"/>
              <a:t>, isolated </a:t>
            </a:r>
            <a:r>
              <a:rPr lang="en-US" dirty="0" smtClean="0">
                <a:hlinkClick r:id="rId3" tooltip="Symptom"/>
              </a:rPr>
              <a:t>symptoms</a:t>
            </a:r>
            <a:r>
              <a:rPr lang="en-US" dirty="0" smtClean="0"/>
              <a:t>, deviant </a:t>
            </a:r>
            <a:r>
              <a:rPr lang="en-US" dirty="0" smtClean="0">
                <a:hlinkClick r:id="rId17" tooltip="Behavior"/>
              </a:rPr>
              <a:t>behaviors</a:t>
            </a:r>
            <a:r>
              <a:rPr lang="en-US" dirty="0" smtClean="0"/>
              <a:t>, and atypical </a:t>
            </a:r>
            <a:r>
              <a:rPr lang="en-US" dirty="0" smtClean="0">
                <a:hlinkClick r:id="rId18" tooltip="Human variability"/>
              </a:rPr>
              <a:t>variations</a:t>
            </a:r>
            <a:r>
              <a:rPr lang="en-US" dirty="0" smtClean="0"/>
              <a:t> of structure and function, while in other contexts and for other purposes these may be considered distinguishable categories. </a:t>
            </a:r>
            <a:endParaRPr lang="uk-UA" dirty="0"/>
          </a:p>
        </p:txBody>
      </p:sp>
      <p:sp>
        <p:nvSpPr>
          <p:cNvPr id="20482" name="AutoShape 2" descr="data:image/jpeg;base64,/9j/4AAQSkZJRgABAQAAAQABAAD/2wCEAAkGBhQSERUUExQVFRUWGBoaGRgXGBsaHBgdIBwfGxwcIBseHCchHhsjHRgdHy8gIycpLC0sGh4xNTAqNSYtLCkBCQoKDgwOGg8PGi8kHyU2LCwsLCwsLC8vLCwsLC0sLCwqLCwsLCwsLCwsLCwsKSwsLCwsLy8sLCwsLCwsLCwsLP/AABEIALEBHAMBIgACEQEDEQH/xAAbAAACAgMBAAAAAAAAAAAAAAAFBgMEAAIHAf/EAEYQAAIBAgQDBgIFCgQFBQEBAAECEQMhAAQSMQVBUQYTImFxgTKRQlKhsfAHFCMzYnLB0eHxNEOCshVzkqLCJFNjdIOzNf/EABkBAAMBAQEAAAAAAAAAAAAAAAIDBAEFAP/EADMRAAEDAwEFBwMEAgMAAAAAAAEAAhEDEiExBCJBUfATMmFxgZHRFKGxM8Hh8QVCI0Ny/9oADAMBAAIRAxEAPwDnjUjqVYYXtqNtrSeQH3H3xXXLMSQImCTGmIm8XuLcsGq+SqAsmkSABpvYgwbnwmCN7jz2xGuSUeHxyR4QI35teDEbSvTHIFQLmSostWCvUbSp1KVVQZAmASBBkjz6GcEsvlPEBpIELqUm/iDPpPMALuP3tsaZbJQyyVBPihrME0mJbV4bMTG8m+DvCaJU6jAUlXICwSQCIuJAbUR725nE1WoBovRKK08z3FFqjX7sO7nq0FmG17x7mPLHG6uZ1NcA9dNj/HDv+UPjOmmMorSzENWi23iAgWuzFo6BZ3whL4Rb7MU7DStYXnU/hU24RPJaHWWAGkxvvbz+3GuazKA+FSbQCdvWBgZqnHpbFnZ5lL7HemfRZVYQOeLuW7P5hxqShVI6imxHzi+HLsx2fTL0UzFZQ1VxqQMLU1iQf3yIMnYEbGcXcx2pYtv0mZ/n5+0bdZX7WZLaYmOKY54bhc1FI02h0uN0fUvzFj92G/sx2hq/AlLnYU9NOku12OlmY/vT6YY3NLOp3dcTPwv9JDPIm4jpJBnCorVstUfLVKiJTpkSxJCsPiB0r46moEECYvfGGqNoaWluRw+Ft1wwuk5Q6ohCWHVpi3WQFB5wBIO4wSoZuU1GrrlvFpMx9Y6rAKB6zPMnCJwjiZrFUpNCfExqQGqXkwg8KJylvvlgxfnRJ0AK9hpLToUX8ZH1BcL1uQLFjxK1AtMFCDCL/nErq0kIGBAI+KNjYDneJ9tsV+Iu71Qr61pL8WliwO5iABe20ct+eLBzoCoj1GcAEmpABMXJAGyrsG67XAn05n9GhqL3SsYVQSbMdIMdW1c5tJ5YmEg6IzniqvGVq5ihrZ1FONQWLkkwASblje23yxvwXIPlgwfTFQ6CATYwbEEQZEjUPTGcRps6lxGkToWSCACFJm+52gbDFziOmD4tGgE6j9Fi0THM2j3PXG3btvBZG9coctkKYrVLKokhVBEJB8JI+qT7DHvE6cAFkJondgbKwMcvgjrsb2G+JvzTvKRdVPeqp1QBO5kHqp397eYDPcbZKDBQXBYVBpYhqZEh4EQZI1QbGWFiRjzGl7seS8YAWvGBTpsJqHTU2YqY1i8G40vz1AqTMibxU4rSd6fjZHESGqeIGwgloVgeUxI2J2x5mq9CtlmZY7toFVIsnRhsVANxfwGNhIKRm87WyLGl3hdd1hiIBHxKdx9qm8jeOlQol+hyOaURdoifZXhn/rmqEDVSpswhgVJJCKQ3P4m9wMWuL5q59Njyv6RNzfy3OAnYPiMZwq0Dv1KAwB4iQy+Vyse+DvF8tpLDz3I2jYyPQ+x+VVYEVodyCyoCAAgv56Qf2W5Eb8pB/le2CmVJZQDeApF5mTznaGAE2+zFA5ZgGETcH4bgja/n05/PBbhGVum0eWxgEkWGwhdpuceqEWyEoK7Ry0g+c9biwt6hSxv0xfpZKZtYg8rwd7cpmOu2LuQ4d4ZMQABJgQAokm8AWnyk8zgDxn8o2Wy/goj84cR8JimCLfFEta1hHniJofVMUxKobTlH6fCyYtzOw5RBvzNuXM22uM412syuTkFhUq8qaEWMydTbLflc+V8c74z27zeZlTU7tD9Cl4R6EzqPuTgBotjoUv8AHHWqfQfKcGAI3x7tPWzjA1GhV+BEsictuZ8zf7sUhlmYcgd7Wkdb4oa8XsnnDEb6RYcyPXyx0iyxsMCGoHASF0DsTke5yrVT8dVys9FXwgf9ZJgbwvTEHEM9JJmFte5uAItYCJiTtgl2faeH0vJ2U8v8wn56W38jgLn5BupkGCgsqkARb2M/0xxhvVXE81O8lR0+I6SCNNouAQG845jrI5HBynnWWyawN4BDC4nf0i3IQMLJH0AAWVjfw7kCZJ322BsZ3mcHchlTUTUr0okjxkT5e0R9uCqtaBKATwVutwZmmbOIv4bxa5XUTsN49cQrw00xpClS1wG03nc6iGmbQA3LAfL/AJScwsaqdOp5nUp/7WgewwXPbdtN8vTBF4DMwnrFpPWcA6lWZgj7onWtGSiWS4GBsNe8kwx1HcmJEyB8RMWtzxFxntPTyakIA9c8lEqliNTNJkiTbnzgYCZvj1etT0yKamxVVCe1uXvgD3JpzHPePx5fbjzKNx/5D6JYrtmGqNcmHdmrElnM+L4mJ3J98QHhF4vblEeY/vi0lVluec23+zbGz53S1ycXXPnCXfUnBQnL0dVoaZgDTJvaABzw/wDAvyUKSGzTsAf8pTf0Zot6Ae+LvYXIIVbNRcEok9RBZ/W8T+9hro5iW69Px+N8Q7Ttr5LWY5q6kSd448Er9qQQSNtIOmALRYD7LDy+aVmBJAsCJvy5nf7yROOr8f4MKoLAb+cev3nChW7PmdvLl/IWPSZEnrhezV2huUuo0hyp8BJZp945kkjp6b+YxQ/KWgGZpNzais+cM4n5R8sOvA+BtMGTJv5/jr52xzn8oHFBWz1QrdacU1PIhbE+7Fj7jFOyntK8jgEym3GVf7KcYp0vDKgfHUdhYxsAv0oP1rTECSDjxu0NXOZhadEELNpElj9dgbHkYMiQszAhRWpby6YKcO4iqqUBK67VHHxaOaL+9eethtM2v2doJeBJWlsLovEM9TymXme9t8RM968yFBO6zLFvOfqhjPCOLVMzl6FSqAGFMMdI+kxITc7hGDRzLeWOU182+erohhEEgAEwq7s3m0D7FHIDHUaThVVCvhVZKkCASNOn0AFvReeORtNAU2AHvHJXtAin/FKLhKVE/C5pvIH0G2F9vAbjy54GcP4utNqtAhS1XvCpa4J1aQpECdRJvNoxlPMjvlaAAniMAbnUAbWuSLnkMUM3wOjmUXUXp1FLaXQ7eNmErsbmbRvviRrGTDtFhcSZCi4vnav5t+iZpB8Jm8qZXUNjOhVjqca5bjq1aevSLDUwvKyIYExdTzNyQFPxA49zNN1qabshYgtEKrHSfOA0zfmkYRMjxDuKutTIuCJgET/GMXUqIqN+/vwSSSr/ABx3yuZ1Zf4H8QBhlZT9Fh0+IH3gwcBeLMSAgJNMeJAQT3c7qG5qDA+RsScS5zipqeEgaVYlbbA8p6RFtsQ57Ogrogz9g9uuOnTa5sSMrWlwIACGhCPFq2uCLGes46HwbtdSzChcwwSrAGs/DUNhJ+qx2P0T5bY50cYUO0GemHVqDaoh3uqSJ1XYafAwboUI/YKn5GTA+Z6YzO8Ty2UE1aoZwLU0OtyfTUY9WIA85xyz83kTUBnlcYs8PycVxScFS8BW+qSQUcciJgb8/LHP+jH+zp65pTQ1HeIcfqcR/R3p04kUkNmjbUYlj626AYCV+zY7ymFJhwhAsSZ+XP8Ahhlz/BfzerSzEaZMVQuwE6WYehmfQbGYN5rgmt6QiTTqsbWPgc6wOsgBwP2CBuMeG0NpR2eGoZcDgpOz/B1y1LVEnvXB22IBX2AB364hqcBUoajzakhHKWckgH0Aj5Y6FmuzwzeqlCiKpLEzGjvAZkfS0alH7sYodo+Es9CilNSNTqWbkqlajyxiIVI9Ywtm1zAnPHyXoOo1XO6vDgiBwpOqTcTYWNuV7ScVDRYAaBNjMRh643ldCrSRZL6VCxeBcLO4gm/U25YC8Z4Z3VPww220mTzgC8C8nbbF1LaLo8VgeZhHfyeZnXk61PfRUmD0ZNvQ92ROIeJUxufOx5jb2gG48/KMVPyaylepTYx3lIkC4MqZH/bqODHGMqZbyn28QXp0E+4xFVhu0GOOVtWDkJeqm+xgxvF7QYtYcgvpgvkamlSJUX+kNO8GwFovgdXoJpJ26CNxJEyTJaR6b9MbUss8WFhbep/C2GOAcElLVPMaRYX5HmPf+WLS50arI+r9oxHXrbG2SysuSUZCpnRF/KA2wnE2eogkmTbcEn+P4vipzm3QvPc260hEke0ggDzkT8zOKlTNWliu9oBMjArSwMyB5k/zxLTzhAsRt+L4V2MZ1SRs8Z1RHvwQNPlAgiP4Y1dFN2ifsxpwumarEQLgx5GCR84jEXBqQq1AjGJVjJsFIUkGw2tf0x6yJ8FoongundjWByKACNLOCP8AVq+0MMXxY/jr/fHNuzHa1slWdKoJpE6XXmhBjUo6i8g7+oGOkUuM5eoneU6tN1tNwCskC6mCN+YGOVtNB9N5MYKvaN0SilHM2vjcIp5fwwMz3Gcvl1YvUDFVLFEhngb+EGw8zA88IHFfykVqoIQCih+pJcjze0f6dPrhNLZalXLRhG51oymztr2vTK02o0m/TssSP8oHmf24Nh7nlPIFyIInV7c/x74kq1CxkfzJk3ufPBylkqauRp6853tz529r47VJjdlZA1KmrV7EunKkGDzuCMehQPP5YvZoBCQR1iOd7H+uKfc6ojaLkAT9+K2unJRNfcJOiL9jnDZ2isC5O45AFo/7cdFrm5O8/wBbesCPf5cu4ZV/N69OpfVTcNHUA3HuJGOuaVqItSmdSMAVPl/fceUY5W3YcHDRFgjCCNWA6Xi9uRgffO/Me2qZkjcG38+Y9t/svAmzWU0gwNtv4T6k/Z5YHPTgm0j8Xv8ASuYnrfCGgEJJkI/keI32F7Ha48+tp/lhe7Vdh9QNbKgm0tSF4806j9nfpO2LuSsRJ+3c2P48/S7Dka5H4/EYAPdRdcxNaZ1XEqL7ib8pH2+2IWXy973x2Tj3YfLZsl70ap3dAIbzZNj6iD1OFPNfktrg+CvlyPPWp/2n78dWlt1J2pg+KbbBkJMy1AE3JnqLAfMXxfrVGAgkRzMQL74J5rsTm6QJFMVQN+6bXHtZvkML4zEsFI8oJiPfl74eHCrlpkJTmOcZRHJcOqldaeLSbjc9bjphqyuTy+YpQyFSLxMGmZg6S3wibjdD0XEfZenVDBGUwBYEXI5QdiL8j8t8NeS7vUQ7QkGzIZUmwIcDUo6zIJEScc3aa5B+EIVvL8O1UUDuKpIIeFuDHhfSSbkCGW4NonfE5JZkqFKerxH4RDMTAqA8vpGYmD5Y2pVDplaikb62FoIsxg2aY8QjcbxiHNZlaCMtdfiaV0m8zeIhhvMx1xyCS4ppKmolahOl/iXuiBFtJMEc9iTjRM4GpmnJDOwGnayGBqO0BVB9SMUavF6VHuqlOGLKoKkncEEkMJkz4SPLG/57oy6VAhCs8trFnEWUHeOnKAZ89sPLyQ3KpxLIKCjmO8Kk1Ad0Un4RA8IIMFpLNAAHiwF43RNSzSggSqAa25xvA3EiYFhbdnKnU10wxlJBJYQSVjVMjqdhyuQCYwJzGTRgXpioVPwkgACem5PPxGCb7iZfSqwc8ELgkNGOVzdGq6qihwNIMkL8LT1OkmT16bYceOZbSWtfl6zNp5ShPqABvOEbj9bLBrM1R+ekiB5a7rH7ojlbDrls1+cZKjU3JQK1/pLINx1Kz5SDjobQ0wx8eC8W7qWqzmYBIIsuxiB6789xHTEVSppiS4kA+o6wV9vbFvOiSxiSSTA2gmZ59SAtvPENE1tI01GAHIFgAfQRhjThJSlnCNbfpC5kyxFyfmZ9ZxLw/KVaobumYlSPCDEgyeZjlt54lzORNQsVp92B9HxEeg3nBnszkdEhWiow6G5BkCOh+GT9a8CcXPqhrPFUOqtAjip+E8F76hWYkRzMXGk7+sEmBvB2g4BcTyL5YgNpIYAq63U25Tv/AG64faHD1dndA36S8vE6llkIFhIhqZnfUpNmnFDiPDFzNIoqldM1aQ5gf5tPaZB8QE7D0mFm0Q/On46/CWCAhPZOlqLX8R09eh0iRy1Qtvrc8GG4JoHeoYHd1WHnrMAcx4Q8QCbqfYT2ay5gEfEyVVXrqp6am3+m3ofZgphmy9RV+E6yoEAHUoqgRuJNPRA5j1wNdxD8HrReKUu2+QK5tiP8zxe4JVv+5SffEvY7IPrNVRJUgDaLQ7GT0VftwV7a0AUSrFncwY5OiVNuVwfcHfFnsjlAKDmCQ1Co4gAnUGKzf9lTbzHnDDWP0w9kZcSIQ+twJqVKsRc1iQoBAOnWQogdSD5WGAef4eQ4RAYQAMTHxRLHyEmAD0GOkZ/Khqhhr90ogAX/AETywPqbQLGPZFzdEqNYH6x6hW9yA0En15eh9xoVy7PXWEt7i0YW+R4aq09UtdrDzBCTbe7GPXFoZGWYljCASxEAk30r1tEnz88MOVoBV7uJdBRp6t4ZvG5gi2m/i8htinnir0qndjSupgWNtSliAw9f0nhixNMXCmF9qXOSyy7J1SpXKVIBGnTYG1xE38v64ip5tRygDoI8sRZ/LdyyqTLFdTD6pMwPMgAE+scpNx+GNTorWJ0ybDYnbYb7m/S3M2utAAE66IuygQoK1KRYWPP+mCXAO09XJmAQ1MyTTbYnqOjec/OMAuJV/wBIGAsw58yLHE2Sz24YLPIxJx51O5mRIWgOa24LqnDuLUM4o0yjkfq3iTb6J2b2v5Yr5vIQ23P+OEQItiOV/iKkfxthr4N21QxTzJIOy1Tf018z+96T1xy30C3NP2WNqh+DqrdJI62gT9keUknaOeCGV+Ww9LfyE/yxM+REAqQQR4SDIIvEETN+ePVo+029Ln+WJS6U4Nhe1s5pWfxyj8fzsvZ/jUHcgbzv5Xt5cuo6YKcQS3LnY+e/tywmcUVmJk3kGb2kfzYAdPlh+z02uOUDyUZyvHmt53Ecx0EX9RHQ+tftXwinmKJzSrNSnepFu9TmbfSUXnpMzAwAyklr6jB5X5ifMeuG/gv6mpq+Hu3J1bRp5zysJn06jFLm9i4PavMcQYQXsznkMLTo1QJ53T/dp/7MdBoPC6mrcv1cSV6zA2I8h64512fz9RhFTO0aagfD4SB5baQPK+Om5GoBRTTVpMh8IK7sTuYCibdLQD0xLtwh39/khNAyVDn8pVqKugjeCDGkgmxnfSAASLzFsUOLtlS6ZfMKabhxrqK0gJEjxNJCmwiPDHzu1sotT/MMSdlF53uTIvtJjp0xUq5TJl1qMUpmmpIVyJdlNmZVJ1C07ydXIDEdMgc/RYepVejxtGq0smU7/LUang0r4qgg6ZuObXIjVvtibh/EKy5sUdHhVnCUqh+CRYFgCZCAARNjY40yPGBm2r1DQc5nSndGncJpFm1E2OsSeotiTgmeqZlaquqOXOss8qWMaRpC/VKjxDbDXiAZHnniePULwMkQeuSt0svXDt3pDAaoCsDpPlDAjpJFoIjG/EnFaiyjvKhBtT0sKbEGIJCMto3g+2K/BckyIRUO8+GCSpJ8RIDCD5j2x6OLsUha7EdGQn2OkBhG119zhMb0jgtBgdfwkPjeVzFJP1WTpAzfn83ABPti1+TrOkpXy7EEqRVWCOcB4KyN1TbriXtTlEqqdRrAb+BmdSeXxMwHpIjAbswFy2colSYZjTYnnqEC20aoPtjsgipQIOuvtlCKjZtRXPZb4iQYkG1o8ME25WYeRtgGUpydWo+wP/kMNPH8sBrsfCDAmxEMt+pmI9DhWdzJ2F+er+EWx6iZCQcFG8xwonUVGllA1IIvMnWsfRblHMQbxqFZekVqKwNhBj63UE9DttzwzDJVKAn4NLHTUiFn6rgkwpkyv1ridQmvxnhxYd6iqtUD9LR5g86iDYoZmxO87bJFTMc0mpTd3m6q/wACrkVGHxfC2qROmZLhQSbz4lsCTA3tpnKJpZgrTkkxUpAEEFgCBG1nURbcgAYEZLOzTYo0VaEOCOdPUNQ84YgwbQ7TbYzWU1aFN9OlqarWpfR0w0VKYYGYVvEOgM3wpzYdPPHXXNUMdc0FSVODotVGUeGq4qLNo1KQyET0aoPVxcRjThmXNPLsrAF6TLGxBAqE2JIuDqEefPB3LpSzvD6mkQyywBsFYeIwYspINuUnlimnjyrMFOpqZki0sCHaYkyVOqwt4uYsntCRB4EBOI4oR2r4QDk6gVQvcVBEAjwTKTJNtNVj/LG3ZDLaWy6mZNFtWqynUWM78w/lt54auzWXo5nKTUTX3qCnVGowYEbiCCNp8vfFT/hSU8yq0gdFMqqgX0LpCmSehTc8/fHu33DSdwn8fK0swHKuqnvatX6rVP2iP0Ri1jYgWnmfI4WuNcPRs+iaYpZdC7AclDM0Te7eETzLjrhw4Rl++q5pV38JueYe42gAw1vObCMCe0nDGGZamINbM1CXm4SgshCeQshqGDvHTG0X2vI8OvtKwg2yhx1JRqVCQWcGo28TUIVVNhbSSbndvfEiVBTNyAKABMGF1lIO42Qa2H1iD1nE710FGrVBVk/R06UyPhIgkFZJAGo7i1pnFbM8OH5vBcAEKzkGw130iTv3akAEbtzvLQQdefXtol8UocNyFTPZpq7/AAs8KGvqMWB/ZRQCx8gN2wQ4nSNeqKdM6hThS5M7GCfUkkQN2YgYZjwtxlGqiKGrwLv+ipTsotLmTHUkmZMihlimWpaFWKjT3VPUNUG3eVDHxHbeBsIxSdouMt4YA5ddcETzdrhLOd7JzWM1EVAuqegv7cuR2M3AJwuEgMYnSZiYmOU+eHPj9b9E1MGHqMr1W3tAsDuJ1bHZQvUjC8nCVAJufW035Yuo1TbLysFVrRBKqDPkHp6HbBDL8SVhff8Adt/fFXM8LZG8aFLTpa0DqdyAfPB7g3ZoBFqZhtAcStNB4yORJMhQbWgn0xtV1MNlY9jHBZwftTVoOAh0qdkZZRv5eo+eG/J9vaBtWU0z1Xxr6xuB88LOc7L06xnL1GWoNleIaOQYQAfUEHqN8AaeZJaHENMXEFSDFx9mI3UaVbI9eaAXMALdOS61Tq0cyv6GolTyUgnnupEjfnGAXFOAkk259P529v5YRKlFJkHSw57G3P8Argjw/tNm0Ed87D6OqH9hqBj0wobKWZY73RGo1wlHct2cYt8O9r6b9J8Mzy+++Kna3iy0aDZal4qjiKhUyKajdP3jeegJm5sEznaXN1LGs8HcU4X2lAJ2xXAhennEYe2i4ODnmfAL1wZBCJ9lK9L6GXZmB+J2Uge5WFPoJ6E4faeaAUsUBI31FiJOwMgE9bjUSPhG55plc+adu8YKOSQD0ibxvvBOGvgVcuJMII+FbhJ6sZJqTuT5C5thO10rt75RXTlOtfMqpAMI9lIQX1MBIBiNvUgETB2rJUTLanWmC7EqBDFYkMZI57dP4YqcI4ogd3ksU8KrEyxNtTGTvLaVvtqJYwCeXLLTquQNCmA19TtPiAG2nURMfEZGwAxyS23BTAZyqlTVQpA5elFQoFeoDNyVBgc312HSSB5enKmpk0pldNSmVYADcfCLzzn4h9XqDixUpHSjKdKJUG9ohyCxItMyfK/XHnfoXQ3NNwVuLMoA2PUE6o6E49ceC9C27tqVPvCzufDLGWKWifICIINj5TOBXEeIVO+AaojswBUEeFgfqzFh6qVPM2xNxLNtTNRKTAqywhloYGABIgggxB35ScK2ezVLMUgGmmyt4wD8J21i0hbwYtzA6Po0rslA90YWnGGdGkQgaZg/wsd7Tt9uE3M8VIr94v0fhBFh5xyvfBKt4nKu2syYvJjob3MWncjmRgHn6k1XgyJ/pHtt7Y7mz0wMHOEqm1pefJdU40RVppUXaooYR+0oZfk2/wDXClmssrOxappM81LT5zPPDD2fzHe8PonYoHp+6mR8lvH8sCHbQY7kvvB1eZHIX23xDSlhLeWEdQQ5OPD9DUAGbvKNS0EgMDBlBIjUCs6TYi6kTpA6nSXLVe4rs2hTNCsm6Xi48iZ2sQerDFThDVqVU5aolqpEJcS2wj9lh4dQ2sZ8ODmapmsq0mPigGjUdTpj4e7fcBx4lJ6jzkSEWnwPU/Kxjrmzx6wveCZGgc4XrKaTw6+AfoXmQSGI+ryHMSdO2Na2ROWSdHhy9d4EEqUaJEG5SSRv6nE/C+DVqdAGuokFhoBklDBFx9IEWYX0gDfBXNanoMAwJ5uxgrBtMcwCPWduWEvqb2sjRNDcaeKuZWqPgphQNLMoCxKkWt1uFIHQbThX4NVBouBBNNw4nwwCWUj4iYvBvHLF7hOWanS0szvoJ5QQhB8MdLHnufKcY+RpUaVRVkVKni1gzqAk77m5JIkkXgWutsNkeSIkmCr3D0p0F00RCQCCJNolSTcbHex6YrPRK1ygEKaJg7xK6jJ1SLkiSBGqb2GIuGcapmlRJgmlIckzEQYiLmLSLjGmR4slTOM0jdlsQZhSbCCdp5jY72x61wLiV64YCI9mwFpmruahU3EETLRf96In36Du1RQVGCL+kqqoqnVDBZBAE7CxPS2CDZjRTV4hWLDYjSAFWD4SQIjlAjAxuFFqvfaxoHiOpTKjfwuDzMAdYv8ASx5nfLivOO7aEO4vw0t3NPSe7phSyiyyYYzI2gATH1ieeC2VAq1CF0ClSS7GQAbKWjoQpI26RfGvGdULTAGuqNRG/hBhFgcoBkCLmZsJ3zXBNdAUaL6CJLC4FSQQQGNjfw8z1wwvkAHHWShjJhC+J5xM1WC3GWoXMkzFizGPpCNMH72xBk8pOrNNpV2/VIVHhWIUxt8AMyQPMTYkOEpTSlTa7fE1IgsWII0hjfwA30gGYX6uKXE5IfvHlAw7xlBIY/8As0woBjYxIFp5Xa1w7rdOvyhIOpQTI8CDMx1d6s6mqHSRe7bmQZsWYRB2mMacYqUqMVKSuzkHQWHPm6gnbcaoEkeFRci7xviwy9JXrqtz/wCnyoggACO8qEfFcnnc2EbqsUc9VzDE3rVGM2H2QNgBA5ACMWsa9++dOujwSngtEgKHI5kVay6xId1DFiTuYP2YYe11NxVY3sY/p5DbFGnwBqZmodJ3IUaztNyDAtfna+2OiZ3gororsIZlEkdY57XufnjK1ZrHtcNFrGEzAXPeCK2pettvlfz2+fz17a9nXXMliQFqqtRbTJIh5v8AWE/6hjoHDuz1OkZN4wv/AJUczC5ZgJYvUAH7OlZ22vpwNLaC+uLOM/P7Jtjg0xqkuq2jcza39T188Qd9J3t0n8HEuWoFlljvyMkfbGCeU7F16olF0jfW/hUj7z7DFt7G94qNgBNvFC3eFJFxtaZHr6YgzbxF7k26kdMOWW7E0qQ/TVmfqtMaR6amkn5DF2nWoZf9TTVCPpRLf9Zk36bYT9Q0HdEpradpylPhnY6tUIesBQT9uzN6JvPrGGNaVFAaYep6rpWPTwmB/W++K+e4kzbk4A1qjzY+/wCN4Nx/fHjfW7xjwRlwJwmYZhclQLJ41uFbmGM+Ixt4VgXneIO83DOJ93ldVY+K9V97ahC2GwVFQgdSvTAyj/g6xqRGkb9dax9oH24WM7xh6gdSR42lvTw6QB0Gn7cCyh2sg88lE1P3DO0VTM0abOFhadUAAAQCwAEcyBF/64o8L7QmsdH/ALLQsTBQ/wAZDAno5wqZPjuhKabhQ0zvLSLeQBBxRyucNEki+tSpne/O3nhn0Y3seXuURySmypxw0sxpqOO7ZZBN41SbjoZuP2jtfALi/E/0pcEazIY7wRYxIhlYT8yDgVnc61QgsZhQPl/HFPUScV09nAytbTRPK1wIjf7h88WMzSEXjUb7R92+B9BiNomef8PPFo1iJn36/PGubmQkvabpCd+xlfVlaqzdHVgempYmOXw/d0xVzDlWbTYSbdOX8J98Qfk4qAnMp1pq3yJH/lixxRAahm+9xzuSdvMkewxzXttrOC14gBP/AAHjwNQLUWKignU0PpmxhviEiLnVAME4t9osglakVKgEeKm8AiT06gkT0NsCKFZKgUVah1ATJGl15aW31CDBMjY9bWzSqKGK6mUG6AyAYteZAjnbe42xyHCHSMFUB27ByqvChUoUv0su7HSFJ1aR1t9IxIA2JX1M1Z/zeoNu7YAhYvBubRF5vMHljX87pk+MFSBJ2cAmCbiLjb1G8DFTihFcmmKjVAo2pxa+xJIiJNyTtggLnZ9UEwMIpSrU3JIstiQdpBBMG/3A9Z3xNxs/o/gkq0GLFOQcT8iSY2wqKYULpGkAWJOwuJvqM6tyeYsYjDgKhR9Zgqwn53gyBaLfO2+Be2wgomOuBCWcnli9REWIY7+A+EXJAAgzBuBE/LBPNrSo1ah2qMFiB9FluRaTcEb2kczerkaVP88rOgsgJiBAJgGOpBfy2jniz2oyK1aIi9UbCA2pZkhgeQuZEdLzdhILwDoUIENJ4rfN5gd1RRSJ1GdNyAYE2hhcfR2uNsW8uaX6tCVVWvzLG0MT+Oe2Od0M7oUaRp5+EqfrXgqDbYiTyuZGGPs/wsVkNQ1iqgiAniIIkgCbgidmBMLzAEFUoWDJWNeScBGhSf8APHYgOo06bwANNrfW68jM7gxV4jxpKXgUA1TzkmJNjEkiQvxcoxY4u3c0CwSQzaQImxklh1Yjnub3vYZTWnXqKroWPhYMBMArMtf4eRm1+UwFtAO8dPhE4xgaqxw7h1RgoBPeViSWP+Wk+KDAIZpgQeRIiMX+LcHp0UDghiiMEpu4QOx3NomRvbYEDliY1jTACtOm0kRadhYAtBj7YviinAazkM58RBJaSSoEH4YA12mJtP0uQ3SZJgIgIEASUhVOAGpmWfNO9ao9+7opZosqgtGhJsPDsOeGDMU6dClpHd0Ev4KVy3773djFtKk8wWUYO5/INlaY7mi9WpUnxBQdIPxM5sAb2W25kteQuZ7O94muuVpPuSkEkAXDAeGb2vPLFpr9pBcccP6S3hwnmk/jHG3qrCju0j4QBJE8yBt5R6yb46Z2c44uYy6sCNgHH1WAg+x3B6YUm4dl/oUe9ggEsxAuJggkKP8Aqm/w2vRzWaZJQIig306Ukbx4VsBB3IJ3vhtRrarQ0CISW1TTFzl0c0lgsWAUXJJsB645V2840a2YDJ+pRdKGPPxHyJ+4DFirxF3hGdyo2Umw9BtijW5giQeXXHtmp9k645SXbZcYAwmTs1wpMtTVnAaq4DGRZJuAAdmg3br05nK+fLLM4FNV71UqLsy/Jhup6EGfsOLlAEAkgwL+2E1N43O1VU8kMzlRjzxV/NGPI2J+/wC/DLluHqQHuAZGo7A9DH4i+wxJRyQEEiw7yQPESQGC7bbYztw3CyyUv0ODM3Lb+X4P4vVzjZPL/rKqFh9BIdvktgf3iMFO0HB6hRgtQsCqwtwtMfAWj6RMzPUgDacI/G+ArTMJyG946dLnmYsLYroBtXV3stAaNVvxztEMwBTRSlNTIUxLHqxHO5gcr4B5gFTMQfxtidaa2ho6nzxcGWBW/mfx5Y6LbaYgaITUDShCeLfBbKcBrVie7Qu3IAfCOUnZbdcEezPZo16uprUkIkiJJNgo/aPXkJPTDxV4jTpLoplEVeQmB/qAaW6nf9roivtVptYJKMmc8ElL+TPNsAT3SE8jUE/YDjVvybZxdkptP1aifxI+WGxeLGPpGbbTPlpL3O24HPc2xKOLMDpMp6iZ53sSPQEjf2m+rr+HXqtvCT07F5pSf0DGJgqVa/WzYgbspmC0GhXg/wDxmPnh6XjZJiUbpcienmP3iIxuvHh9YDqZNjtHhUkTY7xffA/VVuSCG6yl7sVwWpRzDBqdQB6brJRgLEMJJUC+mPuwQz/DamslaTsDeYYczvA3wVHGDzMQOV/5GbRcieuND2h6OB7gfYZj54S6o977oWw0iCUw5/LU6kd4pIJJBBiDM2PPnaDby3gymU7ltIqFwbpeJTmtybg+L53O2KuZ7Q1qRINJDaLJfkJnksXJuBpG4xBk+J99TDWALNpEb2LH2sD7DzxCGPDfBNLmz4otnssjgmoHt8Q1GDaeQvfYSRYW5YqcHyVHLsW7xibglgLTY7fRETsOZxtl+JFdIKM9ML4huFhSCVJFrjmbwbAHC/xzOKWiirwdUyZKmFEiAZmVAkiwIsMExjnbnBC5wG8mviPA8vUYmoGVm3KNAJNpM+x5T7ThP4u1RD3aVywWYCjxtJBE6gblpMA9ZjBfhvFquY/QpTFRlWe9cwukwRI3MA6ZF2HvgXxrsPmUpvWZqb+KWCEkxPIOt9236m5nDaIsdbUd5A9YWP3hLQhQz7gKaZKqbagEJaN11EAb7KdW8879F4L2W0IO8Zu9ZIqPNx4Y0qIgRaesHlYc94L2ZzGYDGks6CAZIgG8idUhoANgeVriWFu3FWmTTrUtNVTBvA6yR5iOeGbQ0u3acTx5rKRDcvHkq3BeyIq5ipTLaUoltTWJkGxXoSevIC2DPFaS5BEFBP1p+Oo7NJFlG8CdU2gQDvNl3s52r7mtVZwWWoFBKrcNANgYnnbykE4v8Y4nW4kFGXou1JDqneT5kWUi3M2Y4F7aheL+79upWtLQzd1VLMdoGzDUu9ACB5ULIUNFpNrsVF5gSL7y41MwWUs0JTQmSABMEqLADe0C2+EjJdn6hqik1Jqci7MrC0sSB4YssDzMEThpbs9WCd22ZUoQJGk36z5chfnhdcU5ABhepl+cLwcQVl1sNLk6QDq/RreIuQGIBMgXE3mImqdolBPdGo+y6YGmTqvMTPh0zttuL4GPwnUvdVGks1isjVzAgxYFDY7Tpgi+GThuRWiAAhDC7MSTPvafhA5eQGEPsHimMuKoLl81Vu4WknLUzVCRM3uBBE3I+cDFaitJmJVnrNFySWUHe5i/Ky6ftvHnu26FgveOlQGPAT6XkGev94xSTj71Q366oBI8SIoEzcmCLREwDf0wwU3xkR11xWFzfNB+KV83UKqtHuFvpgqrH3YhhM7LgHmeA1qUsyFZNyYg87md/XDTVzlIEg1kRYmFdj5nwUAomepM9bwA1Xi6J+qprP0SAQVt9Y3tfcE+eL6bnDDR15qN4adXKgcoygkg+Hfy9fl9mK/eatuX2Y1XiDVW1VCQYtLEyJ5Eknn1wX4Rw1ajEtZFGpoO/Qe/3A4c7c7yiczftaq2Q4pVpWQgTuGEqfbr54LZDidaqw1ELb6KlR84aPxY4jqdphTOlFCr0Aj8H1nBPhGcpuRUKgMIuIUevhUk36YRUkCS1WU2ObicIpRUKsTpLwL+KTG4CmefSRfe2IKufbVUZKNVnRghTYHUCCQtmNwTYGIvHK9WqSNR+GZkoTMWOk1Dc+sxOA5ow1Oe/rNRSpWR3JCNJB0HVpIWFYlgZbla2IqYDiSVUiFAj4SFNMgaCtTUahAUNAHxaTPIAH0sF7U5HQgABlp8PeokDoSQAY/Z1eZwT4dldBRdFNAFOtG0morkDYlQwBWGiSACb7Yp9oc7CQ1tNrXIPMGWcC43sPO2G0pFQWrOC5jmaouBBgwYuB788e0KxAIFxabfgYtVlRyTEE8+f2SPtxWqU9ItcdeXvjvggiEuQd2F0jhlAZfJUwti6iqxG8uQZt0QRv8A0DV68tpMqIJm5Mz0kCwsBYW58zVHMiplcu8SDSpg+wCkfPfygdcLGZo3AJIDRqO8TuR6W9ccumJcZ1lbU1he064U8iDeSOvIwQ3UwT5YypmAAFTTBAkwBJ3gzMf23xXYgeIECwXY2idXvYdN+lsRrR2BYAHYlbdb26wLTim0JavUsyYgSVBuBAAmL/D7GRj1uIHTA21WBEN0mbmCNwSfa2BmgmFjYGOeqw8unXljAkkxc7DlN4j7ueNsC1Xkzkm0RfmABzjTPsd5sZm+N2zoFo+QVvvNvTFJIIIMAGYjwyRHPzP98biDuxU9FUH7dQx60Ly6PleJoEC6GOyifKwJnlAHiK2gzG+LmUzVOpCK1NWgeB6aqY5gcjYx7/PbMahJNQCLjVBv78rbW2PsLrqmYYlO7DBdJgbfCSYGwmJJtG8XxwgA5VmWorxpqlOnDVCAZ8MCDOwCjewP4uEHM94ELVdRabTPi8IPPcgIBF9h0w7cLygVg7fpKgPhWDAJ2MESSDI6AR0xb47wxK6zXIQJfU0Ag7CDqXna/Mjrc6VUUjCFzC8Skfsrxc5WuKryaTSGiTqkADcwRce8xGHTjvbLLtQqd26uSpAAudUQoI5X6+eC3CspSFBKapTaiqwG8LBo5kqIJ9PPHJu12UWnm3SnCoI3mBuQNzJ/nhrAzaauRBC8bqTIBwU/fk94pRo5MI7KjBmZpMfOecACMK/bji6ZnMk0zGkBGMxqubkc1Ex18sLWWQFgdQBOwANrbxHONrzqm947VwPg+XGXQIiGmVHKS1rkneTf5xgqobs9TtDJJXmXVW2clx9susMEZiJgEwL3jc2XSG9ZjHRey3aCgaKoaqqVAkMSPLcxM9ec4F9muDU0zuYp2YUjCTfZhPh9G+zrg9xnsbRzK6woo1BBDIvxRyZREg7WvtgNoqseQx0xrK9SY4bwQXjHbUDMBaTKaGxKrJY6ZLSbaQbQIkT0xbHEPzlhSollQDxudQLAgRBEWg+p8JIjfn1PwxEjSZ0apHxaiVuZBCRI3Eb8z/ZyppclgStTS0DZQJQG5+HcXmPPDKmztY2W6hLFUk5R7i3AKLaNFcqysGJZdWrmZg2B1WtGwvIxHkuDvJapXQwwYHV0O14iRItceeLWZ4qhgU6ahTIJZVYmJgCR5MBzn1BwK4hmcwKkUKaldN4RRO88hqtFr2je+Jm3kWk+8I3WzIHsiD8MTQx/OajslMnQrEMfFqBg3k7WFwDG+B652qykCjXYahZvgBFhDMLbRIGwJtiWrk3qNLZXWTI13U7LyVgJuYg8t5jGVcmNRQ6UY7/+pOoneSuuSbixv5YMRxz7fsVh8FU4jxo0/DWo5ekT9FtbsfQqrDn1MYD5riuWeVempHRKKqRbqas79Rf7i1Sq2kr3lRQRN4IuZIlkWwPPoREnAvjPDxT8VSgjhhCvqGk3B+gq3tHLcx1xTTDQfg/PykVDGeHkgmczOWYwKTg9SSI8x4zgp2dqAivSEhiqsP2gJmLctQPzwCdVMWUATYTzPmxviejmXVlKllYbbA2/G3rix7ZbCR2kEFa5zINrmP7z5c77YP8AAcuQs3HofsH98e5PtDRYxmKRB/8AcpiR7ruPYn0w08J/N636mqj+SmGHqphh8sT1qrrYIVTAH90qtkqhAk+FTMAbsxEAbTAAuR0AucWs1QDI4cnTKGpLGFm8SpghRyvGlt4xZzmVC3XcCB0/tN/l0EL2aduZJ+Kb9Rp/8jiEC8yEw7uCi2YzIVWYBWYQhBJVo0yh1ctwPYG/JA49xYukrpG6ujLDKfuIH2iI2wc4mSuXrVCSIQAdZ1JEe6/YcIObzmp51GfQ/ifntjpbHQHeQySqy1C0z7HEv5zHO+xG+IaNAkmNsS/mpLcgVPPmPPHVNq11s5Tn2G40rKcq/hMk0ZFpNyl7QSJE7yRvGC3EOFRMBgFJIv1HiG/kDPO4jrz5gwNiZ9MNnBu2ThQuYQVdOzW1j3IOr1N/PHNr0iHXs9kBe0jKkr8LZrC9xpv6WsDvaLRvGxxXzGUYg7GDsJB9ACDYRyEWttg9S45k6u7Mh/8AkUx/1KGAH4jFoZehV+GrSqf60JPr9I+/yxN2rm6hetnQpRTJneTYbBSCL2uYB/0zP3R/8PGxNjtJi/UKSN9rjDueAyDC22tLfxH8ALx5Rf8ABWFxqHSCd9pk3iBH9Mb9SF7syk85LSAdMGLNE2vveAbcgfUbY1FPTYsF6CwtHr9+G7/gO50wbxpEzO8j+V/PGj8Bafp/6e8A+Qt8sF9QFvZlT0MgtUlGrPIiQwZZ5T1uR8j8qdbILlqbvqgMTG0wFYWFvCLHbcSNhi9QzRaxBLXEwSAAT1jVYel+htYoUQHBcqX3l2ZtovpC6ZuLTzkRfElxac6ck4tBVqlwwnLr3tWoGYBgJNrWmRcfIxuN4VeLZ+qwbL1W7wBgUGptMRYXuB5NcQee7GOK92QxRXYjcnzAJABAjfnMR1wM4hwF6ymuagBeYEFbCV2mQBY28ycZRNrpf6eaF4kbqAUeOV6QilVqAvY23IhRI66RM7yMOtH8niNSVatVnzHiJeZAYiYvdvc9TgD2V4LrzLGpE05LgGAWBAGxBiRMRBjDHn+2i5VyvdMSZKszKA2xmBY2vvPpIwdd7i4Npa6nRZTDYl+iXOyPZYZmrUap4aaC8G+rUbSRO24M2K354v8AHMpmOGhXy1Z+4cwV+pAm8g720kc/XEXYrtEKFXMLmXChxq1Ek6iDHh3MQdt4UeeJu0XFKmeYUMsgekviLmRLMtpESAASsb3JjprjUNbe7vjp/a8A3s5GqWeHZmrSqLUpuFc6tOqbXvIPMxaRfDJwapWz5NTM1n7pSPCrFVaxJ+BRO1/L1nC3xbgdbLuodBNQEjTcGSQB7Eew+1p4FwLNUlnL1UFoKlRDDlYgyR9byHLY67mW3AiTof5QMmYz5KXjnZJDSU5VAjiQyg/Ep5CTBI6SZB2MiSnBQ9KmFpqIUGFIO14ueZ8+RJg7YX6va3NJUK1AjaTDIUVCb6LMDzPO4udwDiPj/GmzRK09SqUkgt4ZnxRNr2vG4mL4mNOo4BrjjmmXsBuGqOV6SFpcd07NN50MfEJv8JmTuduUyd8n2hpU301Q9Mz4WK2ZZi0bg7yLbXx5kMhVppdSR4YUQbKBYDrcxufCPKIKr0akU6h7kggkQNLdJVvQbfPomAcHI8EUkZ0K27Q18w1QPRcvT7oBlBUqTebMCIMwZB54VszkVM68tURutMTNytl08/LSPng8+XGWqACq9AEiHKgo31fEpta2k22/1Zns7UpspqODqiCda6pjZ0bSQTJNgAI2iDRTdbAb8fwluzkpcOWoKJH50DaAUb5yFOm07zvz3xZLNsj10J278OF5GdRpm5EiGB3Y88QcezdWmozFLMAJ9FKhcCwmA6MFLECIPz5BWzfaGjmF1ZjLgvtrUjV8xpMeTa9rYvp0XVBdqOuBhaGcUWzrJTUtVFBjcghlBMCbHQhPT5RgAOPU3gEFL87j0NifsxSzuWoGDTryea1EYR5ahIPrAwLAx0qezNiTP4Xvpmuy5NdfMIQWRw0chy5X64G08+xYCIvaPmPwIw08A7E06KrUzUtUMEUhsnMaoIJb9mQBznkZ/PsuLDL0gvlTXntfSL4jNZjCWsF3ilCkyniZQfgnbiuAA8VF6PvHk24PkZwQzXbegBLUqoImwKkSPMx92KHaPs0lekamWkMPEaV4cDfTPiDW+EyLWg7rNAB6YgEgRM/abcv5DAto0am+B5jSFuWiZx1xVvj/AGsfMiFHdU1khQZJPVjzPSwAnAGgrO0LLE8hJJPkBizk+HtWqrSpiWdtInYcyT0AFz5A46bwzJUMihSkJcjxVI8bdYmwF/hmI6m5qqVWbO21ozwHynyAJSfkOxmc0k9ww2szIvOYIZgR8sQ8X4Jm6Q1Nl6iqAZcgMAPVSQB5nDo/GDO5sImbido59OgIPPBHI8ZvE/aN/LeR5g7Ei/KE7VUBuLR90rcJkrlNLNmCSDb6tx/fG9GpLdBPS/v1w69tOxyVVOYyq+IXqU1HxDmwA+kOa89x5pFStyj7x774sp1G1Wy3+kL2AacUTaqpgcjY+X48selFXoB+PngcilBcgg9D/HEgrqFPM/jnzwJp8lIaXLRe0s62oiGF7creo588T1M9UBH6SoB++388DKiDRzkH2xBTrsm1/W4w7swdFSKc91F8zn6kfrKhm16jfZfA9uKvN5J662xHQ4gdnEjrsRjx6LE2EjlfBNYG4cmNaW4f+V1QUVpDUo5QAd52AkemKlbjhVDThWq6SWggwBJA8423F+W2KaLUqmbrFtTEagNiBA8IJ39Dvgpl8hTpaR9O1yBBvJtsLiT6DHEIa3vZKoIJ0UfDxUdStWJ1RtJYGY8LbyV+wHoQepZymjJ3rgRKqiy15kCBMmx33k4FVs+2ru6cmoQCzWhBtAtpG89SLY2SklICo6s7rPiNxeNgfl1Am04U8Xa+wQjCNZVYeowgaiCfowsgCW+Em0kTYaemA3bLiFLuggZHYMGYj4QPEsAxBaZBjaL32GZvOHMr+yNoBjzgbzC/ETJFrxZh4Lw6n3FMIq66ssTY22kTsDAO2/Q3wNopEPd7IZu3QkP8zDCdMbcr8zawkb7Tccpw+dhM0povT0nvRDkxuGuDsZPzxHluDIue0tpK6CwUmfFpJ2mQBY264N5aqmXRqnhAAj4fOQojeenl643aK4qNtjkVlJhaZKAdt88pejTXSXpDWxJ2krYDrIE35/Jl4RxmjXp6qRIIjUp3G3T4lG0i0+uOZ1/HUJYAu0sWYeeokkkC0ExEcvUpwDNOj6qdMuBY33BMGIeCOcgfEdsbUoDswOIWNqm+eaK8d7LtWzVSohALAMEIsW0DmNzN/wAXo8PyYFYySaancRLtYyImFuAAb+IXEyWfL54sweNLiAyEAEDkfIGJ57Ha8DabnLiogTvblgpmdvDFp8SxO48LeUqbUdFpWua2ZROrw8eE0zqWby06TYRbl4Rf1te/icKXMjUKhEDTaGAIMspUyLzf74xUy/FATNMFTaUYyCPJhyM7sBJBicDMstbJnv8ALBjQqXalUJhb3Wbw17N6z0wDWO0mDwRy3lhX8/opFqLMhBsVfwhpgmGaANxaTEmMAlrtl2A/SZcXmnUl6LbSQYMGBsZsRcYN9q84+cy4fJsO8psS1J0UioY+G4+KLqRvMbkY51w7t+yNpbVTgwUgulpEaWJK+h1DfbFuz0HVGEjJ4jr4KxzOLU2VgWUTlgwYAFqJVkI566TW3XqP44UePdlA0mjNNpP6Nwy7/CBNxI2BkGJm8YZE47RrKCFRKnNkM72kqLwYuGUi488BuKHMUxqotrQi9J/F1nuzZgIF0UiJsCNqdnvY6Bg+PXwhbrhI2dyNSi2mohQ+fP0OxHpg32A4X3+dQkStIGq3Tw/D/wB5XAzP5ulUOruzTfmFOpSfQwV9ATjo35O+EdzlHrOPFmCNP/LWf9zT8lx0tqrGnRJOpwqCYCi49niSZJE8vIx9t58o3vhaGYMk3tzG+4HWN+kb4ZuNZWSYjbz5eQveBfzjngC3CzMXBO0XHqPY7zbnGIaBaGqA6o12fzh1Lc2sD5Db0g/L0wp9q8uKOdrCnbxzHKGAaPTxRGHjgHDiWEnoBt0jkPTzsByMIXabMd7ncw/I1GA9B4V+xRhmymaro0hPpDBlNH5PFVnrVQgXQqqAORcm9/3OfXF/iWZJJUG3PpYsd94m/qTgV+TTMjva1E/5iBl8yhn7iT7YLcSyxGveIkido97+KJ3+ieWEVhFcz4R17oXiBhDO+aQWkHaeQm7WO5v59PS7lM/YeGFPw6rj0DRA36xB9DilXqXEgWk7AWkWmJJ0gbdfc+U6hBZgYC21EFhtEAMT7i9t8aWghJCcuG8VIInn+1/E25keXWIwB7Z9lA6mvl1m81KY5dWUb+q+sYrZPOgH4l5bwAelgBvtewt6YYeG8WM21b2EE/IjpO0Xt5HE0OovuanNcDgrl2ZoiBETv1tiCgZBv5R+OeOidpeyKZkNUyxFKrfUmyv1/dJJ32NpA3xzqpkno1NDqUIIBBsd/ux1qFVtVuDnktDIbEqTvO7WDedr/wAIOIKyr6TtG2JaqBzHTETgxvH8cOb91jfuoWx6lYjbHoQzEHG5oNygev8AbDCQmkjiumr/AIVv+XinV+Oj+5T+9MZjMcBvH1RvV7g21f8A+w/3HBDjv+EX94fcMZjMKf8Aq+oWf6FBuCfE/wC433jDl2b2of8AIX7hjMZgNq49cENHVVsx/j09K33NiDj3+Hper/7Tj3GYS3Vvl8rHaO65JQ4P8GY9f/NcPfAv1f8A+NP/AGnGYzFG2aHrklUtVPxP9c3/ACR97Y3b4h6t9wxmMxFwCoOpQ/tX8T/8yn/vOJuz3xZr9yl//PGYzDD+l1zCD/s68UscE/xH/wCQ/hhO7f8A/wDqVfVP9i4zGY7Gyfrn/wA/CGj3SlupuMdM4X/h/dPvxmMxVtvdb5o3aBc+7S/4uv8A8xvvx2LI/wCEy3/10/2DGYzE/wDkP06fXBG/uoPmdj++P/LFTL7v+/8AxGMxmJG6FRlMvAt1/wBH+1scTbdvX+eMxmK/8d3n+n7qlndR/sZ/j8v6n/Y2Hvjn/mf9uMxmA2z9Zvl+5QP7qCNs/oPvTFFPhb3/AN2PMZjzdEgqfg3xj1/88T5n9UnrU/34zGYw97rxWjRMGS3T0H3HCr+U39Zl/wDln/djMZgNk/XHqqW6JTpfGfQ/diOvt7j7sZjMdkaoB3lK/L1GJaG3ufvx7jMLdolu7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484" name="AutoShape 4" descr="data:image/jpeg;base64,/9j/4AAQSkZJRgABAQAAAQABAAD/2wCEAAkGBhQSERUUExQVFRUWGBoaGRgXGBsaHBgdIBwfGxwcIBseHCchHhsjHRgdHy8gIycpLC0sGh4xNTAqNSYtLCkBCQoKDgwOGg8PGi8kHyU2LCwsLCwsLC8vLCwsLC0sLCwqLCwsLCwsLCwsLCwsKSwsLCwsLy8sLCwsLCwsLCwsLP/AABEIALEBHAMBIgACEQEDEQH/xAAbAAACAgMBAAAAAAAAAAAAAAAFBgMEAAIHAf/EAEYQAAIBAgQDBgIFCgQFBQEBAAECEQMhAAQSMQVBUQYTImFxgTKRQlKhsfAHFCMzYnLB0eHxNEOCshVzkqLCJFNjdIOzNf/EABkBAAMBAQEAAAAAAAAAAAAAAAIDBAEFAP/EADMRAAEDAwEFBwMEAgMAAAAAAAEAAhEDEiExBCJBUfATMmFxgZHRFKGxM8Hh8QVCI0Ny/9oADAMBAAIRAxEAPwDnjUjqVYYXtqNtrSeQH3H3xXXLMSQImCTGmIm8XuLcsGq+SqAsmkSABpvYgwbnwmCN7jz2xGuSUeHxyR4QI35teDEbSvTHIFQLmSostWCvUbSp1KVVQZAmASBBkjz6GcEsvlPEBpIELqUm/iDPpPMALuP3tsaZbJQyyVBPihrME0mJbV4bMTG8m+DvCaJU6jAUlXICwSQCIuJAbUR725nE1WoBovRKK08z3FFqjX7sO7nq0FmG17x7mPLHG6uZ1NcA9dNj/HDv+UPjOmmMorSzENWi23iAgWuzFo6BZ3whL4Rb7MU7DStYXnU/hU24RPJaHWWAGkxvvbz+3GuazKA+FSbQCdvWBgZqnHpbFnZ5lL7HemfRZVYQOeLuW7P5hxqShVI6imxHzi+HLsx2fTL0UzFZQ1VxqQMLU1iQf3yIMnYEbGcXcx2pYtv0mZ/n5+0bdZX7WZLaYmOKY54bhc1FI02h0uN0fUvzFj92G/sx2hq/AlLnYU9NOku12OlmY/vT6YY3NLOp3dcTPwv9JDPIm4jpJBnCorVstUfLVKiJTpkSxJCsPiB0r46moEECYvfGGqNoaWluRw+Ft1wwuk5Q6ohCWHVpi3WQFB5wBIO4wSoZuU1GrrlvFpMx9Y6rAKB6zPMnCJwjiZrFUpNCfExqQGqXkwg8KJylvvlgxfnRJ0AK9hpLToUX8ZH1BcL1uQLFjxK1AtMFCDCL/nErq0kIGBAI+KNjYDneJ9tsV+Iu71Qr61pL8WliwO5iABe20ct+eLBzoCoj1GcAEmpABMXJAGyrsG67XAn05n9GhqL3SsYVQSbMdIMdW1c5tJ5YmEg6IzniqvGVq5ihrZ1FONQWLkkwASblje23yxvwXIPlgwfTFQ6CATYwbEEQZEjUPTGcRps6lxGkToWSCACFJm+52gbDFziOmD4tGgE6j9Fi0THM2j3PXG3btvBZG9coctkKYrVLKokhVBEJB8JI+qT7DHvE6cAFkJondgbKwMcvgjrsb2G+JvzTvKRdVPeqp1QBO5kHqp397eYDPcbZKDBQXBYVBpYhqZEh4EQZI1QbGWFiRjzGl7seS8YAWvGBTpsJqHTU2YqY1i8G40vz1AqTMibxU4rSd6fjZHESGqeIGwgloVgeUxI2J2x5mq9CtlmZY7toFVIsnRhsVANxfwGNhIKRm87WyLGl3hdd1hiIBHxKdx9qm8jeOlQol+hyOaURdoifZXhn/rmqEDVSpswhgVJJCKQ3P4m9wMWuL5q59Njyv6RNzfy3OAnYPiMZwq0Dv1KAwB4iQy+Vyse+DvF8tpLDz3I2jYyPQ+x+VVYEVodyCyoCAAgv56Qf2W5Eb8pB/le2CmVJZQDeApF5mTznaGAE2+zFA5ZgGETcH4bgja/n05/PBbhGVum0eWxgEkWGwhdpuceqEWyEoK7Ry0g+c9biwt6hSxv0xfpZKZtYg8rwd7cpmOu2LuQ4d4ZMQABJgQAokm8AWnyk8zgDxn8o2Wy/goj84cR8JimCLfFEta1hHniJofVMUxKobTlH6fCyYtzOw5RBvzNuXM22uM412syuTkFhUq8qaEWMydTbLflc+V8c74z27zeZlTU7tD9Cl4R6EzqPuTgBotjoUv8AHHWqfQfKcGAI3x7tPWzjA1GhV+BEsictuZ8zf7sUhlmYcgd7Wkdb4oa8XsnnDEb6RYcyPXyx0iyxsMCGoHASF0DsTke5yrVT8dVys9FXwgf9ZJgbwvTEHEM9JJmFte5uAItYCJiTtgl2faeH0vJ2U8v8wn56W38jgLn5BupkGCgsqkARb2M/0xxhvVXE81O8lR0+I6SCNNouAQG845jrI5HBynnWWyawN4BDC4nf0i3IQMLJH0AAWVjfw7kCZJ322BsZ3mcHchlTUTUr0okjxkT5e0R9uCqtaBKATwVutwZmmbOIv4bxa5XUTsN49cQrw00xpClS1wG03nc6iGmbQA3LAfL/AJScwsaqdOp5nUp/7WgewwXPbdtN8vTBF4DMwnrFpPWcA6lWZgj7onWtGSiWS4GBsNe8kwx1HcmJEyB8RMWtzxFxntPTyakIA9c8lEqliNTNJkiTbnzgYCZvj1etT0yKamxVVCe1uXvgD3JpzHPePx5fbjzKNx/5D6JYrtmGqNcmHdmrElnM+L4mJ3J98QHhF4vblEeY/vi0lVluec23+zbGz53S1ycXXPnCXfUnBQnL0dVoaZgDTJvaABzw/wDAvyUKSGzTsAf8pTf0Zot6Ae+LvYXIIVbNRcEok9RBZ/W8T+9hro5iW69Px+N8Q7Ttr5LWY5q6kSd448Er9qQQSNtIOmALRYD7LDy+aVmBJAsCJvy5nf7yROOr8f4MKoLAb+cev3nChW7PmdvLl/IWPSZEnrhezV2huUuo0hyp8BJZp945kkjp6b+YxQ/KWgGZpNzais+cM4n5R8sOvA+BtMGTJv5/jr52xzn8oHFBWz1QrdacU1PIhbE+7Fj7jFOyntK8jgEym3GVf7KcYp0vDKgfHUdhYxsAv0oP1rTECSDjxu0NXOZhadEELNpElj9dgbHkYMiQszAhRWpby6YKcO4iqqUBK67VHHxaOaL+9eethtM2v2doJeBJWlsLovEM9TymXme9t8RM968yFBO6zLFvOfqhjPCOLVMzl6FSqAGFMMdI+kxITc7hGDRzLeWOU182+erohhEEgAEwq7s3m0D7FHIDHUaThVVCvhVZKkCASNOn0AFvReeORtNAU2AHvHJXtAin/FKLhKVE/C5pvIH0G2F9vAbjy54GcP4utNqtAhS1XvCpa4J1aQpECdRJvNoxlPMjvlaAAniMAbnUAbWuSLnkMUM3wOjmUXUXp1FLaXQ7eNmErsbmbRvviRrGTDtFhcSZCi4vnav5t+iZpB8Jm8qZXUNjOhVjqca5bjq1aevSLDUwvKyIYExdTzNyQFPxA49zNN1qabshYgtEKrHSfOA0zfmkYRMjxDuKutTIuCJgET/GMXUqIqN+/vwSSSr/ABx3yuZ1Zf4H8QBhlZT9Fh0+IH3gwcBeLMSAgJNMeJAQT3c7qG5qDA+RsScS5zipqeEgaVYlbbA8p6RFtsQ57Ogrogz9g9uuOnTa5sSMrWlwIACGhCPFq2uCLGes46HwbtdSzChcwwSrAGs/DUNhJ+qx2P0T5bY50cYUO0GemHVqDaoh3uqSJ1XYafAwboUI/YKn5GTA+Z6YzO8Ty2UE1aoZwLU0OtyfTUY9WIA85xyz83kTUBnlcYs8PycVxScFS8BW+qSQUcciJgb8/LHP+jH+zp65pTQ1HeIcfqcR/R3p04kUkNmjbUYlj626AYCV+zY7ymFJhwhAsSZ+XP8Ahhlz/BfzerSzEaZMVQuwE6WYehmfQbGYN5rgmt6QiTTqsbWPgc6wOsgBwP2CBuMeG0NpR2eGoZcDgpOz/B1y1LVEnvXB22IBX2AB364hqcBUoajzakhHKWckgH0Aj5Y6FmuzwzeqlCiKpLEzGjvAZkfS0alH7sYodo+Es9CilNSNTqWbkqlajyxiIVI9Ywtm1zAnPHyXoOo1XO6vDgiBwpOqTcTYWNuV7ScVDRYAaBNjMRh643ldCrSRZL6VCxeBcLO4gm/U25YC8Z4Z3VPww220mTzgC8C8nbbF1LaLo8VgeZhHfyeZnXk61PfRUmD0ZNvQ92ROIeJUxufOx5jb2gG48/KMVPyaylepTYx3lIkC4MqZH/bqODHGMqZbyn28QXp0E+4xFVhu0GOOVtWDkJeqm+xgxvF7QYtYcgvpgvkamlSJUX+kNO8GwFovgdXoJpJ26CNxJEyTJaR6b9MbUss8WFhbep/C2GOAcElLVPMaRYX5HmPf+WLS50arI+r9oxHXrbG2SysuSUZCpnRF/KA2wnE2eogkmTbcEn+P4vipzm3QvPc260hEke0ggDzkT8zOKlTNWliu9oBMjArSwMyB5k/zxLTzhAsRt+L4V2MZ1SRs8Z1RHvwQNPlAgiP4Y1dFN2ifsxpwumarEQLgx5GCR84jEXBqQq1AjGJVjJsFIUkGw2tf0x6yJ8FoongundjWByKACNLOCP8AVq+0MMXxY/jr/fHNuzHa1slWdKoJpE6XXmhBjUo6i8g7+oGOkUuM5eoneU6tN1tNwCskC6mCN+YGOVtNB9N5MYKvaN0SilHM2vjcIp5fwwMz3Gcvl1YvUDFVLFEhngb+EGw8zA88IHFfykVqoIQCih+pJcjze0f6dPrhNLZalXLRhG51oymztr2vTK02o0m/TssSP8oHmf24Nh7nlPIFyIInV7c/x74kq1CxkfzJk3ufPBylkqauRp6853tz529r47VJjdlZA1KmrV7EunKkGDzuCMehQPP5YvZoBCQR1iOd7H+uKfc6ojaLkAT9+K2unJRNfcJOiL9jnDZ2isC5O45AFo/7cdFrm5O8/wBbesCPf5cu4ZV/N69OpfVTcNHUA3HuJGOuaVqItSmdSMAVPl/fceUY5W3YcHDRFgjCCNWA6Xi9uRgffO/Me2qZkjcG38+Y9t/svAmzWU0gwNtv4T6k/Z5YHPTgm0j8Xv8ASuYnrfCGgEJJkI/keI32F7Ha48+tp/lhe7Vdh9QNbKgm0tSF4806j9nfpO2LuSsRJ+3c2P48/S7Dka5H4/EYAPdRdcxNaZ1XEqL7ib8pH2+2IWXy973x2Tj3YfLZsl70ap3dAIbzZNj6iD1OFPNfktrg+CvlyPPWp/2n78dWlt1J2pg+KbbBkJMy1AE3JnqLAfMXxfrVGAgkRzMQL74J5rsTm6QJFMVQN+6bXHtZvkML4zEsFI8oJiPfl74eHCrlpkJTmOcZRHJcOqldaeLSbjc9bjphqyuTy+YpQyFSLxMGmZg6S3wibjdD0XEfZenVDBGUwBYEXI5QdiL8j8t8NeS7vUQ7QkGzIZUmwIcDUo6zIJEScc3aa5B+EIVvL8O1UUDuKpIIeFuDHhfSSbkCGW4NonfE5JZkqFKerxH4RDMTAqA8vpGYmD5Y2pVDplaikb62FoIsxg2aY8QjcbxiHNZlaCMtdfiaV0m8zeIhhvMx1xyCS4ppKmolahOl/iXuiBFtJMEc9iTjRM4GpmnJDOwGnayGBqO0BVB9SMUavF6VHuqlOGLKoKkncEEkMJkz4SPLG/57oy6VAhCs8trFnEWUHeOnKAZ89sPLyQ3KpxLIKCjmO8Kk1Ad0Un4RA8IIMFpLNAAHiwF43RNSzSggSqAa25xvA3EiYFhbdnKnU10wxlJBJYQSVjVMjqdhyuQCYwJzGTRgXpioVPwkgACem5PPxGCb7iZfSqwc8ELgkNGOVzdGq6qihwNIMkL8LT1OkmT16bYceOZbSWtfl6zNp5ShPqABvOEbj9bLBrM1R+ekiB5a7rH7ojlbDrls1+cZKjU3JQK1/pLINx1Kz5SDjobQ0wx8eC8W7qWqzmYBIIsuxiB6789xHTEVSppiS4kA+o6wV9vbFvOiSxiSSTA2gmZ59SAtvPENE1tI01GAHIFgAfQRhjThJSlnCNbfpC5kyxFyfmZ9ZxLw/KVaobumYlSPCDEgyeZjlt54lzORNQsVp92B9HxEeg3nBnszkdEhWiow6G5BkCOh+GT9a8CcXPqhrPFUOqtAjip+E8F76hWYkRzMXGk7+sEmBvB2g4BcTyL5YgNpIYAq63U25Tv/AG64faHD1dndA36S8vE6llkIFhIhqZnfUpNmnFDiPDFzNIoqldM1aQ5gf5tPaZB8QE7D0mFm0Q/On46/CWCAhPZOlqLX8R09eh0iRy1Qtvrc8GG4JoHeoYHd1WHnrMAcx4Q8QCbqfYT2ay5gEfEyVVXrqp6am3+m3ofZgphmy9RV+E6yoEAHUoqgRuJNPRA5j1wNdxD8HrReKUu2+QK5tiP8zxe4JVv+5SffEvY7IPrNVRJUgDaLQ7GT0VftwV7a0AUSrFncwY5OiVNuVwfcHfFnsjlAKDmCQ1Co4gAnUGKzf9lTbzHnDDWP0w9kZcSIQ+twJqVKsRc1iQoBAOnWQogdSD5WGAef4eQ4RAYQAMTHxRLHyEmAD0GOkZ/Khqhhr90ogAX/AETywPqbQLGPZFzdEqNYH6x6hW9yA0En15eh9xoVy7PXWEt7i0YW+R4aq09UtdrDzBCTbe7GPXFoZGWYljCASxEAk30r1tEnz88MOVoBV7uJdBRp6t4ZvG5gi2m/i8htinnir0qndjSupgWNtSliAw9f0nhixNMXCmF9qXOSyy7J1SpXKVIBGnTYG1xE38v64ip5tRygDoI8sRZ/LdyyqTLFdTD6pMwPMgAE+scpNx+GNTorWJ0ybDYnbYb7m/S3M2utAAE66IuygQoK1KRYWPP+mCXAO09XJmAQ1MyTTbYnqOjec/OMAuJV/wBIGAsw58yLHE2Sz24YLPIxJx51O5mRIWgOa24LqnDuLUM4o0yjkfq3iTb6J2b2v5Yr5vIQ23P+OEQItiOV/iKkfxthr4N21QxTzJIOy1Tf018z+96T1xy30C3NP2WNqh+DqrdJI62gT9keUknaOeCGV+Ww9LfyE/yxM+REAqQQR4SDIIvEETN+ePVo+029Ln+WJS6U4Nhe1s5pWfxyj8fzsvZ/jUHcgbzv5Xt5cuo6YKcQS3LnY+e/tywmcUVmJk3kGb2kfzYAdPlh+z02uOUDyUZyvHmt53Ecx0EX9RHQ+tftXwinmKJzSrNSnepFu9TmbfSUXnpMzAwAyklr6jB5X5ifMeuG/gv6mpq+Hu3J1bRp5zysJn06jFLm9i4PavMcQYQXsznkMLTo1QJ53T/dp/7MdBoPC6mrcv1cSV6zA2I8h64512fz9RhFTO0aagfD4SB5baQPK+Om5GoBRTTVpMh8IK7sTuYCibdLQD0xLtwh39/khNAyVDn8pVqKugjeCDGkgmxnfSAASLzFsUOLtlS6ZfMKabhxrqK0gJEjxNJCmwiPDHzu1sotT/MMSdlF53uTIvtJjp0xUq5TJl1qMUpmmpIVyJdlNmZVJ1C07ydXIDEdMgc/RYepVejxtGq0smU7/LUang0r4qgg6ZuObXIjVvtibh/EKy5sUdHhVnCUqh+CRYFgCZCAARNjY40yPGBm2r1DQc5nSndGncJpFm1E2OsSeotiTgmeqZlaquqOXOss8qWMaRpC/VKjxDbDXiAZHnniePULwMkQeuSt0svXDt3pDAaoCsDpPlDAjpJFoIjG/EnFaiyjvKhBtT0sKbEGIJCMto3g+2K/BckyIRUO8+GCSpJ8RIDCD5j2x6OLsUha7EdGQn2OkBhG119zhMb0jgtBgdfwkPjeVzFJP1WTpAzfn83ABPti1+TrOkpXy7EEqRVWCOcB4KyN1TbriXtTlEqqdRrAb+BmdSeXxMwHpIjAbswFy2colSYZjTYnnqEC20aoPtjsgipQIOuvtlCKjZtRXPZb4iQYkG1o8ME25WYeRtgGUpydWo+wP/kMNPH8sBrsfCDAmxEMt+pmI9DhWdzJ2F+er+EWx6iZCQcFG8xwonUVGllA1IIvMnWsfRblHMQbxqFZekVqKwNhBj63UE9DttzwzDJVKAn4NLHTUiFn6rgkwpkyv1ridQmvxnhxYd6iqtUD9LR5g86iDYoZmxO87bJFTMc0mpTd3m6q/wACrkVGHxfC2qROmZLhQSbz4lsCTA3tpnKJpZgrTkkxUpAEEFgCBG1nURbcgAYEZLOzTYo0VaEOCOdPUNQ84YgwbQ7TbYzWU1aFN9OlqarWpfR0w0VKYYGYVvEOgM3wpzYdPPHXXNUMdc0FSVODotVGUeGq4qLNo1KQyET0aoPVxcRjThmXNPLsrAF6TLGxBAqE2JIuDqEefPB3LpSzvD6mkQyywBsFYeIwYspINuUnlimnjyrMFOpqZki0sCHaYkyVOqwt4uYsntCRB4EBOI4oR2r4QDk6gVQvcVBEAjwTKTJNtNVj/LG3ZDLaWy6mZNFtWqynUWM78w/lt54auzWXo5nKTUTX3qCnVGowYEbiCCNp8vfFT/hSU8yq0gdFMqqgX0LpCmSehTc8/fHu33DSdwn8fK0swHKuqnvatX6rVP2iP0Ri1jYgWnmfI4WuNcPRs+iaYpZdC7AclDM0Te7eETzLjrhw4Rl++q5pV38JueYe42gAw1vObCMCe0nDGGZamINbM1CXm4SgshCeQshqGDvHTG0X2vI8OvtKwg2yhx1JRqVCQWcGo28TUIVVNhbSSbndvfEiVBTNyAKABMGF1lIO42Qa2H1iD1nE710FGrVBVk/R06UyPhIgkFZJAGo7i1pnFbM8OH5vBcAEKzkGw130iTv3akAEbtzvLQQdefXtol8UocNyFTPZpq7/AAs8KGvqMWB/ZRQCx8gN2wQ4nSNeqKdM6hThS5M7GCfUkkQN2YgYZjwtxlGqiKGrwLv+ipTsotLmTHUkmZMihlimWpaFWKjT3VPUNUG3eVDHxHbeBsIxSdouMt4YA5ddcETzdrhLOd7JzWM1EVAuqegv7cuR2M3AJwuEgMYnSZiYmOU+eHPj9b9E1MGHqMr1W3tAsDuJ1bHZQvUjC8nCVAJufW035Yuo1TbLysFVrRBKqDPkHp6HbBDL8SVhff8Adt/fFXM8LZG8aFLTpa0DqdyAfPB7g3ZoBFqZhtAcStNB4yORJMhQbWgn0xtV1MNlY9jHBZwftTVoOAh0qdkZZRv5eo+eG/J9vaBtWU0z1Xxr6xuB88LOc7L06xnL1GWoNleIaOQYQAfUEHqN8AaeZJaHENMXEFSDFx9mI3UaVbI9eaAXMALdOS61Tq0cyv6GolTyUgnnupEjfnGAXFOAkk259P529v5YRKlFJkHSw57G3P8Argjw/tNm0Ed87D6OqH9hqBj0wobKWZY73RGo1wlHct2cYt8O9r6b9J8Mzy+++Kna3iy0aDZal4qjiKhUyKajdP3jeegJm5sEznaXN1LGs8HcU4X2lAJ2xXAhennEYe2i4ODnmfAL1wZBCJ9lK9L6GXZmB+J2Uge5WFPoJ6E4faeaAUsUBI31FiJOwMgE9bjUSPhG55plc+adu8YKOSQD0ibxvvBOGvgVcuJMII+FbhJ6sZJqTuT5C5thO10rt75RXTlOtfMqpAMI9lIQX1MBIBiNvUgETB2rJUTLanWmC7EqBDFYkMZI57dP4YqcI4ogd3ksU8KrEyxNtTGTvLaVvtqJYwCeXLLTquQNCmA19TtPiAG2nURMfEZGwAxyS23BTAZyqlTVQpA5elFQoFeoDNyVBgc312HSSB5enKmpk0pldNSmVYADcfCLzzn4h9XqDixUpHSjKdKJUG9ohyCxItMyfK/XHnfoXQ3NNwVuLMoA2PUE6o6E49ceC9C27tqVPvCzufDLGWKWifICIINj5TOBXEeIVO+AaojswBUEeFgfqzFh6qVPM2xNxLNtTNRKTAqywhloYGABIgggxB35ScK2ezVLMUgGmmyt4wD8J21i0hbwYtzA6Po0rslA90YWnGGdGkQgaZg/wsd7Tt9uE3M8VIr94v0fhBFh5xyvfBKt4nKu2syYvJjob3MWncjmRgHn6k1XgyJ/pHtt7Y7mz0wMHOEqm1pefJdU40RVppUXaooYR+0oZfk2/wDXClmssrOxappM81LT5zPPDD2fzHe8PonYoHp+6mR8lvH8sCHbQY7kvvB1eZHIX23xDSlhLeWEdQQ5OPD9DUAGbvKNS0EgMDBlBIjUCs6TYi6kTpA6nSXLVe4rs2hTNCsm6Xi48iZ2sQerDFThDVqVU5aolqpEJcS2wj9lh4dQ2sZ8ODmapmsq0mPigGjUdTpj4e7fcBx4lJ6jzkSEWnwPU/Kxjrmzx6wveCZGgc4XrKaTw6+AfoXmQSGI+ryHMSdO2Na2ROWSdHhy9d4EEqUaJEG5SSRv6nE/C+DVqdAGuokFhoBklDBFx9IEWYX0gDfBXNanoMAwJ5uxgrBtMcwCPWduWEvqb2sjRNDcaeKuZWqPgphQNLMoCxKkWt1uFIHQbThX4NVBouBBNNw4nwwCWUj4iYvBvHLF7hOWanS0szvoJ5QQhB8MdLHnufKcY+RpUaVRVkVKni1gzqAk77m5JIkkXgWutsNkeSIkmCr3D0p0F00RCQCCJNolSTcbHex6YrPRK1ygEKaJg7xK6jJ1SLkiSBGqb2GIuGcapmlRJgmlIckzEQYiLmLSLjGmR4slTOM0jdlsQZhSbCCdp5jY72x61wLiV64YCI9mwFpmruahU3EETLRf96In36Du1RQVGCL+kqqoqnVDBZBAE7CxPS2CDZjRTV4hWLDYjSAFWD4SQIjlAjAxuFFqvfaxoHiOpTKjfwuDzMAdYv8ASx5nfLivOO7aEO4vw0t3NPSe7phSyiyyYYzI2gATH1ieeC2VAq1CF0ClSS7GQAbKWjoQpI26RfGvGdULTAGuqNRG/hBhFgcoBkCLmZsJ3zXBNdAUaL6CJLC4FSQQQGNjfw8z1wwvkAHHWShjJhC+J5xM1WC3GWoXMkzFizGPpCNMH72xBk8pOrNNpV2/VIVHhWIUxt8AMyQPMTYkOEpTSlTa7fE1IgsWII0hjfwA30gGYX6uKXE5IfvHlAw7xlBIY/8As0woBjYxIFp5Xa1w7rdOvyhIOpQTI8CDMx1d6s6mqHSRe7bmQZsWYRB2mMacYqUqMVKSuzkHQWHPm6gnbcaoEkeFRci7xviwy9JXrqtz/wCnyoggACO8qEfFcnnc2EbqsUc9VzDE3rVGM2H2QNgBA5ACMWsa9++dOujwSngtEgKHI5kVay6xId1DFiTuYP2YYe11NxVY3sY/p5DbFGnwBqZmodJ3IUaztNyDAtfna+2OiZ3gororsIZlEkdY57XufnjK1ZrHtcNFrGEzAXPeCK2pettvlfz2+fz17a9nXXMliQFqqtRbTJIh5v8AWE/6hjoHDuz1OkZN4wv/AJUczC5ZgJYvUAH7OlZ22vpwNLaC+uLOM/P7Jtjg0xqkuq2jcza39T188Qd9J3t0n8HEuWoFlljvyMkfbGCeU7F16olF0jfW/hUj7z7DFt7G94qNgBNvFC3eFJFxtaZHr6YgzbxF7k26kdMOWW7E0qQ/TVmfqtMaR6amkn5DF2nWoZf9TTVCPpRLf9Zk36bYT9Q0HdEpradpylPhnY6tUIesBQT9uzN6JvPrGGNaVFAaYep6rpWPTwmB/W++K+e4kzbk4A1qjzY+/wCN4Nx/fHjfW7xjwRlwJwmYZhclQLJ41uFbmGM+Ixt4VgXneIO83DOJ93ldVY+K9V97ahC2GwVFQgdSvTAyj/g6xqRGkb9dax9oH24WM7xh6gdSR42lvTw6QB0Gn7cCyh2sg88lE1P3DO0VTM0abOFhadUAAAQCwAEcyBF/64o8L7QmsdH/ALLQsTBQ/wAZDAno5wqZPjuhKabhQ0zvLSLeQBBxRyucNEki+tSpne/O3nhn0Y3seXuURySmypxw0sxpqOO7ZZBN41SbjoZuP2jtfALi/E/0pcEazIY7wRYxIhlYT8yDgVnc61QgsZhQPl/HFPUScV09nAytbTRPK1wIjf7h88WMzSEXjUb7R92+B9BiNomef8PPFo1iJn36/PGubmQkvabpCd+xlfVlaqzdHVgempYmOXw/d0xVzDlWbTYSbdOX8J98Qfk4qAnMp1pq3yJH/lixxRAahm+9xzuSdvMkewxzXttrOC14gBP/AAHjwNQLUWKignU0PpmxhviEiLnVAME4t9osglakVKgEeKm8AiT06gkT0NsCKFZKgUVah1ATJGl15aW31CDBMjY9bWzSqKGK6mUG6AyAYteZAjnbe42xyHCHSMFUB27ByqvChUoUv0su7HSFJ1aR1t9IxIA2JX1M1Z/zeoNu7YAhYvBubRF5vMHljX87pk+MFSBJ2cAmCbiLjb1G8DFTihFcmmKjVAo2pxa+xJIiJNyTtggLnZ9UEwMIpSrU3JIstiQdpBBMG/3A9Z3xNxs/o/gkq0GLFOQcT8iSY2wqKYULpGkAWJOwuJvqM6tyeYsYjDgKhR9Zgqwn53gyBaLfO2+Be2wgomOuBCWcnli9REWIY7+A+EXJAAgzBuBE/LBPNrSo1ah2qMFiB9FluRaTcEb2kczerkaVP88rOgsgJiBAJgGOpBfy2jniz2oyK1aIi9UbCA2pZkhgeQuZEdLzdhILwDoUIENJ4rfN5gd1RRSJ1GdNyAYE2hhcfR2uNsW8uaX6tCVVWvzLG0MT+Oe2Od0M7oUaRp5+EqfrXgqDbYiTyuZGGPs/wsVkNQ1iqgiAniIIkgCbgidmBMLzAEFUoWDJWNeScBGhSf8APHYgOo06bwANNrfW68jM7gxV4jxpKXgUA1TzkmJNjEkiQvxcoxY4u3c0CwSQzaQImxklh1Yjnub3vYZTWnXqKroWPhYMBMArMtf4eRm1+UwFtAO8dPhE4xgaqxw7h1RgoBPeViSWP+Wk+KDAIZpgQeRIiMX+LcHp0UDghiiMEpu4QOx3NomRvbYEDliY1jTACtOm0kRadhYAtBj7YviinAazkM58RBJaSSoEH4YA12mJtP0uQ3SZJgIgIEASUhVOAGpmWfNO9ao9+7opZosqgtGhJsPDsOeGDMU6dClpHd0Ev4KVy3773djFtKk8wWUYO5/INlaY7mi9WpUnxBQdIPxM5sAb2W25kteQuZ7O94muuVpPuSkEkAXDAeGb2vPLFpr9pBcccP6S3hwnmk/jHG3qrCju0j4QBJE8yBt5R6yb46Z2c44uYy6sCNgHH1WAg+x3B6YUm4dl/oUe9ggEsxAuJggkKP8Aqm/w2vRzWaZJQIig306Ukbx4VsBB3IJ3vhtRrarQ0CISW1TTFzl0c0lgsWAUXJJsB645V2840a2YDJ+pRdKGPPxHyJ+4DFirxF3hGdyo2Umw9BtijW5giQeXXHtmp9k645SXbZcYAwmTs1wpMtTVnAaq4DGRZJuAAdmg3br05nK+fLLM4FNV71UqLsy/Jhup6EGfsOLlAEAkgwL+2E1N43O1VU8kMzlRjzxV/NGPI2J+/wC/DLluHqQHuAZGo7A9DH4i+wxJRyQEEiw7yQPESQGC7bbYztw3CyyUv0ODM3Lb+X4P4vVzjZPL/rKqFh9BIdvktgf3iMFO0HB6hRgtQsCqwtwtMfAWj6RMzPUgDacI/G+ArTMJyG946dLnmYsLYroBtXV3stAaNVvxztEMwBTRSlNTIUxLHqxHO5gcr4B5gFTMQfxtidaa2ho6nzxcGWBW/mfx5Y6LbaYgaITUDShCeLfBbKcBrVie7Qu3IAfCOUnZbdcEezPZo16uprUkIkiJJNgo/aPXkJPTDxV4jTpLoplEVeQmB/qAaW6nf9roivtVptYJKMmc8ElL+TPNsAT3SE8jUE/YDjVvybZxdkptP1aifxI+WGxeLGPpGbbTPlpL3O24HPc2xKOLMDpMp6iZ53sSPQEjf2m+rr+HXqtvCT07F5pSf0DGJgqVa/WzYgbspmC0GhXg/wDxmPnh6XjZJiUbpcienmP3iIxuvHh9YDqZNjtHhUkTY7xffA/VVuSCG6yl7sVwWpRzDBqdQB6brJRgLEMJJUC+mPuwQz/DamslaTsDeYYczvA3wVHGDzMQOV/5GbRcieuND2h6OB7gfYZj54S6o977oWw0iCUw5/LU6kd4pIJJBBiDM2PPnaDby3gymU7ltIqFwbpeJTmtybg+L53O2KuZ7Q1qRINJDaLJfkJnksXJuBpG4xBk+J99TDWALNpEb2LH2sD7DzxCGPDfBNLmz4otnssjgmoHt8Q1GDaeQvfYSRYW5YqcHyVHLsW7xibglgLTY7fRETsOZxtl+JFdIKM9ML4huFhSCVJFrjmbwbAHC/xzOKWiirwdUyZKmFEiAZmVAkiwIsMExjnbnBC5wG8mviPA8vUYmoGVm3KNAJNpM+x5T7ThP4u1RD3aVywWYCjxtJBE6gblpMA9ZjBfhvFquY/QpTFRlWe9cwukwRI3MA6ZF2HvgXxrsPmUpvWZqb+KWCEkxPIOt9236m5nDaIsdbUd5A9YWP3hLQhQz7gKaZKqbagEJaN11EAb7KdW8879F4L2W0IO8Zu9ZIqPNx4Y0qIgRaesHlYc94L2ZzGYDGks6CAZIgG8idUhoANgeVriWFu3FWmTTrUtNVTBvA6yR5iOeGbQ0u3acTx5rKRDcvHkq3BeyIq5ipTLaUoltTWJkGxXoSevIC2DPFaS5BEFBP1p+Oo7NJFlG8CdU2gQDvNl3s52r7mtVZwWWoFBKrcNANgYnnbykE4v8Y4nW4kFGXou1JDqneT5kWUi3M2Y4F7aheL+79upWtLQzd1VLMdoGzDUu9ACB5ULIUNFpNrsVF5gSL7y41MwWUs0JTQmSABMEqLADe0C2+EjJdn6hqik1Jqci7MrC0sSB4YssDzMEThpbs9WCd22ZUoQJGk36z5chfnhdcU5ABhepl+cLwcQVl1sNLk6QDq/RreIuQGIBMgXE3mImqdolBPdGo+y6YGmTqvMTPh0zttuL4GPwnUvdVGks1isjVzAgxYFDY7Tpgi+GThuRWiAAhDC7MSTPvafhA5eQGEPsHimMuKoLl81Vu4WknLUzVCRM3uBBE3I+cDFaitJmJVnrNFySWUHe5i/Ky6ftvHnu26FgveOlQGPAT6XkGev94xSTj71Q366oBI8SIoEzcmCLREwDf0wwU3xkR11xWFzfNB+KV83UKqtHuFvpgqrH3YhhM7LgHmeA1qUsyFZNyYg87md/XDTVzlIEg1kRYmFdj5nwUAomepM9bwA1Xi6J+qprP0SAQVt9Y3tfcE+eL6bnDDR15qN4adXKgcoygkg+Hfy9fl9mK/eatuX2Y1XiDVW1VCQYtLEyJ5Eknn1wX4Rw1ajEtZFGpoO/Qe/3A4c7c7yiczftaq2Q4pVpWQgTuGEqfbr54LZDidaqw1ELb6KlR84aPxY4jqdphTOlFCr0Aj8H1nBPhGcpuRUKgMIuIUevhUk36YRUkCS1WU2ObicIpRUKsTpLwL+KTG4CmefSRfe2IKufbVUZKNVnRghTYHUCCQtmNwTYGIvHK9WqSNR+GZkoTMWOk1Dc+sxOA5ow1Oe/rNRSpWR3JCNJB0HVpIWFYlgZbla2IqYDiSVUiFAj4SFNMgaCtTUahAUNAHxaTPIAH0sF7U5HQgABlp8PeokDoSQAY/Z1eZwT4dldBRdFNAFOtG0morkDYlQwBWGiSACb7Yp9oc7CQ1tNrXIPMGWcC43sPO2G0pFQWrOC5jmaouBBgwYuB788e0KxAIFxabfgYtVlRyTEE8+f2SPtxWqU9ItcdeXvjvggiEuQd2F0jhlAZfJUwti6iqxG8uQZt0QRv8A0DV68tpMqIJm5Mz0kCwsBYW58zVHMiplcu8SDSpg+wCkfPfygdcLGZo3AJIDRqO8TuR6W9ccumJcZ1lbU1he064U8iDeSOvIwQ3UwT5YypmAAFTTBAkwBJ3gzMf23xXYgeIECwXY2idXvYdN+lsRrR2BYAHYlbdb26wLTim0JavUsyYgSVBuBAAmL/D7GRj1uIHTA21WBEN0mbmCNwSfa2BmgmFjYGOeqw8unXljAkkxc7DlN4j7ueNsC1Xkzkm0RfmABzjTPsd5sZm+N2zoFo+QVvvNvTFJIIIMAGYjwyRHPzP98biDuxU9FUH7dQx60Ly6PleJoEC6GOyifKwJnlAHiK2gzG+LmUzVOpCK1NWgeB6aqY5gcjYx7/PbMahJNQCLjVBv78rbW2PsLrqmYYlO7DBdJgbfCSYGwmJJtG8XxwgA5VmWorxpqlOnDVCAZ8MCDOwCjewP4uEHM94ELVdRabTPi8IPPcgIBF9h0w7cLygVg7fpKgPhWDAJ2MESSDI6AR0xb47wxK6zXIQJfU0Ag7CDqXna/Mjrc6VUUjCFzC8Skfsrxc5WuKryaTSGiTqkADcwRce8xGHTjvbLLtQqd26uSpAAudUQoI5X6+eC3CspSFBKapTaiqwG8LBo5kqIJ9PPHJu12UWnm3SnCoI3mBuQNzJ/nhrAzaauRBC8bqTIBwU/fk94pRo5MI7KjBmZpMfOecACMK/bji6ZnMk0zGkBGMxqubkc1Ex18sLWWQFgdQBOwANrbxHONrzqm947VwPg+XGXQIiGmVHKS1rkneTf5xgqobs9TtDJJXmXVW2clx9susMEZiJgEwL3jc2XSG9ZjHRey3aCgaKoaqqVAkMSPLcxM9ec4F9muDU0zuYp2YUjCTfZhPh9G+zrg9xnsbRzK6woo1BBDIvxRyZREg7WvtgNoqseQx0xrK9SY4bwQXjHbUDMBaTKaGxKrJY6ZLSbaQbQIkT0xbHEPzlhSollQDxudQLAgRBEWg+p8JIjfn1PwxEjSZ0apHxaiVuZBCRI3Eb8z/ZyppclgStTS0DZQJQG5+HcXmPPDKmztY2W6hLFUk5R7i3AKLaNFcqysGJZdWrmZg2B1WtGwvIxHkuDvJapXQwwYHV0O14iRItceeLWZ4qhgU6ahTIJZVYmJgCR5MBzn1BwK4hmcwKkUKaldN4RRO88hqtFr2je+Jm3kWk+8I3WzIHsiD8MTQx/OajslMnQrEMfFqBg3k7WFwDG+B652qykCjXYahZvgBFhDMLbRIGwJtiWrk3qNLZXWTI13U7LyVgJuYg8t5jGVcmNRQ6UY7/+pOoneSuuSbixv5YMRxz7fsVh8FU4jxo0/DWo5ekT9FtbsfQqrDn1MYD5riuWeVempHRKKqRbqas79Rf7i1Sq2kr3lRQRN4IuZIlkWwPPoREnAvjPDxT8VSgjhhCvqGk3B+gq3tHLcx1xTTDQfg/PykVDGeHkgmczOWYwKTg9SSI8x4zgp2dqAivSEhiqsP2gJmLctQPzwCdVMWUATYTzPmxviejmXVlKllYbbA2/G3rix7ZbCR2kEFa5zINrmP7z5c77YP8AAcuQs3HofsH98e5PtDRYxmKRB/8AcpiR7ruPYn0w08J/N636mqj+SmGHqphh8sT1qrrYIVTAH90qtkqhAk+FTMAbsxEAbTAAuR0AucWs1QDI4cnTKGpLGFm8SpghRyvGlt4xZzmVC3XcCB0/tN/l0EL2aduZJ+Kb9Rp/8jiEC8yEw7uCi2YzIVWYBWYQhBJVo0yh1ctwPYG/JA49xYukrpG6ujLDKfuIH2iI2wc4mSuXrVCSIQAdZ1JEe6/YcIObzmp51GfQ/ifntjpbHQHeQySqy1C0z7HEv5zHO+xG+IaNAkmNsS/mpLcgVPPmPPHVNq11s5Tn2G40rKcq/hMk0ZFpNyl7QSJE7yRvGC3EOFRMBgFJIv1HiG/kDPO4jrz5gwNiZ9MNnBu2ThQuYQVdOzW1j3IOr1N/PHNr0iHXs9kBe0jKkr8LZrC9xpv6WsDvaLRvGxxXzGUYg7GDsJB9ACDYRyEWttg9S45k6u7Mh/8AkUx/1KGAH4jFoZehV+GrSqf60JPr9I+/yxN2rm6hetnQpRTJneTYbBSCL2uYB/0zP3R/8PGxNjtJi/UKSN9rjDueAyDC22tLfxH8ALx5Rf8ABWFxqHSCd9pk3iBH9Mb9SF7syk85LSAdMGLNE2vveAbcgfUbY1FPTYsF6CwtHr9+G7/gO50wbxpEzO8j+V/PGj8Bafp/6e8A+Qt8sF9QFvZlT0MgtUlGrPIiQwZZ5T1uR8j8qdbILlqbvqgMTG0wFYWFvCLHbcSNhi9QzRaxBLXEwSAAT1jVYel+htYoUQHBcqX3l2ZtovpC6ZuLTzkRfElxac6ck4tBVqlwwnLr3tWoGYBgJNrWmRcfIxuN4VeLZ+qwbL1W7wBgUGptMRYXuB5NcQee7GOK92QxRXYjcnzAJABAjfnMR1wM4hwF6ymuagBeYEFbCV2mQBY28ycZRNrpf6eaF4kbqAUeOV6QilVqAvY23IhRI66RM7yMOtH8niNSVatVnzHiJeZAYiYvdvc9TgD2V4LrzLGpE05LgGAWBAGxBiRMRBjDHn+2i5VyvdMSZKszKA2xmBY2vvPpIwdd7i4Npa6nRZTDYl+iXOyPZYZmrUap4aaC8G+rUbSRO24M2K354v8AHMpmOGhXy1Z+4cwV+pAm8g720kc/XEXYrtEKFXMLmXChxq1Ek6iDHh3MQdt4UeeJu0XFKmeYUMsgekviLmRLMtpESAASsb3JjprjUNbe7vjp/a8A3s5GqWeHZmrSqLUpuFc6tOqbXvIPMxaRfDJwapWz5NTM1n7pSPCrFVaxJ+BRO1/L1nC3xbgdbLuodBNQEjTcGSQB7Eew+1p4FwLNUlnL1UFoKlRDDlYgyR9byHLY67mW3AiTof5QMmYz5KXjnZJDSU5VAjiQyg/Ep5CTBI6SZB2MiSnBQ9KmFpqIUGFIO14ueZ8+RJg7YX6va3NJUK1AjaTDIUVCb6LMDzPO4udwDiPj/GmzRK09SqUkgt4ZnxRNr2vG4mL4mNOo4BrjjmmXsBuGqOV6SFpcd07NN50MfEJv8JmTuduUyd8n2hpU301Q9Mz4WK2ZZi0bg7yLbXx5kMhVppdSR4YUQbKBYDrcxufCPKIKr0akU6h7kggkQNLdJVvQbfPomAcHI8EUkZ0K27Q18w1QPRcvT7oBlBUqTebMCIMwZB54VszkVM68tURutMTNytl08/LSPng8+XGWqACq9AEiHKgo31fEpta2k22/1Zns7UpspqODqiCda6pjZ0bSQTJNgAI2iDRTdbAb8fwluzkpcOWoKJH50DaAUb5yFOm07zvz3xZLNsj10J278OF5GdRpm5EiGB3Y88QcezdWmozFLMAJ9FKhcCwmA6MFLECIPz5BWzfaGjmF1ZjLgvtrUjV8xpMeTa9rYvp0XVBdqOuBhaGcUWzrJTUtVFBjcghlBMCbHQhPT5RgAOPU3gEFL87j0NifsxSzuWoGDTryea1EYR5ahIPrAwLAx0qezNiTP4Xvpmuy5NdfMIQWRw0chy5X64G08+xYCIvaPmPwIw08A7E06KrUzUtUMEUhsnMaoIJb9mQBznkZ/PsuLDL0gvlTXntfSL4jNZjCWsF3ilCkyniZQfgnbiuAA8VF6PvHk24PkZwQzXbegBLUqoImwKkSPMx92KHaPs0lekamWkMPEaV4cDfTPiDW+EyLWg7rNAB6YgEgRM/abcv5DAto0am+B5jSFuWiZx1xVvj/AGsfMiFHdU1khQZJPVjzPSwAnAGgrO0LLE8hJJPkBizk+HtWqrSpiWdtInYcyT0AFz5A46bwzJUMihSkJcjxVI8bdYmwF/hmI6m5qqVWbO21ozwHynyAJSfkOxmc0k9ww2szIvOYIZgR8sQ8X4Jm6Q1Nl6iqAZcgMAPVSQB5nDo/GDO5sImbido59OgIPPBHI8ZvE/aN/LeR5g7Ei/KE7VUBuLR90rcJkrlNLNmCSDb6tx/fG9GpLdBPS/v1w69tOxyVVOYyq+IXqU1HxDmwA+kOa89x5pFStyj7x774sp1G1Wy3+kL2AacUTaqpgcjY+X48selFXoB+PngcilBcgg9D/HEgrqFPM/jnzwJp8lIaXLRe0s62oiGF7creo588T1M9UBH6SoB++388DKiDRzkH2xBTrsm1/W4w7swdFSKc91F8zn6kfrKhm16jfZfA9uKvN5J662xHQ4gdnEjrsRjx6LE2EjlfBNYG4cmNaW4f+V1QUVpDUo5QAd52AkemKlbjhVDThWq6SWggwBJA8423F+W2KaLUqmbrFtTEagNiBA8IJ39Dvgpl8hTpaR9O1yBBvJtsLiT6DHEIa3vZKoIJ0UfDxUdStWJ1RtJYGY8LbyV+wHoQepZymjJ3rgRKqiy15kCBMmx33k4FVs+2ru6cmoQCzWhBtAtpG89SLY2SklICo6s7rPiNxeNgfl1Am04U8Xa+wQjCNZVYeowgaiCfowsgCW+Em0kTYaemA3bLiFLuggZHYMGYj4QPEsAxBaZBjaL32GZvOHMr+yNoBjzgbzC/ETJFrxZh4Lw6n3FMIq66ssTY22kTsDAO2/Q3wNopEPd7IZu3QkP8zDCdMbcr8zawkb7Tccpw+dhM0povT0nvRDkxuGuDsZPzxHluDIue0tpK6CwUmfFpJ2mQBY264N5aqmXRqnhAAj4fOQojeenl643aK4qNtjkVlJhaZKAdt88pejTXSXpDWxJ2krYDrIE35/Jl4RxmjXp6qRIIjUp3G3T4lG0i0+uOZ1/HUJYAu0sWYeeokkkC0ExEcvUpwDNOj6qdMuBY33BMGIeCOcgfEdsbUoDswOIWNqm+eaK8d7LtWzVSohALAMEIsW0DmNzN/wAXo8PyYFYySaancRLtYyImFuAAb+IXEyWfL54sweNLiAyEAEDkfIGJ57Ha8DabnLiogTvblgpmdvDFp8SxO48LeUqbUdFpWua2ZROrw8eE0zqWby06TYRbl4Rf1te/icKXMjUKhEDTaGAIMspUyLzf74xUy/FATNMFTaUYyCPJhyM7sBJBicDMstbJnv8ALBjQqXalUJhb3Wbw17N6z0wDWO0mDwRy3lhX8/opFqLMhBsVfwhpgmGaANxaTEmMAlrtl2A/SZcXmnUl6LbSQYMGBsZsRcYN9q84+cy4fJsO8psS1J0UioY+G4+KLqRvMbkY51w7t+yNpbVTgwUgulpEaWJK+h1DfbFuz0HVGEjJ4jr4KxzOLU2VgWUTlgwYAFqJVkI566TW3XqP44UePdlA0mjNNpP6Nwy7/CBNxI2BkGJm8YZE47RrKCFRKnNkM72kqLwYuGUi488BuKHMUxqotrQi9J/F1nuzZgIF0UiJsCNqdnvY6Bg+PXwhbrhI2dyNSi2mohQ+fP0OxHpg32A4X3+dQkStIGq3Tw/D/wB5XAzP5ulUOruzTfmFOpSfQwV9ATjo35O+EdzlHrOPFmCNP/LWf9zT8lx0tqrGnRJOpwqCYCi49niSZJE8vIx9t58o3vhaGYMk3tzG+4HWN+kb4ZuNZWSYjbz5eQveBfzjngC3CzMXBO0XHqPY7zbnGIaBaGqA6o12fzh1Lc2sD5Db0g/L0wp9q8uKOdrCnbxzHKGAaPTxRGHjgHDiWEnoBt0jkPTzsByMIXabMd7ncw/I1GA9B4V+xRhmymaro0hPpDBlNH5PFVnrVQgXQqqAORcm9/3OfXF/iWZJJUG3PpYsd94m/qTgV+TTMjva1E/5iBl8yhn7iT7YLcSyxGveIkido97+KJ3+ieWEVhFcz4R17oXiBhDO+aQWkHaeQm7WO5v59PS7lM/YeGFPw6rj0DRA36xB9DilXqXEgWk7AWkWmJJ0gbdfc+U6hBZgYC21EFhtEAMT7i9t8aWghJCcuG8VIInn+1/E25keXWIwB7Z9lA6mvl1m81KY5dWUb+q+sYrZPOgH4l5bwAelgBvtewt6YYeG8WM21b2EE/IjpO0Xt5HE0OovuanNcDgrl2ZoiBETv1tiCgZBv5R+OeOidpeyKZkNUyxFKrfUmyv1/dJJ32NpA3xzqpkno1NDqUIIBBsd/ux1qFVtVuDnktDIbEqTvO7WDedr/wAIOIKyr6TtG2JaqBzHTETgxvH8cOb91jfuoWx6lYjbHoQzEHG5oNygev8AbDCQmkjiumr/AIVv+XinV+Oj+5T+9MZjMcBvH1RvV7g21f8A+w/3HBDjv+EX94fcMZjMKf8Aq+oWf6FBuCfE/wC433jDl2b2of8AIX7hjMZgNq49cENHVVsx/j09K33NiDj3+Hper/7Tj3GYS3Vvl8rHaO65JQ4P8GY9f/NcPfAv1f8A+NP/AGnGYzFG2aHrklUtVPxP9c3/ACR97Y3b4h6t9wxmMxFwCoOpQ/tX8T/8yn/vOJuz3xZr9yl//PGYzDD+l1zCD/s68UscE/xH/wCQ/hhO7f8A/wDqVfVP9i4zGY7Gyfrn/wA/CGj3SlupuMdM4X/h/dPvxmMxVtvdb5o3aBc+7S/4uv8A8xvvx2LI/wCEy3/10/2DGYzE/wDkP06fXBG/uoPmdj++P/LFTL7v+/8AxGMxmJG6FRlMvAt1/wBH+1scTbdvX+eMxmK/8d3n+n7qlndR/sZ/j8v6n/Y2Hvjn/mf9uMxmA2z9Zvl+5QP7qCNs/oPvTFFPhb3/AN2PMZjzdEgqfg3xj1/88T5n9UnrU/34zGYw97rxWjRMGS3T0H3HCr+U39Zl/wDln/djMZgNk/XHqqW6JTpfGfQ/diOvt7j7sZjMdkaoB3lK/L1GJaG3ufvx7jMLdolu7q//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486" name="Picture 6" descr="http://lenta-ua.net/uploads/posts/2013-02/1360521848_virusy.jpg"/>
          <p:cNvPicPr>
            <a:picLocks noChangeAspect="1" noChangeArrowheads="1"/>
          </p:cNvPicPr>
          <p:nvPr/>
        </p:nvPicPr>
        <p:blipFill>
          <a:blip r:embed="rId19" cstate="print"/>
          <a:srcRect/>
          <a:stretch>
            <a:fillRect/>
          </a:stretch>
        </p:blipFill>
        <p:spPr bwMode="auto">
          <a:xfrm>
            <a:off x="4714876" y="4500570"/>
            <a:ext cx="4429124" cy="235743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Going green</a:t>
            </a:r>
            <a:endParaRPr lang="uk-UA" dirty="0"/>
          </a:p>
        </p:txBody>
      </p:sp>
      <p:sp>
        <p:nvSpPr>
          <p:cNvPr id="3" name="Содержимое 2"/>
          <p:cNvSpPr>
            <a:spLocks noGrp="1"/>
          </p:cNvSpPr>
          <p:nvPr>
            <p:ph sz="quarter" idx="1"/>
          </p:nvPr>
        </p:nvSpPr>
        <p:spPr>
          <a:xfrm>
            <a:off x="612648" y="1600200"/>
            <a:ext cx="8153400" cy="4972072"/>
          </a:xfrm>
        </p:spPr>
        <p:txBody>
          <a:bodyPr/>
          <a:lstStyle/>
          <a:p>
            <a:r>
              <a:rPr lang="en-US" b="1" dirty="0" smtClean="0"/>
              <a:t>Save energy to save money</a:t>
            </a:r>
            <a:r>
              <a:rPr lang="en-US" dirty="0" smtClean="0"/>
              <a:t>.</a:t>
            </a:r>
          </a:p>
          <a:p>
            <a:r>
              <a:rPr lang="en-US" b="1" dirty="0" smtClean="0"/>
              <a:t>Save water to save money</a:t>
            </a:r>
            <a:r>
              <a:rPr lang="en-US" b="1" dirty="0" smtClean="0"/>
              <a:t>.</a:t>
            </a:r>
          </a:p>
          <a:p>
            <a:r>
              <a:rPr lang="en-US" b="1" dirty="0" smtClean="0"/>
              <a:t>Less gas = more money (and better health</a:t>
            </a:r>
            <a:r>
              <a:rPr lang="en-US" b="1" dirty="0" smtClean="0"/>
              <a:t>!).</a:t>
            </a:r>
          </a:p>
          <a:p>
            <a:r>
              <a:rPr lang="en-US" b="1" dirty="0" smtClean="0"/>
              <a:t>Skip the bottled water</a:t>
            </a:r>
            <a:r>
              <a:rPr lang="en-US" b="1" dirty="0" smtClean="0"/>
              <a:t>.</a:t>
            </a:r>
            <a:endParaRPr lang="en-US" b="1" dirty="0" smtClean="0"/>
          </a:p>
          <a:p>
            <a:r>
              <a:rPr lang="en-US" b="1" dirty="0" smtClean="0"/>
              <a:t>Think before you buy</a:t>
            </a:r>
            <a:r>
              <a:rPr lang="en-US" b="1" dirty="0" smtClean="0"/>
              <a:t>.</a:t>
            </a:r>
          </a:p>
          <a:p>
            <a:r>
              <a:rPr lang="en-US" b="1" dirty="0" smtClean="0"/>
              <a:t>Borrow instead of buying</a:t>
            </a:r>
            <a:r>
              <a:rPr lang="en-US" b="1" dirty="0" smtClean="0"/>
              <a:t>.</a:t>
            </a:r>
          </a:p>
          <a:p>
            <a:r>
              <a:rPr lang="en-US" b="1" dirty="0" smtClean="0"/>
              <a:t>Buy smart</a:t>
            </a:r>
            <a:r>
              <a:rPr lang="en-US" b="1" dirty="0" smtClean="0"/>
              <a:t>.</a:t>
            </a:r>
          </a:p>
          <a:p>
            <a:r>
              <a:rPr lang="en-US" b="1" dirty="0" smtClean="0"/>
              <a:t>Keep electronics out of the trash</a:t>
            </a:r>
            <a:r>
              <a:rPr lang="en-US" b="1" dirty="0" smtClean="0"/>
              <a:t>.</a:t>
            </a:r>
          </a:p>
          <a:p>
            <a:r>
              <a:rPr lang="en-US" b="1" dirty="0" smtClean="0"/>
              <a:t>Make your own cleaning supplies.</a:t>
            </a:r>
            <a:endParaRPr lang="en-US" b="1" dirty="0"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бычная">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Обычная">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бычная">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109</TotalTime>
  <Words>90</Words>
  <Application>Microsoft Office PowerPoint</Application>
  <PresentationFormat>Экран (4:3)</PresentationFormat>
  <Paragraphs>35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Обычная</vt:lpstr>
      <vt:lpstr>Global issues</vt:lpstr>
      <vt:lpstr>Global issues</vt:lpstr>
      <vt:lpstr>The arms trade</vt:lpstr>
      <vt:lpstr>Pollution</vt:lpstr>
      <vt:lpstr>Global warming</vt:lpstr>
      <vt:lpstr>Слайд 6</vt:lpstr>
      <vt:lpstr>Слайд 7</vt:lpstr>
      <vt:lpstr>Слайд 8</vt:lpstr>
      <vt:lpstr>Going green</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issues</dc:title>
  <dc:creator>User</dc:creator>
  <cp:lastModifiedBy>User</cp:lastModifiedBy>
  <cp:revision>11</cp:revision>
  <dcterms:created xsi:type="dcterms:W3CDTF">2013-11-27T14:25:26Z</dcterms:created>
  <dcterms:modified xsi:type="dcterms:W3CDTF">2013-11-27T16:14:50Z</dcterms:modified>
</cp:coreProperties>
</file>