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0" r:id="rId14"/>
    <p:sldId id="268" r:id="rId15"/>
    <p:sldId id="269" r:id="rId16"/>
    <p:sldId id="271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B57A1555-924C-4FB2-8979-01C787FB37C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F405D218-C7F2-4BFA-BD77-72BFCDF5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1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555-924C-4FB2-8979-01C787FB37C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D218-C7F2-4BFA-BD77-72BFCDF5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91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7A1555-924C-4FB2-8979-01C787FB37C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405D218-C7F2-4BFA-BD77-72BFCDF5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322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7A1555-924C-4FB2-8979-01C787FB37C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405D218-C7F2-4BFA-BD77-72BFCDF5FBA4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650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7A1555-924C-4FB2-8979-01C787FB37C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405D218-C7F2-4BFA-BD77-72BFCDF5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3306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555-924C-4FB2-8979-01C787FB37C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D218-C7F2-4BFA-BD77-72BFCDF5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7265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555-924C-4FB2-8979-01C787FB37C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D218-C7F2-4BFA-BD77-72BFCDF5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2439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555-924C-4FB2-8979-01C787FB37C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D218-C7F2-4BFA-BD77-72BFCDF5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834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7A1555-924C-4FB2-8979-01C787FB37C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405D218-C7F2-4BFA-BD77-72BFCDF5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7407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555-924C-4FB2-8979-01C787FB37C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D218-C7F2-4BFA-BD77-72BFCDF5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2956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B57A1555-924C-4FB2-8979-01C787FB37C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F405D218-C7F2-4BFA-BD77-72BFCDF5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587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555-924C-4FB2-8979-01C787FB37C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D218-C7F2-4BFA-BD77-72BFCDF5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93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555-924C-4FB2-8979-01C787FB37C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D218-C7F2-4BFA-BD77-72BFCDF5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2655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555-924C-4FB2-8979-01C787FB37C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D218-C7F2-4BFA-BD77-72BFCDF5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33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555-924C-4FB2-8979-01C787FB37C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D218-C7F2-4BFA-BD77-72BFCDF5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2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555-924C-4FB2-8979-01C787FB37C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D218-C7F2-4BFA-BD77-72BFCDF5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62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7A1555-924C-4FB2-8979-01C787FB37C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5D218-C7F2-4BFA-BD77-72BFCDF5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298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1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A1555-924C-4FB2-8979-01C787FB37C0}" type="datetimeFigureOut">
              <a:rPr lang="ru-RU" smtClean="0"/>
              <a:t>13.11.2013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5D218-C7F2-4BFA-BD77-72BFCDF5FB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0403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279561" y="2176530"/>
            <a:ext cx="750596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0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МУТАЦИИ</a:t>
            </a:r>
            <a:endParaRPr lang="ru-RU" sz="10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011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b="1" u="sng" dirty="0">
                <a:solidFill>
                  <a:srgbClr val="92D050"/>
                </a:solidFill>
              </a:rPr>
              <a:t>Геномные мутации</a:t>
            </a:r>
            <a:r>
              <a:rPr lang="ru-RU" sz="6000" dirty="0">
                <a:solidFill>
                  <a:srgbClr val="92D050"/>
                </a:solidFill>
              </a:rPr>
              <a:t/>
            </a:r>
            <a:br>
              <a:rPr lang="ru-RU" sz="6000" dirty="0">
                <a:solidFill>
                  <a:srgbClr val="92D050"/>
                </a:solidFill>
              </a:rPr>
            </a:br>
            <a:endParaRPr lang="ru-RU" sz="6000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648496"/>
            <a:ext cx="10820400" cy="4881093"/>
          </a:xfrm>
        </p:spPr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sz="2800" b="1" dirty="0">
                <a:solidFill>
                  <a:schemeClr val="accent6"/>
                </a:solidFill>
              </a:rPr>
              <a:t>Геномными называют мутации</a:t>
            </a:r>
            <a:r>
              <a:rPr lang="ru-RU" sz="2800" b="1" dirty="0"/>
              <a:t>, приводящие к изменению числа хромосом.</a:t>
            </a:r>
            <a:endParaRPr lang="ru-RU" sz="2800" dirty="0"/>
          </a:p>
          <a:p>
            <a:r>
              <a:rPr lang="ru-RU" sz="2800" b="1" dirty="0"/>
              <a:t> Наиболее распространенным типом таких мутация является </a:t>
            </a:r>
            <a:r>
              <a:rPr lang="ru-RU" sz="2800" i="1" u="sng" dirty="0"/>
              <a:t>полиплоидия</a:t>
            </a:r>
            <a:r>
              <a:rPr lang="ru-RU" sz="2800" b="1" dirty="0"/>
              <a:t> – кратное изменение числа хромосом. У полиплоидных организмов гаплоидный (n) набор хромосом в клетках повторяется не 2 раза, а 4-6 (иногда 10-12).</a:t>
            </a:r>
            <a:endParaRPr lang="ru-RU" sz="2800" dirty="0"/>
          </a:p>
          <a:p>
            <a:r>
              <a:rPr lang="ru-RU" sz="2800" b="1" dirty="0"/>
              <a:t>Главной причиной этому является </a:t>
            </a:r>
            <a:r>
              <a:rPr lang="ru-RU" sz="2800" b="1" dirty="0" err="1"/>
              <a:t>нерасхождение</a:t>
            </a:r>
            <a:r>
              <a:rPr lang="ru-RU" sz="2800" b="1" dirty="0"/>
              <a:t> гомологичных хромосом в мейозе, что приводит к формированию гамет с увеличенным числом хромосом.</a:t>
            </a:r>
            <a:endParaRPr lang="ru-RU" sz="2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9897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600" b="1" u="sng" dirty="0">
                <a:solidFill>
                  <a:schemeClr val="accent2"/>
                </a:solidFill>
              </a:rPr>
              <a:t>Генные мутации</a:t>
            </a:r>
            <a:r>
              <a:rPr lang="ru-RU" sz="6600" dirty="0">
                <a:solidFill>
                  <a:schemeClr val="accent2"/>
                </a:solidFill>
              </a:rPr>
              <a:t/>
            </a:r>
            <a:br>
              <a:rPr lang="ru-RU" sz="6600" dirty="0">
                <a:solidFill>
                  <a:schemeClr val="accent2"/>
                </a:solidFill>
              </a:rPr>
            </a:br>
            <a:endParaRPr lang="ru-RU" sz="66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19708"/>
            <a:ext cx="10820400" cy="5087154"/>
          </a:xfrm>
        </p:spPr>
        <p:txBody>
          <a:bodyPr>
            <a:normAutofit/>
          </a:bodyPr>
          <a:lstStyle/>
          <a:p>
            <a:endParaRPr lang="ru-RU" sz="2400" dirty="0"/>
          </a:p>
          <a:p>
            <a:r>
              <a:rPr lang="ru-RU" sz="2400" b="1" dirty="0">
                <a:solidFill>
                  <a:schemeClr val="accent6"/>
                </a:solidFill>
              </a:rPr>
              <a:t>Генные мутации (или </a:t>
            </a:r>
            <a:r>
              <a:rPr lang="ru-RU" sz="2400" b="1" dirty="0" err="1">
                <a:solidFill>
                  <a:schemeClr val="accent6"/>
                </a:solidFill>
              </a:rPr>
              <a:t>точковые</a:t>
            </a:r>
            <a:r>
              <a:rPr lang="ru-RU" sz="2400" b="1" dirty="0">
                <a:solidFill>
                  <a:schemeClr val="accent6"/>
                </a:solidFill>
              </a:rPr>
              <a:t>)</a:t>
            </a:r>
            <a:r>
              <a:rPr lang="ru-RU" sz="2400" b="1" dirty="0"/>
              <a:t> – наиболее часто встречающийся класс мутационных изменений. Генные мутации связаны </a:t>
            </a:r>
            <a:r>
              <a:rPr lang="ru-RU" sz="2400" b="1" i="1" dirty="0"/>
              <a:t>с </a:t>
            </a:r>
            <a:r>
              <a:rPr lang="ru-RU" sz="2400" i="1" u="sng" dirty="0"/>
              <a:t>изменением последовательности нуклеотидов в молекуле ДНК</a:t>
            </a:r>
            <a:r>
              <a:rPr lang="ru-RU" sz="2400" b="1" i="1" dirty="0"/>
              <a:t>.</a:t>
            </a:r>
            <a:r>
              <a:rPr lang="ru-RU" sz="2400" b="1" dirty="0"/>
              <a:t> Они приводят к тому, что мутантный ген либо перестает работать и тогда не образуются соответствующие РНК и белок, либо синтезируется белок с измененными свойствами, что проявляется в изменении каких-либо признаков организмов. </a:t>
            </a:r>
            <a:endParaRPr lang="ru-RU" sz="2400" dirty="0"/>
          </a:p>
          <a:p>
            <a:r>
              <a:rPr lang="ru-RU" sz="2400" b="1" dirty="0"/>
              <a:t>Следствии генной мутации образуются новых аллели. Это имеет важное эволюционное значение.</a:t>
            </a:r>
            <a:endParaRPr lang="ru-RU" sz="2400" dirty="0"/>
          </a:p>
          <a:p>
            <a:r>
              <a:rPr lang="ru-RU" sz="2400" b="1" dirty="0"/>
              <a:t>Генные мутации следует рассматривать как результат «ошибок», возникающих в процессе удвоения ДНК.</a:t>
            </a:r>
            <a:endParaRPr lang="ru-RU" sz="2400" dirty="0"/>
          </a:p>
          <a:p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8324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u="sng" dirty="0">
                <a:solidFill>
                  <a:schemeClr val="accent2"/>
                </a:solidFill>
              </a:rPr>
              <a:t>Хромосомные мутации</a:t>
            </a:r>
            <a:r>
              <a:rPr lang="ru-RU" sz="4800" dirty="0">
                <a:solidFill>
                  <a:schemeClr val="accent2"/>
                </a:solidFill>
              </a:rPr>
              <a:t/>
            </a:r>
            <a:br>
              <a:rPr lang="ru-RU" sz="4800" dirty="0">
                <a:solidFill>
                  <a:schemeClr val="accent2"/>
                </a:solidFill>
              </a:rPr>
            </a:br>
            <a:endParaRPr lang="ru-RU" sz="4800" dirty="0">
              <a:solidFill>
                <a:schemeClr val="accent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584102"/>
            <a:ext cx="10820400" cy="4634584"/>
          </a:xfrm>
        </p:spPr>
        <p:txBody>
          <a:bodyPr/>
          <a:lstStyle/>
          <a:p>
            <a:endParaRPr lang="ru-RU" dirty="0"/>
          </a:p>
          <a:p>
            <a:r>
              <a:rPr lang="ru-RU" sz="3200" b="1" dirty="0">
                <a:solidFill>
                  <a:schemeClr val="accent6"/>
                </a:solidFill>
              </a:rPr>
              <a:t>Хромосомные мутации </a:t>
            </a:r>
            <a:r>
              <a:rPr lang="ru-RU" sz="3200" b="1" dirty="0"/>
              <a:t>– </a:t>
            </a:r>
            <a:r>
              <a:rPr lang="ru-RU" sz="3200" i="1" u="sng" dirty="0"/>
              <a:t>это перестройки хромосом</a:t>
            </a:r>
            <a:r>
              <a:rPr lang="ru-RU" sz="3200" b="1" dirty="0"/>
              <a:t>. Появление хромосомных мутаций всегда связано с возникновением двух или более разрывов хромосом с последующим их соединением, но в неправильном порядке.</a:t>
            </a:r>
            <a:endParaRPr lang="ru-RU" sz="3200" dirty="0"/>
          </a:p>
          <a:p>
            <a:r>
              <a:rPr lang="ru-RU" sz="3200" b="1" dirty="0"/>
              <a:t>Хромосомные мутации приводят к изменению функционирования генов. Они также играют серьезную роль в эволюционных преобразованиях видов.</a:t>
            </a:r>
            <a:endParaRPr lang="ru-RU" sz="3200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29473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Pyrene adduc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0291" y="925334"/>
            <a:ext cx="8177056" cy="567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3743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/>
                </a:solidFill>
              </a:rPr>
              <a:t>Различные типы хромосомных мутаций: </a:t>
            </a:r>
            <a:r>
              <a:rPr lang="ru-RU" dirty="0">
                <a:solidFill>
                  <a:schemeClr val="accent6"/>
                </a:solidFill>
              </a:rPr>
              <a:t/>
            </a:r>
            <a:br>
              <a:rPr lang="ru-RU" dirty="0">
                <a:solidFill>
                  <a:schemeClr val="accent6"/>
                </a:solidFill>
              </a:rPr>
            </a:b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81092" y="1687132"/>
            <a:ext cx="6980350" cy="4906851"/>
          </a:xfrm>
        </p:spPr>
        <p:txBody>
          <a:bodyPr>
            <a:normAutofit fontScale="92500" lnSpcReduction="10000"/>
          </a:bodyPr>
          <a:lstStyle/>
          <a:p>
            <a:r>
              <a:rPr lang="ru-RU" sz="2700" b="1" dirty="0"/>
              <a:t>1 — нормальная хромосома, нормальный порядок генов</a:t>
            </a:r>
            <a:endParaRPr lang="ru-RU" sz="2700" dirty="0"/>
          </a:p>
          <a:p>
            <a:r>
              <a:rPr lang="ru-RU" sz="2700" b="1" dirty="0"/>
              <a:t>2 — </a:t>
            </a:r>
            <a:r>
              <a:rPr lang="ru-RU" sz="2700" i="1" u="sng" dirty="0" err="1"/>
              <a:t>делеция</a:t>
            </a:r>
            <a:r>
              <a:rPr lang="ru-RU" sz="2700" b="1" i="1" dirty="0"/>
              <a:t>;</a:t>
            </a:r>
            <a:r>
              <a:rPr lang="ru-RU" sz="2700" b="1" dirty="0"/>
              <a:t> нехватка участка хромосомы</a:t>
            </a:r>
            <a:endParaRPr lang="ru-RU" sz="2700" dirty="0"/>
          </a:p>
          <a:p>
            <a:r>
              <a:rPr lang="ru-RU" sz="2700" b="1" dirty="0"/>
              <a:t>3 — </a:t>
            </a:r>
            <a:r>
              <a:rPr lang="ru-RU" sz="2700" i="1" u="sng" dirty="0"/>
              <a:t>дупликация</a:t>
            </a:r>
            <a:r>
              <a:rPr lang="ru-RU" sz="2700" b="1" i="1" dirty="0"/>
              <a:t>;</a:t>
            </a:r>
            <a:r>
              <a:rPr lang="ru-RU" sz="2700" b="1" dirty="0"/>
              <a:t> удвоение участка хромосомы</a:t>
            </a:r>
            <a:endParaRPr lang="ru-RU" sz="2700" dirty="0"/>
          </a:p>
          <a:p>
            <a:r>
              <a:rPr lang="ru-RU" sz="2700" b="1" dirty="0"/>
              <a:t>4 </a:t>
            </a:r>
            <a:r>
              <a:rPr lang="ru-RU" sz="2700" b="1" i="1" dirty="0"/>
              <a:t>— </a:t>
            </a:r>
            <a:r>
              <a:rPr lang="ru-RU" sz="2700" i="1" u="sng" dirty="0"/>
              <a:t>инверсия</a:t>
            </a:r>
            <a:r>
              <a:rPr lang="ru-RU" sz="2700" b="1" i="1" dirty="0"/>
              <a:t>; </a:t>
            </a:r>
            <a:r>
              <a:rPr lang="ru-RU" sz="2700" b="1" dirty="0"/>
              <a:t>поворот участка хромосомы на 180 градусов</a:t>
            </a:r>
            <a:endParaRPr lang="ru-RU" sz="2700" dirty="0"/>
          </a:p>
          <a:p>
            <a:r>
              <a:rPr lang="ru-RU" sz="2700" b="1" dirty="0"/>
              <a:t>5 </a:t>
            </a:r>
            <a:r>
              <a:rPr lang="ru-RU" sz="2700" b="1" i="1" dirty="0"/>
              <a:t>— </a:t>
            </a:r>
            <a:r>
              <a:rPr lang="ru-RU" sz="2700" i="1" u="sng" dirty="0" err="1"/>
              <a:t>транслокация</a:t>
            </a:r>
            <a:r>
              <a:rPr lang="ru-RU" sz="2700" b="1" dirty="0"/>
              <a:t>; перемещение участка на негомологичную хромосому</a:t>
            </a:r>
            <a:endParaRPr lang="ru-RU" sz="2700" dirty="0"/>
          </a:p>
          <a:p>
            <a:r>
              <a:rPr lang="ru-RU" sz="2700" b="1" dirty="0"/>
              <a:t>Также возможно центрическое слияние, то есть слияние негомологичных хромосом.</a:t>
            </a:r>
            <a:endParaRPr lang="ru-RU" sz="27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764" y="1253770"/>
            <a:ext cx="3521546" cy="545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83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618186"/>
            <a:ext cx="10820400" cy="5885645"/>
          </a:xfrm>
        </p:spPr>
        <p:txBody>
          <a:bodyPr/>
          <a:lstStyle/>
          <a:p>
            <a:pPr marL="0" indent="0">
              <a:buNone/>
            </a:pPr>
            <a:r>
              <a:rPr lang="ru-RU" sz="3600" b="1" u="sng" dirty="0">
                <a:solidFill>
                  <a:schemeClr val="accent2"/>
                </a:solidFill>
              </a:rPr>
              <a:t>Основные положения мутационной теории:</a:t>
            </a:r>
            <a:endParaRPr lang="ru-RU" sz="3600" u="sng" dirty="0">
              <a:solidFill>
                <a:schemeClr val="accent2"/>
              </a:solidFill>
            </a:endParaRPr>
          </a:p>
          <a:p>
            <a:r>
              <a:rPr lang="ru-RU" sz="2800" b="1" dirty="0"/>
              <a:t>Мутации – это дискретные изменения наследственного материала.</a:t>
            </a:r>
            <a:endParaRPr lang="ru-RU" sz="2800" dirty="0"/>
          </a:p>
          <a:p>
            <a:r>
              <a:rPr lang="ru-RU" sz="2800" b="1" dirty="0"/>
              <a:t>Мутации - редкие события. На 10000-1000000 генов за одно поколение в среднем возникает одна новая мутация.</a:t>
            </a:r>
            <a:endParaRPr lang="ru-RU" sz="2800" dirty="0"/>
          </a:p>
          <a:p>
            <a:r>
              <a:rPr lang="ru-RU" sz="2800" b="1" dirty="0"/>
              <a:t>Мутации могут устойчиво передаваться из поколения в поколение.</a:t>
            </a:r>
            <a:endParaRPr lang="ru-RU" sz="2800" dirty="0"/>
          </a:p>
          <a:p>
            <a:r>
              <a:rPr lang="ru-RU" sz="2800" b="1" dirty="0"/>
              <a:t>Мутации возникают </a:t>
            </a:r>
            <a:r>
              <a:rPr lang="ru-RU" sz="2800" b="1" dirty="0" err="1"/>
              <a:t>ненаправленно</a:t>
            </a:r>
            <a:r>
              <a:rPr lang="ru-RU" sz="2800" b="1" dirty="0"/>
              <a:t>, не образуют </a:t>
            </a:r>
            <a:r>
              <a:rPr lang="ru-RU" sz="2800" b="1" dirty="0" err="1"/>
              <a:t>нерперывных</a:t>
            </a:r>
            <a:r>
              <a:rPr lang="ru-RU" sz="2800" b="1" dirty="0"/>
              <a:t> рядов изменчивости.</a:t>
            </a:r>
            <a:endParaRPr lang="ru-RU" sz="2800" dirty="0"/>
          </a:p>
          <a:p>
            <a:r>
              <a:rPr lang="ru-RU" sz="2800" b="1" dirty="0"/>
              <a:t>Мутации могут быть полезными, вредными и нейтральными.</a:t>
            </a:r>
            <a:endParaRPr lang="ru-RU" sz="2800" dirty="0"/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62736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900igr.net/datas/biologija/Mutatsija-v-biologii/0009-009-Prichiny-mutatsij-raznoobraz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09" y="128789"/>
            <a:ext cx="11938715" cy="6619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93670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onbass.ua/multimedia/images/content/2010/03/25/Jin-Peng-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1" y="3466295"/>
            <a:ext cx="4302960" cy="322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lamcdn.net/lookatme.ru/event-image/nLGRnEcd-mEbaxYjT2eZ2A-post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606" y="716733"/>
            <a:ext cx="2876713" cy="580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u.shocklife.info/wp-content/uploads/2010/12/animals-mutation-2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791" y="1489388"/>
            <a:ext cx="3629994" cy="395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Перевірка на мутації знижує шанси ембріонів на виживання, ембріон, штучне запліднення, вагітність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58" y="214457"/>
            <a:ext cx="4873242" cy="3045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0626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7780" y="1184855"/>
            <a:ext cx="11668259" cy="5537916"/>
          </a:xfrm>
        </p:spPr>
        <p:txBody>
          <a:bodyPr>
            <a:normAutofit/>
          </a:bodyPr>
          <a:lstStyle/>
          <a:p>
            <a:pPr algn="ctr"/>
            <a:r>
              <a:rPr lang="ru-RU" sz="5400" b="1" u="sng" dirty="0">
                <a:solidFill>
                  <a:schemeClr val="accent6"/>
                </a:solidFill>
              </a:rPr>
              <a:t>Мутации</a:t>
            </a:r>
            <a:r>
              <a:rPr lang="ru-RU" sz="5400" dirty="0"/>
              <a:t> – редкие случайно возникшие стойкие изменения генотипа, затрагивающие весь геном, целые хромосомы, их части и отдельные гены.</a:t>
            </a:r>
            <a:br>
              <a:rPr lang="ru-RU" sz="5400" dirty="0"/>
            </a:b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537670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75953" y="824249"/>
            <a:ext cx="4929389" cy="5677772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u="sng" dirty="0">
                <a:solidFill>
                  <a:schemeClr val="accent6"/>
                </a:solidFill>
              </a:rPr>
              <a:t>Причины мутаций:</a:t>
            </a:r>
            <a:endParaRPr lang="ru-RU" sz="4000" dirty="0">
              <a:solidFill>
                <a:schemeClr val="accent6"/>
              </a:solidFill>
            </a:endParaRPr>
          </a:p>
          <a:p>
            <a:endParaRPr lang="ru-RU" sz="4000" dirty="0"/>
          </a:p>
          <a:p>
            <a:r>
              <a:rPr lang="ru-RU" sz="4000" dirty="0"/>
              <a:t>1. Естественный мутационный процесс.</a:t>
            </a:r>
          </a:p>
          <a:p>
            <a:r>
              <a:rPr lang="ru-RU" sz="4000" dirty="0"/>
              <a:t>2. Мутационные факторы среды.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2317" y="1051547"/>
            <a:ext cx="5009881" cy="488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090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>
                <a:solidFill>
                  <a:srgbClr val="92D050"/>
                </a:solidFill>
              </a:rPr>
              <a:t>Мутагены</a:t>
            </a:r>
            <a:r>
              <a:rPr lang="ru-RU" sz="8000" dirty="0">
                <a:solidFill>
                  <a:srgbClr val="92D050"/>
                </a:solidFill>
              </a:rPr>
              <a:t/>
            </a:r>
            <a:br>
              <a:rPr lang="ru-RU" sz="8000" dirty="0">
                <a:solidFill>
                  <a:srgbClr val="92D050"/>
                </a:solidFill>
              </a:rPr>
            </a:br>
            <a:endParaRPr lang="ru-RU" sz="8000" dirty="0">
              <a:solidFill>
                <a:srgbClr val="92D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u="sng" dirty="0">
                <a:solidFill>
                  <a:schemeClr val="accent6"/>
                </a:solidFill>
              </a:rPr>
              <a:t>Мутагены </a:t>
            </a:r>
            <a:r>
              <a:rPr lang="ru-RU" sz="3600" dirty="0"/>
              <a:t>– факторы, при помощи которых образуются мутации.</a:t>
            </a:r>
          </a:p>
          <a:p>
            <a:pPr marL="0" indent="0">
              <a:buNone/>
            </a:pPr>
            <a:r>
              <a:rPr lang="ru-RU" sz="3600" b="1" i="1" u="sng" dirty="0">
                <a:solidFill>
                  <a:schemeClr val="accent6"/>
                </a:solidFill>
              </a:rPr>
              <a:t>Свойства мутагенов:</a:t>
            </a:r>
            <a:endParaRPr lang="ru-RU" sz="3600" dirty="0">
              <a:solidFill>
                <a:schemeClr val="accent6"/>
              </a:solidFill>
            </a:endParaRPr>
          </a:p>
          <a:p>
            <a:r>
              <a:rPr lang="ru-RU" sz="3600" b="1" dirty="0"/>
              <a:t>Универсальность</a:t>
            </a:r>
            <a:endParaRPr lang="ru-RU" sz="3600" dirty="0"/>
          </a:p>
          <a:p>
            <a:r>
              <a:rPr lang="ru-RU" sz="3600" b="1" dirty="0" err="1"/>
              <a:t>Ненаправленность</a:t>
            </a:r>
            <a:r>
              <a:rPr lang="ru-RU" sz="3600" b="1" dirty="0"/>
              <a:t> возникающих мутаций</a:t>
            </a:r>
            <a:endParaRPr lang="ru-RU" sz="3600" dirty="0"/>
          </a:p>
          <a:p>
            <a:r>
              <a:rPr lang="ru-RU" sz="3600" b="1" dirty="0"/>
              <a:t>Отсутствие нижнего порога</a:t>
            </a:r>
            <a:endParaRPr lang="ru-RU" sz="3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46036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8832" y="1357433"/>
            <a:ext cx="10820400" cy="4914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800" b="1" u="sng" dirty="0">
                <a:solidFill>
                  <a:srgbClr val="92D050"/>
                </a:solidFill>
              </a:rPr>
              <a:t>По происхождению</a:t>
            </a:r>
            <a:r>
              <a:rPr lang="ru-RU" sz="4800" b="1" dirty="0">
                <a:solidFill>
                  <a:srgbClr val="92D050"/>
                </a:solidFill>
              </a:rPr>
              <a:t> </a:t>
            </a:r>
            <a:r>
              <a:rPr lang="ru-RU" sz="4800" b="1" dirty="0"/>
              <a:t>мутагены можно разделить на </a:t>
            </a:r>
            <a:r>
              <a:rPr lang="ru-RU" sz="4800" b="1" i="1" u="sng" dirty="0">
                <a:solidFill>
                  <a:schemeClr val="accent6"/>
                </a:solidFill>
              </a:rPr>
              <a:t>эндогенные</a:t>
            </a:r>
            <a:r>
              <a:rPr lang="ru-RU" sz="4800" b="1" dirty="0"/>
              <a:t>, образующиеся в процессе жизнедеятельности организма, и </a:t>
            </a:r>
            <a:r>
              <a:rPr lang="ru-RU" sz="4800" b="1" i="1" u="sng" dirty="0">
                <a:solidFill>
                  <a:schemeClr val="accent6"/>
                </a:solidFill>
              </a:rPr>
              <a:t>экзогенные</a:t>
            </a:r>
            <a:r>
              <a:rPr lang="ru-RU" sz="4800" b="1" dirty="0"/>
              <a:t> — все прочие факторы, в том числе и условия окружающей среды. </a:t>
            </a:r>
            <a:endParaRPr lang="ru-RU" sz="48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697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373487"/>
            <a:ext cx="10820400" cy="619473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000" b="1" u="sng" dirty="0">
                <a:solidFill>
                  <a:schemeClr val="accent6"/>
                </a:solidFill>
              </a:rPr>
              <a:t>По природе возникновения мутагены классифицирует на</a:t>
            </a:r>
            <a:r>
              <a:rPr lang="ru-RU" sz="3000" b="1" dirty="0">
                <a:solidFill>
                  <a:schemeClr val="accent6"/>
                </a:solidFill>
              </a:rPr>
              <a:t>:</a:t>
            </a:r>
            <a:endParaRPr lang="ru-RU" sz="3000" dirty="0">
              <a:solidFill>
                <a:schemeClr val="accent6"/>
              </a:solidFill>
            </a:endParaRPr>
          </a:p>
          <a:p>
            <a:r>
              <a:rPr lang="ru-RU" sz="3000" b="1" i="1" dirty="0">
                <a:solidFill>
                  <a:srgbClr val="92D050"/>
                </a:solidFill>
              </a:rPr>
              <a:t>Физические</a:t>
            </a:r>
            <a:r>
              <a:rPr lang="ru-RU" sz="3000" b="1" dirty="0"/>
              <a:t> (ионизирующие излучение, рентгеновские лучи, радиация, ультрафиолетовое излучение; повышение температур для хладнокровных животных; понижение температур для теплокровных животных).</a:t>
            </a:r>
            <a:endParaRPr lang="ru-RU" sz="3000" dirty="0"/>
          </a:p>
          <a:p>
            <a:r>
              <a:rPr lang="ru-RU" sz="3000" b="1" i="1" dirty="0">
                <a:solidFill>
                  <a:srgbClr val="92D050"/>
                </a:solidFill>
              </a:rPr>
              <a:t>Химические</a:t>
            </a:r>
            <a:r>
              <a:rPr lang="ru-RU" sz="3000" b="1" dirty="0">
                <a:solidFill>
                  <a:srgbClr val="92D050"/>
                </a:solidFill>
              </a:rPr>
              <a:t> </a:t>
            </a:r>
            <a:r>
              <a:rPr lang="ru-RU" sz="3000" b="1" dirty="0"/>
              <a:t>(окислители и восстановители (нитраты, нитриты, активные формы кислорода), пестициды, некоторые пищевые добавки, органические растворители, лекарственные препараты и </a:t>
            </a:r>
            <a:r>
              <a:rPr lang="ru-RU" sz="3000" b="1" dirty="0" err="1"/>
              <a:t>тд</a:t>
            </a:r>
            <a:r>
              <a:rPr lang="ru-RU" sz="3000" b="1" dirty="0"/>
              <a:t>.)</a:t>
            </a:r>
            <a:endParaRPr lang="ru-RU" sz="3000" dirty="0"/>
          </a:p>
          <a:p>
            <a:r>
              <a:rPr lang="ru-RU" sz="3000" b="1" i="1" dirty="0">
                <a:solidFill>
                  <a:srgbClr val="92D050"/>
                </a:solidFill>
              </a:rPr>
              <a:t>Биологические вирусы</a:t>
            </a:r>
            <a:r>
              <a:rPr lang="ru-RU" sz="3000" b="1" dirty="0">
                <a:solidFill>
                  <a:srgbClr val="92D050"/>
                </a:solidFill>
              </a:rPr>
              <a:t> </a:t>
            </a:r>
            <a:r>
              <a:rPr lang="ru-RU" sz="3000" b="1" dirty="0"/>
              <a:t>(вирус гриппа, кори, краснухи и </a:t>
            </a:r>
            <a:r>
              <a:rPr lang="ru-RU" sz="3000" b="1" dirty="0" err="1"/>
              <a:t>тд</a:t>
            </a:r>
            <a:r>
              <a:rPr lang="ru-RU" sz="3000" b="1" dirty="0"/>
              <a:t>.).</a:t>
            </a:r>
            <a:endParaRPr lang="ru-RU" sz="3000" dirty="0"/>
          </a:p>
          <a:p>
            <a:pPr marL="0" indent="0">
              <a:buNone/>
            </a:pPr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val="1288735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3225" y="1424926"/>
            <a:ext cx="10820400" cy="5433074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u="sng" dirty="0">
                <a:solidFill>
                  <a:srgbClr val="92D050"/>
                </a:solidFill>
              </a:rPr>
              <a:t>По месту возникновения</a:t>
            </a:r>
            <a:endParaRPr lang="ru-RU" sz="4800" dirty="0">
              <a:solidFill>
                <a:srgbClr val="92D050"/>
              </a:solidFill>
            </a:endParaRPr>
          </a:p>
          <a:p>
            <a:endParaRPr lang="ru-RU" dirty="0" smtClean="0"/>
          </a:p>
          <a:p>
            <a:endParaRPr lang="ru-RU" dirty="0"/>
          </a:p>
          <a:p>
            <a:pPr marL="0" indent="0" algn="ctr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Генеративные</a:t>
            </a:r>
            <a:r>
              <a:rPr lang="ru-RU" sz="2800" dirty="0">
                <a:solidFill>
                  <a:srgbClr val="C00000"/>
                </a:solidFill>
              </a:rPr>
              <a:t>	                                               </a:t>
            </a:r>
            <a:r>
              <a:rPr lang="ru-RU" sz="2800" b="1" dirty="0">
                <a:solidFill>
                  <a:srgbClr val="C00000"/>
                </a:solidFill>
              </a:rPr>
              <a:t>Соматические</a:t>
            </a:r>
            <a:endParaRPr lang="ru-RU" sz="28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dirty="0"/>
              <a:t>(в </a:t>
            </a:r>
            <a:r>
              <a:rPr lang="ru-RU" sz="2400" dirty="0"/>
              <a:t>половых клетках,                                                (не </a:t>
            </a:r>
            <a:r>
              <a:rPr lang="ru-RU" sz="2400" dirty="0" smtClean="0"/>
              <a:t>передаются по передаются </a:t>
            </a:r>
            <a:r>
              <a:rPr lang="ru-RU" sz="2400" dirty="0"/>
              <a:t>по наследству</a:t>
            </a:r>
            <a:r>
              <a:rPr lang="ru-RU" sz="2400" dirty="0" smtClean="0"/>
              <a:t>)                                                наследству)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202288" y="2214448"/>
            <a:ext cx="1224041" cy="757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626658" y="2214448"/>
            <a:ext cx="1317195" cy="757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743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0498" y="1262129"/>
            <a:ext cx="10820400" cy="511291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u="sng" dirty="0" smtClean="0">
                <a:solidFill>
                  <a:srgbClr val="C00000"/>
                </a:solidFill>
              </a:rPr>
              <a:t> По </a:t>
            </a:r>
            <a:r>
              <a:rPr lang="ru-RU" sz="5400" b="1" u="sng" dirty="0">
                <a:solidFill>
                  <a:srgbClr val="C00000"/>
                </a:solidFill>
              </a:rPr>
              <a:t>характеру проявления</a:t>
            </a:r>
            <a:endParaRPr lang="ru-RU" sz="5400" dirty="0">
              <a:solidFill>
                <a:srgbClr val="C00000"/>
              </a:solidFill>
            </a:endParaRPr>
          </a:p>
          <a:p>
            <a:endParaRPr lang="ru-RU" sz="4800" dirty="0"/>
          </a:p>
          <a:p>
            <a:pPr marL="0" indent="0">
              <a:buNone/>
            </a:pPr>
            <a:r>
              <a:rPr lang="ru-RU" sz="4800" b="1" dirty="0" smtClean="0"/>
              <a:t> Полезные </a:t>
            </a:r>
            <a:r>
              <a:rPr lang="ru-RU" sz="4800" dirty="0"/>
              <a:t>		</a:t>
            </a:r>
            <a:r>
              <a:rPr lang="ru-RU" sz="4800" dirty="0" smtClean="0"/>
              <a:t>             </a:t>
            </a:r>
            <a:r>
              <a:rPr lang="ru-RU" sz="4800" b="1" dirty="0" smtClean="0"/>
              <a:t>Вредные</a:t>
            </a:r>
            <a:r>
              <a:rPr lang="ru-RU" sz="4800" dirty="0"/>
              <a:t> </a:t>
            </a:r>
            <a:r>
              <a:rPr lang="ru-RU" sz="4800" dirty="0" smtClean="0"/>
              <a:t> </a:t>
            </a:r>
          </a:p>
          <a:p>
            <a:pPr marL="0" indent="0">
              <a:buNone/>
            </a:pPr>
            <a:r>
              <a:rPr lang="ru-RU" sz="4800" dirty="0" smtClean="0"/>
              <a:t>    </a:t>
            </a:r>
            <a:r>
              <a:rPr lang="ru-RU" sz="4800" b="1" dirty="0" smtClean="0"/>
              <a:t>Нейтральные</a:t>
            </a:r>
            <a:r>
              <a:rPr lang="ru-RU" sz="4800" dirty="0" smtClean="0"/>
              <a:t>     </a:t>
            </a:r>
            <a:r>
              <a:rPr lang="ru-RU" sz="4800" b="1" dirty="0" smtClean="0"/>
              <a:t>Рецессивные</a:t>
            </a:r>
            <a:r>
              <a:rPr lang="ru-RU" sz="4800" dirty="0"/>
              <a:t>			</a:t>
            </a:r>
            <a:r>
              <a:rPr lang="ru-RU" sz="4800" dirty="0" smtClean="0"/>
              <a:t>      </a:t>
            </a:r>
            <a:r>
              <a:rPr lang="ru-RU" sz="4800" b="1" dirty="0" smtClean="0"/>
              <a:t>Доминантные</a:t>
            </a:r>
            <a:r>
              <a:rPr lang="ru-RU" sz="4800" dirty="0"/>
              <a:t>	</a:t>
            </a:r>
          </a:p>
          <a:p>
            <a:pPr marL="0" indent="0">
              <a:buNone/>
            </a:pPr>
            <a:r>
              <a:rPr lang="ru-RU" sz="4800" dirty="0"/>
              <a:t>	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22583" y="2149863"/>
            <a:ext cx="1444865" cy="98043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421012" y="2217475"/>
            <a:ext cx="786913" cy="16089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156102" y="2396464"/>
            <a:ext cx="231820" cy="185900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336099" y="2117489"/>
            <a:ext cx="601582" cy="17089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002598" y="2150481"/>
            <a:ext cx="1283070" cy="9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98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837128"/>
            <a:ext cx="10820400" cy="2754211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7200" b="1" u="sng" dirty="0" smtClean="0">
                <a:solidFill>
                  <a:srgbClr val="C00000"/>
                </a:solidFill>
              </a:rPr>
              <a:t>По структуре:</a:t>
            </a:r>
          </a:p>
          <a:p>
            <a:pPr marL="0" indent="0">
              <a:buNone/>
            </a:pPr>
            <a:r>
              <a:rPr lang="ru-RU" sz="7200" dirty="0">
                <a:solidFill>
                  <a:srgbClr val="C00000"/>
                </a:solidFill>
              </a:rPr>
              <a:t> </a:t>
            </a:r>
            <a:r>
              <a:rPr lang="ru-RU" sz="7200" dirty="0" smtClean="0">
                <a:solidFill>
                  <a:srgbClr val="C00000"/>
                </a:solidFill>
              </a:rPr>
              <a:t>    </a:t>
            </a:r>
            <a:r>
              <a:rPr lang="ru-RU" sz="5400" b="1" i="1" dirty="0" smtClean="0"/>
              <a:t>Геномные                 Генные                   </a:t>
            </a:r>
            <a:r>
              <a:rPr lang="ru-RU" sz="5400" dirty="0"/>
              <a:t>	</a:t>
            </a:r>
            <a:r>
              <a:rPr lang="ru-RU" sz="5400" b="1" i="1" dirty="0"/>
              <a:t>          </a:t>
            </a:r>
            <a:endParaRPr lang="ru-RU" sz="5400" b="1" i="1" dirty="0" smtClean="0"/>
          </a:p>
          <a:p>
            <a:pPr marL="0" indent="0">
              <a:buNone/>
            </a:pPr>
            <a:r>
              <a:rPr lang="ru-RU" sz="5400" b="1" i="1" dirty="0"/>
              <a:t> </a:t>
            </a:r>
            <a:r>
              <a:rPr lang="ru-RU" sz="5400" b="1" i="1" dirty="0" smtClean="0"/>
              <a:t>               Хромосомные</a:t>
            </a:r>
            <a:endParaRPr lang="ru-RU" sz="5400" dirty="0"/>
          </a:p>
          <a:p>
            <a:endParaRPr lang="ru-RU" sz="6600" dirty="0"/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5035826" y="1630017"/>
            <a:ext cx="689114" cy="41081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6626087" y="1603513"/>
            <a:ext cx="689113" cy="43732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175513" y="1736035"/>
            <a:ext cx="26504" cy="102041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485" y="3591339"/>
            <a:ext cx="9741064" cy="2900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3207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След самолета">
  <a:themeElements>
    <a:clrScheme name="След самолета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01D17D"/>
      </a:accent1>
      <a:accent2>
        <a:srgbClr val="84C72A"/>
      </a:accent2>
      <a:accent3>
        <a:srgbClr val="E1D126"/>
      </a:accent3>
      <a:accent4>
        <a:srgbClr val="E29932"/>
      </a:accent4>
      <a:accent5>
        <a:srgbClr val="E56526"/>
      </a:accent5>
      <a:accent6>
        <a:srgbClr val="D63731"/>
      </a:accent6>
      <a:hlink>
        <a:srgbClr val="35FA7F"/>
      </a:hlink>
      <a:folHlink>
        <a:srgbClr val="BAFC85"/>
      </a:folHlink>
    </a:clrScheme>
    <a:fontScheme name="След самолета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ед самолета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2B2A868B-6BC2-4B3E-98B9-1258F41035D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След самолета</Template>
  <TotalTime>74</TotalTime>
  <Words>486</Words>
  <Application>Microsoft Office PowerPoint</Application>
  <PresentationFormat>Широкоэкранный</PresentationFormat>
  <Paragraphs>57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Century Gothic</vt:lpstr>
      <vt:lpstr>След самолета</vt:lpstr>
      <vt:lpstr>Презентация PowerPoint</vt:lpstr>
      <vt:lpstr>Мутации – редкие случайно возникшие стойкие изменения генотипа, затрагивающие весь геном, целые хромосомы, их части и отдельные гены. </vt:lpstr>
      <vt:lpstr>Презентация PowerPoint</vt:lpstr>
      <vt:lpstr>Мутагены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Геномные мутации </vt:lpstr>
      <vt:lpstr>Генные мутации </vt:lpstr>
      <vt:lpstr>Хромосомные мутации </vt:lpstr>
      <vt:lpstr>Презентация PowerPoint</vt:lpstr>
      <vt:lpstr>Различные типы хромосомных мутаций:  </vt:lpstr>
      <vt:lpstr>Презентация PowerPoint</vt:lpstr>
      <vt:lpstr>Презентация PowerPoint</vt:lpstr>
      <vt:lpstr>Презентация PowerPoint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2013-11-13T19:05:20Z</dcterms:created>
  <dcterms:modified xsi:type="dcterms:W3CDTF">2013-11-13T20:19:26Z</dcterms:modified>
</cp:coreProperties>
</file>