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66" r:id="rId4"/>
    <p:sldId id="270" r:id="rId5"/>
    <p:sldId id="271" r:id="rId6"/>
    <p:sldId id="269" r:id="rId7"/>
    <p:sldId id="261" r:id="rId8"/>
    <p:sldId id="262" r:id="rId9"/>
    <p:sldId id="259" r:id="rId10"/>
    <p:sldId id="267" r:id="rId11"/>
    <p:sldId id="265" r:id="rId12"/>
    <p:sldId id="268" r:id="rId13"/>
    <p:sldId id="273" r:id="rId14"/>
    <p:sldId id="260" r:id="rId15"/>
    <p:sldId id="26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0"/>
    <p:restoredTop sz="94600"/>
  </p:normalViewPr>
  <p:slideViewPr>
    <p:cSldViewPr>
      <p:cViewPr varScale="1">
        <p:scale>
          <a:sx n="65" d="100"/>
          <a:sy n="65" d="100"/>
        </p:scale>
        <p:origin x="-143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845F6-11BF-4450-B9A7-593F06EBD169}" type="datetimeFigureOut">
              <a:rPr lang="ru-RU" smtClean="0"/>
              <a:pPr/>
              <a:t>18.04.2014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7CD71-C44E-46ED-91D5-C4D8A843AB6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7CD71-C44E-46ED-91D5-C4D8A843AB67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 smtClean="0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 smtClean="0"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C477B07F-72E7-434E-BACF-DEF928DCB6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D01CE-B989-46CB-8838-99D1C02F57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74638"/>
            <a:ext cx="18859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5505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86168-5844-4AB6-A4CF-A92B783B2E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71AF4-E0E3-4CFF-8597-EB4C0FA820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F18DC-DB99-4017-8FD3-58D0560228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CF048-1042-4C7C-B159-306FA554C5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1562D-E503-482D-978E-FBA28777A1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B35FC-D25F-4ADA-96CE-A49A2F932A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FFA20-C38A-446C-B637-C1D51281D9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F0E69-150F-4CF8-ACFA-295635310C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78546-377C-453A-9EC6-099422E538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7E26A064-16BE-4334-9ECB-C16D9FD91A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plus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920811"/>
            <a:ext cx="5715040" cy="44685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 rot="21260387">
            <a:off x="1126823" y="915219"/>
            <a:ext cx="5876378" cy="8925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200" b="1" dirty="0" smtClean="0">
                <a:ln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Franklin Gothic Medium" pitchFamily="34" charset="0"/>
              </a:rPr>
              <a:t>Б О Г О М О Л</a:t>
            </a:r>
            <a:endParaRPr lang="ru-RU" sz="5200" b="1" dirty="0">
              <a:ln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Franklin Gothic Medium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279624">
            <a:off x="1072268" y="365713"/>
            <a:ext cx="7450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Сильными челюстями богомол перекусывает у жертвы нервный</a:t>
            </a:r>
          </a:p>
          <a:p>
            <a:pPr lvl="0"/>
            <a:r>
              <a:rPr lang="ru-RU" dirty="0" smtClean="0"/>
              <a:t>узел на шее и уже потом обедает не спеша.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142984"/>
            <a:ext cx="7358114" cy="51322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857232"/>
            <a:ext cx="7356251" cy="57150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 rot="21291393">
            <a:off x="4295478" y="289887"/>
            <a:ext cx="329609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00" dirty="0" smtClean="0"/>
              <a:t>Богомол  лакомится сверчком.</a:t>
            </a:r>
            <a:endParaRPr lang="ru-RU" sz="17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398  0.033 -0.05861  0.058 -0.05861  C 0.095 -0.05861  0.125 -0.02265  0.125 0.02265  C 0.125 0.0373  0.122 0.05062  0.116 0.06261  C 0.117 0.06261  0 0.24244  0 0.24377  C 0 0.24244  -0.117 0.06261  -0.116 0.06261  C -0.122 0.05062  -0.125 0.0373  -0.125 0.02265  C -0.125 -0.02265  -0.095 -0.05861  -0.057 -0.05861  C -0.033 -0.05861  -0.012 -0.02398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18380" y="857232"/>
            <a:ext cx="7504598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 rot="21261049">
            <a:off x="2843920" y="341587"/>
            <a:ext cx="496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Сегодня на обед у богомола сочная муха.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95145" y="928671"/>
            <a:ext cx="4074644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928662" y="142852"/>
            <a:ext cx="821533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/>
              <a:t>Голодный богомол напал на лягушку, однако той удалось спастись, даже несмотря на то, что богомол уже начал есть ее лапу.</a:t>
            </a:r>
            <a:endParaRPr lang="ru-RU" sz="17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071546"/>
            <a:ext cx="7303027" cy="54786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 rot="21208415">
            <a:off x="3361342" y="443369"/>
            <a:ext cx="5308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Неосторожная птица стала жертвой богомола.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43306" y="1907856"/>
            <a:ext cx="5429288" cy="47893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857224" y="1428736"/>
            <a:ext cx="2928958" cy="5248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dirty="0" smtClean="0"/>
              <a:t>Обыкновенный богомол иногда играет полезную роль в сельском хозяйстве. Он истребляет вредных насекомых (таких как мухи, жуки, саранча, которые пожирают урожай). Но полезное воздействие богомолов компенсируется тем, что они истребляют также и полезных насекомых (пчёл, бабочек, стрекоз и  других полезных насекомых, которые совершают опыление).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43000" y="142852"/>
            <a:ext cx="7543800" cy="114300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b="1" kern="1200" dirty="0" smtClean="0">
                <a:ln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Franklin Gothic Medium" pitchFamily="34" charset="0"/>
                <a:ea typeface="+mn-ea"/>
                <a:cs typeface="+mn-cs"/>
              </a:rPr>
              <a:t>ПОЛЬЗА  И  ВРЕД  БОГОМОЛА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23821" y="1500174"/>
            <a:ext cx="4077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Какая вкусная, жирная пчелка попалась.</a:t>
            </a:r>
            <a:endParaRPr lang="ru-RU" sz="16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378434">
            <a:off x="661398" y="3424177"/>
            <a:ext cx="4381500" cy="293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1414"/>
            <a:ext cx="7543800" cy="92869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b="1" kern="1200" dirty="0" smtClean="0">
                <a:ln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Franklin Gothic Medium" pitchFamily="34" charset="0"/>
                <a:ea typeface="+mn-ea"/>
                <a:cs typeface="+mn-cs"/>
              </a:rPr>
              <a:t>ОБЩИЕ  СВЕДЕНИЯ</a:t>
            </a:r>
          </a:p>
        </p:txBody>
      </p:sp>
      <p:pic>
        <p:nvPicPr>
          <p:cNvPr id="1028" name="Picture 4" descr="H:\Documents and Settings\Admin\Мои документы\Тасины материалы\Презентации\Богомол\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92411">
            <a:off x="4961145" y="3572406"/>
            <a:ext cx="3957675" cy="2968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1071547"/>
            <a:ext cx="7929618" cy="192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ru-RU" dirty="0" smtClean="0">
                <a:latin typeface="+mn-lt"/>
                <a:ea typeface="Calibri" pitchFamily="34" charset="0"/>
                <a:cs typeface="Times New Roman" pitchFamily="18" charset="0"/>
              </a:rPr>
              <a:t>Богомол – это 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ищное насекомое. </a:t>
            </a:r>
            <a:r>
              <a:rPr lang="ru-RU" dirty="0" smtClean="0">
                <a:latin typeface="+mn-lt"/>
              </a:rPr>
              <a:t>Богомолы относятся к классу насекомых, отряду тараканообразных и роду богомолов. </a:t>
            </a:r>
            <a:r>
              <a:rPr lang="ru-RU" dirty="0" smtClean="0">
                <a:latin typeface="+mn-lt"/>
                <a:ea typeface="Calibri" pitchFamily="34" charset="0"/>
                <a:cs typeface="Times New Roman" pitchFamily="18" charset="0"/>
              </a:rPr>
              <a:t>Особым признаком  богомола является устройство его передних ног, на которых расположены три ряда сильных и острых шипов. 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Острые шипы служат для захвата добычи. </a:t>
            </a:r>
            <a:r>
              <a:rPr lang="ru-RU" dirty="0" smtClean="0">
                <a:latin typeface="+mn-lt"/>
                <a:ea typeface="Calibri" pitchFamily="34" charset="0"/>
                <a:cs typeface="Times New Roman" pitchFamily="18" charset="0"/>
              </a:rPr>
              <a:t>Бедро и голень богомола при захвате добычи действуют  как ножницы.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2428867"/>
            <a:ext cx="3214711" cy="42862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928662" y="142852"/>
            <a:ext cx="8215338" cy="2201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dirty="0" smtClean="0"/>
              <a:t>Когда богомол складывает ноги на груди, он похож  на молитвенно сложившего руки человека. Поэтому он и получил свое название – Богомол (богу молится). У этих насекомых хорошо развиты крылья, но летают только самцы и в основном ночью. Живет богомол  55–60 дней. Самцы обычно погибают раньше самок. Богомол уникальное существо, это единственное насекомое на планете, которое может поворачивать голову в стороны и даже смотреть ч</a:t>
            </a:r>
            <a:r>
              <a:rPr lang="ru-RU" b="1" dirty="0" smtClean="0"/>
              <a:t>е</a:t>
            </a:r>
            <a:r>
              <a:rPr lang="ru-RU" dirty="0" smtClean="0"/>
              <a:t>рез плечо.</a:t>
            </a: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4286248" y="2857521"/>
            <a:ext cx="4762500" cy="3571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928662" y="214290"/>
            <a:ext cx="800105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Богомолы, живущие на юге России, имеют отличительный признак – голова у них  имеет торчащий вперёд отросток,  иногда раздвоенный на конце. </a:t>
            </a:r>
            <a:endParaRPr kumimoji="0" lang="ru-RU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042797" flipH="1">
            <a:off x="4903287" y="1374294"/>
            <a:ext cx="3735309" cy="50176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58056">
            <a:off x="950678" y="1319416"/>
            <a:ext cx="4063792" cy="51274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928670"/>
            <a:ext cx="7017850" cy="5263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 rot="21267566">
            <a:off x="1867589" y="390816"/>
            <a:ext cx="66326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Самый большой из богомолов</a:t>
            </a:r>
            <a:r>
              <a:rPr kumimoji="0" lang="ru-RU" sz="16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водится в Африке - длиной 17 см.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285860"/>
            <a:ext cx="8072494" cy="1792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700" dirty="0" smtClean="0"/>
              <a:t>Откладывая яйца, самка одновременно выделяет особую клейкую жидкость. Обволакивая  яйца и затвердевая, эта жидкость образует капсулу – оотеку,  в середине которой находится 100–300 яиц. Оотека прилипает к растениям или камням, она довольно твердая.</a:t>
            </a:r>
          </a:p>
          <a:p>
            <a:pPr>
              <a:lnSpc>
                <a:spcPct val="130000"/>
              </a:lnSpc>
            </a:pPr>
            <a:r>
              <a:rPr lang="ru-RU" sz="1700" dirty="0" smtClean="0"/>
              <a:t>В апреле-мае появляются личинки богомолов.</a:t>
            </a:r>
            <a:endParaRPr lang="ru-RU" sz="17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34" y="3357562"/>
            <a:ext cx="4571998" cy="3428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43611" y="2500306"/>
            <a:ext cx="3157545" cy="42862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43000" y="142852"/>
            <a:ext cx="7543800" cy="114300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b="1" kern="1200" dirty="0" smtClean="0">
                <a:ln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Franklin Gothic Medium" pitchFamily="34" charset="0"/>
                <a:ea typeface="+mn-ea"/>
                <a:cs typeface="+mn-cs"/>
              </a:rPr>
              <a:t>РАЗМНОЖЕНИЕ  БОГОМОЛА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1414"/>
            <a:ext cx="7543800" cy="92869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b="1" kern="1200" dirty="0" smtClean="0">
                <a:ln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Franklin Gothic Medium" pitchFamily="34" charset="0"/>
                <a:ea typeface="+mn-ea"/>
                <a:cs typeface="+mn-cs"/>
              </a:rPr>
              <a:t>САМОЗАЩИТА  БОГОМОЛА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0100" y="1000108"/>
            <a:ext cx="8143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b="1" dirty="0" smtClean="0"/>
              <a:t>Самозащита богомола – это мимикрия.</a:t>
            </a:r>
          </a:p>
          <a:p>
            <a:pPr>
              <a:lnSpc>
                <a:spcPct val="130000"/>
              </a:lnSpc>
            </a:pPr>
            <a:r>
              <a:rPr lang="ru-RU" dirty="0" smtClean="0"/>
              <a:t>Очень интересны богомолы, подражающие сухим листьям.</a:t>
            </a:r>
          </a:p>
          <a:p>
            <a:pPr>
              <a:lnSpc>
                <a:spcPct val="130000"/>
              </a:lnSpc>
            </a:pPr>
            <a:r>
              <a:rPr lang="ru-RU" dirty="0" smtClean="0"/>
              <a:t>Мимикрия их почти совершенна, как во внешнем виде, так и в их поведении: если богомола побеспокоить, он притворится сухим листком</a:t>
            </a:r>
          </a:p>
          <a:p>
            <a:pPr>
              <a:lnSpc>
                <a:spcPct val="130000"/>
              </a:lnSpc>
            </a:pPr>
            <a:r>
              <a:rPr lang="ru-RU" dirty="0" smtClean="0"/>
              <a:t>и упадет вниз.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264794">
            <a:off x="4556879" y="3222919"/>
            <a:ext cx="4672256" cy="34278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62958">
            <a:off x="730125" y="3113403"/>
            <a:ext cx="4212531" cy="35939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47" y="0"/>
            <a:ext cx="3143272" cy="50720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21395009">
            <a:off x="879577" y="3436432"/>
            <a:ext cx="4643470" cy="32861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25503">
            <a:off x="1169641" y="146467"/>
            <a:ext cx="4572032" cy="3143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613648">
            <a:off x="4501413" y="3923038"/>
            <a:ext cx="4206068" cy="27999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85852" y="71414"/>
            <a:ext cx="7543800" cy="92869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ru-RU" b="1" kern="1200" dirty="0" smtClean="0">
                <a:ln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Franklin Gothic Medium" pitchFamily="34" charset="0"/>
                <a:ea typeface="+mn-ea"/>
                <a:cs typeface="+mn-cs"/>
              </a:rPr>
              <a:t>ОХОТА   БОГОМОЛА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4143372" y="3286148"/>
            <a:ext cx="4857752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57224" y="928670"/>
            <a:ext cx="8215338" cy="588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0000"/>
              </a:lnSpc>
            </a:pPr>
            <a:r>
              <a:rPr lang="ru-RU" dirty="0" smtClean="0"/>
              <a:t>Этот маленький  хищник обычно затаивается на зеленых листах среди буйной растительности, чтобы незаметно напасть на свою жертву. Богомол захватывает добычу передними конечностями.</a:t>
            </a:r>
          </a:p>
          <a:p>
            <a:pPr lvl="0">
              <a:lnSpc>
                <a:spcPct val="110000"/>
              </a:lnSpc>
            </a:pPr>
            <a:r>
              <a:rPr lang="ru-RU" dirty="0" smtClean="0"/>
              <a:t>Захват происходит между бедром с шипами и голенью, при этом жертва не может вырваться из его лап. Самцы богомола питаются достаточно мелкими насекомыми. Но огромные и тяжёлые самки могут нападать на насекомых и животных такого же, а иногда и большего размера, чем они сами. Богомол считается</a:t>
            </a:r>
          </a:p>
          <a:p>
            <a:pPr lvl="0">
              <a:lnSpc>
                <a:spcPct val="110000"/>
              </a:lnSpc>
            </a:pPr>
            <a:r>
              <a:rPr lang="ru-RU" dirty="0" smtClean="0"/>
              <a:t>одним из самых безжа-</a:t>
            </a:r>
          </a:p>
          <a:p>
            <a:pPr lvl="0">
              <a:lnSpc>
                <a:spcPct val="110000"/>
              </a:lnSpc>
            </a:pPr>
            <a:r>
              <a:rPr lang="ru-RU" dirty="0" smtClean="0"/>
              <a:t>ластных и прожорливых</a:t>
            </a:r>
          </a:p>
          <a:p>
            <a:pPr>
              <a:lnSpc>
                <a:spcPct val="110000"/>
              </a:lnSpc>
            </a:pPr>
            <a:r>
              <a:rPr lang="ru-RU" dirty="0" smtClean="0"/>
              <a:t>хищников среди насекомых. </a:t>
            </a:r>
          </a:p>
          <a:p>
            <a:pPr>
              <a:lnSpc>
                <a:spcPct val="110000"/>
              </a:lnSpc>
            </a:pPr>
            <a:r>
              <a:rPr lang="ru-RU" dirty="0" smtClean="0"/>
              <a:t>Далее Вашему вниманию</a:t>
            </a:r>
          </a:p>
          <a:p>
            <a:pPr>
              <a:lnSpc>
                <a:spcPct val="110000"/>
              </a:lnSpc>
            </a:pPr>
            <a:r>
              <a:rPr lang="ru-RU" dirty="0" smtClean="0"/>
              <a:t>будут представлены кадры</a:t>
            </a:r>
          </a:p>
          <a:p>
            <a:pPr>
              <a:lnSpc>
                <a:spcPct val="110000"/>
              </a:lnSpc>
            </a:pPr>
            <a:r>
              <a:rPr lang="ru-RU" dirty="0" smtClean="0"/>
              <a:t>на которых богомолы ловко</a:t>
            </a:r>
          </a:p>
          <a:p>
            <a:pPr>
              <a:lnSpc>
                <a:spcPct val="110000"/>
              </a:lnSpc>
            </a:pPr>
            <a:r>
              <a:rPr lang="ru-RU" dirty="0" smtClean="0"/>
              <a:t>расправляются с другими</a:t>
            </a:r>
          </a:p>
          <a:p>
            <a:pPr>
              <a:lnSpc>
                <a:spcPct val="110000"/>
              </a:lnSpc>
            </a:pPr>
            <a:r>
              <a:rPr lang="ru-RU" dirty="0" smtClean="0"/>
              <a:t>насекомыми, птицами,</a:t>
            </a:r>
          </a:p>
          <a:p>
            <a:pPr>
              <a:lnSpc>
                <a:spcPct val="110000"/>
              </a:lnSpc>
            </a:pPr>
            <a:r>
              <a:rPr lang="ru-RU" dirty="0" smtClean="0"/>
              <a:t>змеями и даже</a:t>
            </a:r>
          </a:p>
          <a:p>
            <a:pPr>
              <a:lnSpc>
                <a:spcPct val="110000"/>
              </a:lnSpc>
            </a:pPr>
            <a:r>
              <a:rPr lang="ru-RU" dirty="0" smtClean="0"/>
              <a:t>представителями</a:t>
            </a:r>
          </a:p>
          <a:p>
            <a:pPr>
              <a:lnSpc>
                <a:spcPct val="110000"/>
              </a:lnSpc>
            </a:pPr>
            <a:r>
              <a:rPr lang="ru-RU" dirty="0" smtClean="0"/>
              <a:t>млекопитающих - мышами. </a:t>
            </a:r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оформления 'Пруд'">
  <a:themeElements>
    <a:clrScheme name="Office Theme 13">
      <a:dk1>
        <a:srgbClr val="000000"/>
      </a:dk1>
      <a:lt1>
        <a:srgbClr val="E1F3BC"/>
      </a:lt1>
      <a:dk2>
        <a:srgbClr val="078F48"/>
      </a:dk2>
      <a:lt2>
        <a:srgbClr val="969696"/>
      </a:lt2>
      <a:accent1>
        <a:srgbClr val="7BD163"/>
      </a:accent1>
      <a:accent2>
        <a:srgbClr val="8EC4F9"/>
      </a:accent2>
      <a:accent3>
        <a:srgbClr val="EEF8DA"/>
      </a:accent3>
      <a:accent4>
        <a:srgbClr val="000000"/>
      </a:accent4>
      <a:accent5>
        <a:srgbClr val="BFE5B7"/>
      </a:accent5>
      <a:accent6>
        <a:srgbClr val="80B1E2"/>
      </a:accent6>
      <a:hlink>
        <a:srgbClr val="779AB6"/>
      </a:hlink>
      <a:folHlink>
        <a:srgbClr val="107D4B"/>
      </a:folHlink>
    </a:clrScheme>
    <a:fontScheme name="Office Theme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E1F3BC"/>
        </a:lt1>
        <a:dk2>
          <a:srgbClr val="078F48"/>
        </a:dk2>
        <a:lt2>
          <a:srgbClr val="969696"/>
        </a:lt2>
        <a:accent1>
          <a:srgbClr val="7BD163"/>
        </a:accent1>
        <a:accent2>
          <a:srgbClr val="8EC4F9"/>
        </a:accent2>
        <a:accent3>
          <a:srgbClr val="EEF8DA"/>
        </a:accent3>
        <a:accent4>
          <a:srgbClr val="000000"/>
        </a:accent4>
        <a:accent5>
          <a:srgbClr val="BFE5B7"/>
        </a:accent5>
        <a:accent6>
          <a:srgbClr val="80B1E2"/>
        </a:accent6>
        <a:hlink>
          <a:srgbClr val="779AB6"/>
        </a:hlink>
        <a:folHlink>
          <a:srgbClr val="107D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 13">
    <a:dk1>
      <a:srgbClr val="000000"/>
    </a:dk1>
    <a:lt1>
      <a:srgbClr val="E1F3BC"/>
    </a:lt1>
    <a:dk2>
      <a:srgbClr val="078F48"/>
    </a:dk2>
    <a:lt2>
      <a:srgbClr val="969696"/>
    </a:lt2>
    <a:accent1>
      <a:srgbClr val="7BD163"/>
    </a:accent1>
    <a:accent2>
      <a:srgbClr val="8EC4F9"/>
    </a:accent2>
    <a:accent3>
      <a:srgbClr val="EEF8DA"/>
    </a:accent3>
    <a:accent4>
      <a:srgbClr val="000000"/>
    </a:accent4>
    <a:accent5>
      <a:srgbClr val="BFE5B7"/>
    </a:accent5>
    <a:accent6>
      <a:srgbClr val="80B1E2"/>
    </a:accent6>
    <a:hlink>
      <a:srgbClr val="779AB6"/>
    </a:hlink>
    <a:folHlink>
      <a:srgbClr val="107D4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</TotalTime>
  <Words>511</Words>
  <Application>Microsoft Office PowerPoint</Application>
  <PresentationFormat>Экран (4:3)</PresentationFormat>
  <Paragraphs>38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Шаблон оформления 'Пруд'</vt:lpstr>
      <vt:lpstr>Слайд 1</vt:lpstr>
      <vt:lpstr>ОБЩИЕ  СВЕДЕНИЯ</vt:lpstr>
      <vt:lpstr>Слайд 3</vt:lpstr>
      <vt:lpstr>Слайд 4</vt:lpstr>
      <vt:lpstr>Слайд 5</vt:lpstr>
      <vt:lpstr>РАЗМНОЖЕНИЕ  БОГОМОЛА</vt:lpstr>
      <vt:lpstr>САМОЗАЩИТА  БОГОМОЛА</vt:lpstr>
      <vt:lpstr>Слайд 8</vt:lpstr>
      <vt:lpstr>ОХОТА   БОГОМОЛА</vt:lpstr>
      <vt:lpstr>Слайд 10</vt:lpstr>
      <vt:lpstr>Слайд 11</vt:lpstr>
      <vt:lpstr>Слайд 12</vt:lpstr>
      <vt:lpstr>Слайд 13</vt:lpstr>
      <vt:lpstr>Слайд 14</vt:lpstr>
      <vt:lpstr>ПОЛЬЗА  И  ВРЕД  БОГОМОЛА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Аленка</cp:lastModifiedBy>
  <cp:revision>74</cp:revision>
  <dcterms:created xsi:type="dcterms:W3CDTF">2011-05-12T14:13:59Z</dcterms:created>
  <dcterms:modified xsi:type="dcterms:W3CDTF">2014-04-17T23:12:02Z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TC100690471049</vt:lpwstr>
  </property>
</Properties>
</file>