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296292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A2E16B-3702-4A6E-B1E9-BB95E1E9B85E}" type="datetimeFigureOut">
              <a:rPr lang="ru-RU" smtClean="0"/>
              <a:t>15.09.2014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252085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49138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35484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77562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A2E16B-3702-4A6E-B1E9-BB95E1E9B85E}" type="datetimeFigureOut">
              <a:rPr lang="ru-RU" smtClean="0"/>
              <a:t>15.09.2014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71211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A2E16B-3702-4A6E-B1E9-BB95E1E9B85E}" type="datetimeFigureOut">
              <a:rPr lang="ru-RU" smtClean="0"/>
              <a:t>15.09.2014</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298099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208599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6035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228142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A2E16B-3702-4A6E-B1E9-BB95E1E9B85E}" type="datetimeFigureOut">
              <a:rPr lang="ru-RU" smtClean="0"/>
              <a:t>15.09.2014</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56167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DA2E16B-3702-4A6E-B1E9-BB95E1E9B85E}" type="datetimeFigureOut">
              <a:rPr lang="ru-RU" smtClean="0"/>
              <a:t>15.09.2014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4511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DA2E16B-3702-4A6E-B1E9-BB95E1E9B85E}" type="datetimeFigureOut">
              <a:rPr lang="ru-RU" smtClean="0"/>
              <a:t>15.09.2014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50258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DA2E16B-3702-4A6E-B1E9-BB95E1E9B85E}" type="datetimeFigureOut">
              <a:rPr lang="ru-RU" smtClean="0"/>
              <a:t>15.09.2014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0406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2E16B-3702-4A6E-B1E9-BB95E1E9B85E}" type="datetimeFigureOut">
              <a:rPr lang="ru-RU" smtClean="0"/>
              <a:t>15.09.2014</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33278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A2E16B-3702-4A6E-B1E9-BB95E1E9B85E}" type="datetimeFigureOut">
              <a:rPr lang="ru-RU" smtClean="0"/>
              <a:t>15.09.2014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51728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A2E16B-3702-4A6E-B1E9-BB95E1E9B85E}" type="datetimeFigureOut">
              <a:rPr lang="ru-RU" smtClean="0"/>
              <a:t>15.09.2014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81FC76-BBED-48BC-A67B-28C64B1E126B}" type="slidenum">
              <a:rPr lang="ru-RU" smtClean="0"/>
              <a:t>‹#›</a:t>
            </a:fld>
            <a:endParaRPr lang="ru-RU"/>
          </a:p>
        </p:txBody>
      </p:sp>
    </p:spTree>
    <p:extLst>
      <p:ext uri="{BB962C8B-B14F-4D97-AF65-F5344CB8AC3E}">
        <p14:creationId xmlns:p14="http://schemas.microsoft.com/office/powerpoint/2010/main" val="192599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A2E16B-3702-4A6E-B1E9-BB95E1E9B85E}" type="datetimeFigureOut">
              <a:rPr lang="ru-RU" smtClean="0"/>
              <a:t>15.09.2014</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681FC76-BBED-48BC-A67B-28C64B1E126B}" type="slidenum">
              <a:rPr lang="ru-RU" smtClean="0"/>
              <a:t>‹#›</a:t>
            </a:fld>
            <a:endParaRPr lang="ru-RU"/>
          </a:p>
        </p:txBody>
      </p:sp>
    </p:spTree>
    <p:extLst>
      <p:ext uri="{BB962C8B-B14F-4D97-AF65-F5344CB8AC3E}">
        <p14:creationId xmlns:p14="http://schemas.microsoft.com/office/powerpoint/2010/main" val="29895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mmons.wikimedia.org/wiki/File:Aleksandr_Oparin_and_Andrei_Kursanov_in_enzymology_laboratory_1938.jpg?uselang=r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2620" y="1746422"/>
            <a:ext cx="9348288" cy="2388408"/>
          </a:xfrm>
          <a:effectLst>
            <a:glow rad="228600">
              <a:schemeClr val="accent5">
                <a:satMod val="175000"/>
                <a:alpha val="40000"/>
              </a:schemeClr>
            </a:glow>
          </a:effectLst>
          <a:scene3d>
            <a:camera prst="orthographicFront"/>
            <a:lightRig rig="threePt" dir="t"/>
          </a:scene3d>
          <a:sp3d>
            <a:bevelT/>
          </a:sp3d>
        </p:spPr>
        <p:txBody>
          <a:bodyPr>
            <a:normAutofit fontScale="90000"/>
          </a:bodyPr>
          <a:lstStyle/>
          <a:p>
            <a:r>
              <a:rPr lang="ru-RU" sz="7200" i="1" dirty="0">
                <a:effectLst>
                  <a:outerShdw blurRad="38100" dist="38100" dir="2700000" algn="tl">
                    <a:srgbClr val="000000">
                      <a:alpha val="43137"/>
                    </a:srgbClr>
                  </a:outerShdw>
                </a:effectLst>
              </a:rPr>
              <a:t>Возникновение жизни или абиогенез</a:t>
            </a:r>
          </a:p>
        </p:txBody>
      </p:sp>
      <p:sp>
        <p:nvSpPr>
          <p:cNvPr id="3" name="Подзаголовок 2"/>
          <p:cNvSpPr>
            <a:spLocks noGrp="1"/>
          </p:cNvSpPr>
          <p:nvPr>
            <p:ph type="subTitle" idx="1"/>
          </p:nvPr>
        </p:nvSpPr>
        <p:spPr>
          <a:xfrm>
            <a:off x="6211330" y="5229012"/>
            <a:ext cx="6960973" cy="1554848"/>
          </a:xfrm>
        </p:spPr>
        <p:txBody>
          <a:bodyPr/>
          <a:lstStyle/>
          <a:p>
            <a:r>
              <a:rPr lang="ru-RU" dirty="0" smtClean="0"/>
              <a:t>Подготовила: ученица 11-Г класса</a:t>
            </a:r>
          </a:p>
          <a:p>
            <a:r>
              <a:rPr lang="ru-RU" dirty="0" smtClean="0"/>
              <a:t>Соловей Екатерина</a:t>
            </a:r>
          </a:p>
          <a:p>
            <a:r>
              <a:rPr lang="ru-RU" dirty="0" smtClean="0"/>
              <a:t>Учитель: </a:t>
            </a:r>
            <a:r>
              <a:rPr lang="ru-RU" dirty="0" err="1" smtClean="0"/>
              <a:t>Диордиева</a:t>
            </a:r>
            <a:r>
              <a:rPr lang="ru-RU" dirty="0" smtClean="0"/>
              <a:t> Наталья Васильевна</a:t>
            </a:r>
            <a:endParaRPr lang="ru-RU" dirty="0"/>
          </a:p>
        </p:txBody>
      </p:sp>
    </p:spTree>
    <p:extLst>
      <p:ext uri="{BB962C8B-B14F-4D97-AF65-F5344CB8AC3E}">
        <p14:creationId xmlns:p14="http://schemas.microsoft.com/office/powerpoint/2010/main" val="29390502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71152" y="595785"/>
            <a:ext cx="10515600" cy="788172"/>
          </a:xfrm>
        </p:spPr>
        <p:txBody>
          <a:bodyPr>
            <a:normAutofit fontScale="90000"/>
          </a:bodyPr>
          <a:lstStyle/>
          <a:p>
            <a:r>
              <a:rPr lang="ru-RU" sz="3600" b="1" dirty="0"/>
              <a:t>Химическая эволюция</a:t>
            </a:r>
            <a:r>
              <a:rPr lang="ru-RU" sz="3600" dirty="0"/>
              <a:t> или </a:t>
            </a:r>
            <a:r>
              <a:rPr lang="ru-RU" sz="3600" b="1" dirty="0" err="1"/>
              <a:t>пребиотическая</a:t>
            </a:r>
            <a:r>
              <a:rPr lang="ru-RU" sz="3600" b="1" dirty="0"/>
              <a:t> эволюция</a:t>
            </a:r>
            <a:r>
              <a:rPr lang="ru-RU" sz="3600" dirty="0"/>
              <a:t> </a:t>
            </a:r>
          </a:p>
        </p:txBody>
      </p:sp>
      <p:sp>
        <p:nvSpPr>
          <p:cNvPr id="5" name="Объект 4"/>
          <p:cNvSpPr>
            <a:spLocks noGrp="1"/>
          </p:cNvSpPr>
          <p:nvPr>
            <p:ph sz="half" idx="1"/>
          </p:nvPr>
        </p:nvSpPr>
        <p:spPr/>
        <p:txBody>
          <a:bodyPr>
            <a:normAutofit fontScale="85000" lnSpcReduction="20000"/>
          </a:bodyPr>
          <a:lstStyle/>
          <a:p>
            <a:r>
              <a:rPr lang="ru-RU" dirty="0"/>
              <a:t>первый этап эволюции жизни, в ходе которого органические, </a:t>
            </a:r>
            <a:r>
              <a:rPr lang="ru-RU" dirty="0" err="1"/>
              <a:t>пребиотические</a:t>
            </a:r>
            <a:r>
              <a:rPr lang="ru-RU" dirty="0"/>
              <a:t> вещества возникли из неорганических молекул под влиянием внешних энергетических и селекционных факторов и в силу развертывания процессов самоорганизации, свойственных всем относительно сложным системам, к которым относится большинство углеродсодержащих молекул.</a:t>
            </a:r>
          </a:p>
          <a:p>
            <a:r>
              <a:rPr lang="ru-RU" dirty="0"/>
              <a:t>Также этими терминами обозначается теория возникновения и развития тех молекул, которые имеют принципиальное значение для возникновения и развития живого вещества.</a:t>
            </a:r>
          </a:p>
          <a:p>
            <a:endParaRPr lang="ru-RU" dirty="0"/>
          </a:p>
        </p:txBody>
      </p:sp>
      <p:pic>
        <p:nvPicPr>
          <p:cNvPr id="5122" name="Picture 2" descr="http://istinaodna.com/images/hypothesis/11_25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2626" y="2413686"/>
            <a:ext cx="3655181" cy="400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82479"/>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0915" y="469557"/>
            <a:ext cx="8761413" cy="1573427"/>
          </a:xfrm>
        </p:spPr>
        <p:txBody>
          <a:bodyPr>
            <a:normAutofit fontScale="90000"/>
          </a:bodyPr>
          <a:lstStyle/>
          <a:p>
            <a:r>
              <a:rPr lang="ru-RU" sz="3100" b="1" dirty="0" err="1"/>
              <a:t>Генобиоз</a:t>
            </a:r>
            <a:r>
              <a:rPr lang="ru-RU" sz="3100" b="1" dirty="0"/>
              <a:t> и </a:t>
            </a:r>
            <a:r>
              <a:rPr lang="ru-RU" sz="3100" b="1" dirty="0" err="1" smtClean="0"/>
              <a:t>голобиоз</a:t>
            </a:r>
            <a:r>
              <a:rPr lang="ru-RU" sz="3100" b="1" dirty="0" smtClean="0"/>
              <a:t>:</a:t>
            </a:r>
            <a:r>
              <a:rPr lang="en-US" b="1" dirty="0" smtClean="0"/>
              <a:t/>
            </a:r>
            <a:br>
              <a:rPr lang="en-US" b="1" dirty="0" smtClean="0"/>
            </a:br>
            <a:r>
              <a:rPr lang="ru-RU" sz="2700" dirty="0"/>
              <a:t>В зависимости от того, что считается первичным, различают два методологических подхода к вопросу возникновения жизни</a:t>
            </a:r>
            <a:r>
              <a:rPr lang="ru-RU" sz="2700" dirty="0" smtClean="0"/>
              <a:t>:</a:t>
            </a:r>
            <a:endParaRPr lang="ru-RU" dirty="0"/>
          </a:p>
        </p:txBody>
      </p:sp>
      <p:sp>
        <p:nvSpPr>
          <p:cNvPr id="3" name="Объект 2"/>
          <p:cNvSpPr>
            <a:spLocks noGrp="1"/>
          </p:cNvSpPr>
          <p:nvPr>
            <p:ph sz="half" idx="1"/>
          </p:nvPr>
        </p:nvSpPr>
        <p:spPr/>
        <p:txBody>
          <a:bodyPr/>
          <a:lstStyle/>
          <a:p>
            <a:r>
              <a:rPr lang="ru-RU" b="1" dirty="0" err="1"/>
              <a:t>Генобиоз</a:t>
            </a:r>
            <a:r>
              <a:rPr lang="ru-RU" dirty="0"/>
              <a:t> — методологический подход в вопросе происхождения жизни, основанный на убеждении в первичности молекулярной системы со свойствами первичного генетического кода.</a:t>
            </a:r>
          </a:p>
          <a:p>
            <a:endParaRPr lang="ru-RU" dirty="0"/>
          </a:p>
        </p:txBody>
      </p:sp>
      <p:sp>
        <p:nvSpPr>
          <p:cNvPr id="4" name="Объект 3"/>
          <p:cNvSpPr>
            <a:spLocks noGrp="1"/>
          </p:cNvSpPr>
          <p:nvPr>
            <p:ph sz="half" idx="2"/>
          </p:nvPr>
        </p:nvSpPr>
        <p:spPr/>
        <p:txBody>
          <a:bodyPr/>
          <a:lstStyle/>
          <a:p>
            <a:r>
              <a:rPr lang="ru-RU" b="1" dirty="0" err="1"/>
              <a:t>Голобиоз</a:t>
            </a:r>
            <a:r>
              <a:rPr lang="ru-RU" dirty="0"/>
              <a:t> — методологический подход в вопросе происхождения жизни, основанный на идее первичности структур, наделённых способностью к элементарному обмену веществ при участии ферментного механизма.</a:t>
            </a:r>
          </a:p>
          <a:p>
            <a:endParaRPr lang="ru-RU" dirty="0"/>
          </a:p>
        </p:txBody>
      </p:sp>
    </p:spTree>
    <p:extLst>
      <p:ext uri="{BB962C8B-B14F-4D97-AF65-F5344CB8AC3E}">
        <p14:creationId xmlns:p14="http://schemas.microsoft.com/office/powerpoint/2010/main" val="2643490538"/>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607" y="538121"/>
            <a:ext cx="11656540" cy="1018832"/>
          </a:xfrm>
        </p:spPr>
        <p:txBody>
          <a:bodyPr>
            <a:normAutofit fontScale="90000"/>
          </a:bodyPr>
          <a:lstStyle/>
          <a:p>
            <a:pPr algn="ctr"/>
            <a:r>
              <a:rPr lang="ru-RU" sz="3200" b="1" dirty="0"/>
              <a:t>Мир </a:t>
            </a:r>
            <a:r>
              <a:rPr lang="ru-RU" sz="3200" b="1" dirty="0" err="1"/>
              <a:t>полиароматических</a:t>
            </a:r>
            <a:r>
              <a:rPr lang="ru-RU" sz="3200" b="1" dirty="0"/>
              <a:t> углеводородов как предшественник мира </a:t>
            </a:r>
            <a:r>
              <a:rPr lang="ru-RU" sz="3200" b="1" dirty="0" smtClean="0"/>
              <a:t>РНК</a:t>
            </a:r>
            <a:endParaRPr lang="ru-RU" sz="3200" dirty="0"/>
          </a:p>
        </p:txBody>
      </p:sp>
      <p:pic>
        <p:nvPicPr>
          <p:cNvPr id="4098" name="Picture 2" descr="http://www.medskop.ru/pics/1753_1778913629.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77673" y="2603500"/>
            <a:ext cx="2580467" cy="34163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6328719" y="2603500"/>
            <a:ext cx="5181600" cy="3408706"/>
          </a:xfrm>
        </p:spPr>
        <p:txBody>
          <a:bodyPr/>
          <a:lstStyle/>
          <a:p>
            <a:r>
              <a:rPr lang="ru-RU" dirty="0"/>
              <a:t>Гипотеза мира </a:t>
            </a:r>
            <a:r>
              <a:rPr lang="ru-RU" dirty="0" err="1"/>
              <a:t>полиароматических</a:t>
            </a:r>
            <a:r>
              <a:rPr lang="ru-RU" dirty="0"/>
              <a:t> углеводородов пытается ответить на вопрос, как возникли первые РНК, предлагая вариант химической эволюции от полициклических ароматических углеводородов до РНК-подобных цепочек.</a:t>
            </a:r>
          </a:p>
          <a:p>
            <a:endParaRPr lang="ru-RU" dirty="0"/>
          </a:p>
        </p:txBody>
      </p:sp>
    </p:spTree>
    <p:extLst>
      <p:ext uri="{BB962C8B-B14F-4D97-AF65-F5344CB8AC3E}">
        <p14:creationId xmlns:p14="http://schemas.microsoft.com/office/powerpoint/2010/main" val="2323908005"/>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sa.gov/centers/ames/images/content/278550main_BERNSTEIN_PAH_Award_paper_092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116859" y="217916"/>
            <a:ext cx="3083011" cy="656367"/>
          </a:xfrm>
        </p:spPr>
        <p:txBody>
          <a:bodyPr>
            <a:normAutofit fontScale="90000"/>
          </a:bodyPr>
          <a:lstStyle/>
          <a:p>
            <a:r>
              <a:rPr lang="ru-RU" b="1" dirty="0" smtClean="0">
                <a:solidFill>
                  <a:schemeClr val="bg1"/>
                </a:solidFill>
              </a:rPr>
              <a:t>Панспермия</a:t>
            </a:r>
            <a:endParaRPr lang="ru-RU" dirty="0">
              <a:solidFill>
                <a:schemeClr val="bg1"/>
              </a:solidFill>
            </a:endParaRPr>
          </a:p>
        </p:txBody>
      </p:sp>
      <p:sp>
        <p:nvSpPr>
          <p:cNvPr id="3" name="Объект 2"/>
          <p:cNvSpPr>
            <a:spLocks noGrp="1"/>
          </p:cNvSpPr>
          <p:nvPr>
            <p:ph sz="half" idx="1"/>
          </p:nvPr>
        </p:nvSpPr>
        <p:spPr>
          <a:xfrm>
            <a:off x="49428" y="1024152"/>
            <a:ext cx="5181600" cy="6487297"/>
          </a:xfrm>
        </p:spPr>
        <p:txBody>
          <a:bodyPr>
            <a:normAutofit fontScale="55000" lnSpcReduction="20000"/>
          </a:bodyPr>
          <a:lstStyle/>
          <a:p>
            <a:endParaRPr lang="en-US" sz="3300" dirty="0" smtClean="0"/>
          </a:p>
          <a:p>
            <a:r>
              <a:rPr lang="ru-RU" sz="3300" dirty="0" smtClean="0">
                <a:solidFill>
                  <a:schemeClr val="bg1"/>
                </a:solidFill>
              </a:rPr>
              <a:t>Согласно </a:t>
            </a:r>
            <a:r>
              <a:rPr lang="ru-RU" sz="3300" dirty="0">
                <a:solidFill>
                  <a:schemeClr val="bg1"/>
                </a:solidFill>
              </a:rPr>
              <a:t>теории Панспермии, предложенной в 1865 году немецким ученым Г. Рихтером и окончательно сформулированной шведским ученым Аррениусом в 1895 году, жизнь могла быть занесена на Землю из космоса. Наиболее вероятно попадание живых организмов внеземного происхождения с метеоритами и космической пылью. Это предположение основывается на данных о высокой устойчивости некоторых организмов и их спор к радиации, глубокому вакууму, низким температурам и другим воздействиям. Однако до сих пор нет достоверных фактов, подтверждающих внеземное происхождение микроорганизмов, найденных в метеоритах. Но если бы даже они попали на Землю и дали начало жизни на нашей планете, вопрос об изначальном возникновении жизни оставался бы без ответа.</a:t>
            </a:r>
          </a:p>
          <a:p>
            <a:endParaRPr lang="ru-RU" dirty="0"/>
          </a:p>
        </p:txBody>
      </p:sp>
      <p:sp>
        <p:nvSpPr>
          <p:cNvPr id="4" name="Объект 3"/>
          <p:cNvSpPr>
            <a:spLocks noGrp="1"/>
          </p:cNvSpPr>
          <p:nvPr>
            <p:ph sz="half" idx="2"/>
          </p:nvPr>
        </p:nvSpPr>
        <p:spPr>
          <a:xfrm>
            <a:off x="5231028" y="1380780"/>
            <a:ext cx="6773563" cy="5477219"/>
          </a:xfrm>
        </p:spPr>
        <p:txBody>
          <a:bodyPr>
            <a:normAutofit fontScale="55000" lnSpcReduction="20000"/>
          </a:bodyPr>
          <a:lstStyle/>
          <a:p>
            <a:r>
              <a:rPr lang="ru-RU" sz="2900" dirty="0" err="1">
                <a:solidFill>
                  <a:schemeClr val="bg1"/>
                </a:solidFill>
              </a:rPr>
              <a:t>Фрэнсис</a:t>
            </a:r>
            <a:r>
              <a:rPr lang="ru-RU" sz="2900" dirty="0">
                <a:solidFill>
                  <a:schemeClr val="bg1"/>
                </a:solidFill>
              </a:rPr>
              <a:t> Крик и Лесли </a:t>
            </a:r>
            <a:r>
              <a:rPr lang="ru-RU" sz="2900" dirty="0" err="1">
                <a:solidFill>
                  <a:schemeClr val="bg1"/>
                </a:solidFill>
              </a:rPr>
              <a:t>Оргел</a:t>
            </a:r>
            <a:r>
              <a:rPr lang="ru-RU" sz="2900" dirty="0">
                <a:solidFill>
                  <a:schemeClr val="bg1"/>
                </a:solidFill>
              </a:rPr>
              <a:t> предложили в 1973 году другой вариант — управляемую панспермию, то есть намеренное «заражение» Земли (наряду с другими планетными системами) микроорганизмами, доставленными на непилотируемых космических аппаратах развитой инопланетной цивилизацией, которая, возможно, находилась перед глобальной катастрофой или же просто надеялась произвести </a:t>
            </a:r>
            <a:r>
              <a:rPr lang="ru-RU" sz="2900" dirty="0" err="1">
                <a:solidFill>
                  <a:schemeClr val="bg1"/>
                </a:solidFill>
              </a:rPr>
              <a:t>терраформирование</a:t>
            </a:r>
            <a:r>
              <a:rPr lang="ru-RU" sz="2900" dirty="0">
                <a:solidFill>
                  <a:schemeClr val="bg1"/>
                </a:solidFill>
              </a:rPr>
              <a:t> других планет для будущей колонизации. В пользу своей теории они привели два основных довода — универсальность генетического кода (известные другие вариации кода используются в биосфере гораздо реже и мало отличаются от универсального) и значительную роль молибдена в некоторых ферментах. Молибден — очень редкий элемент для всей Солнечной системы. По словам авторов, первоначальная цивилизация, возможно, обитала возле звезды, обогащённой молибденом.</a:t>
            </a:r>
          </a:p>
          <a:p>
            <a:r>
              <a:rPr lang="ru-RU" sz="2900" dirty="0">
                <a:solidFill>
                  <a:schemeClr val="bg1"/>
                </a:solidFill>
              </a:rPr>
              <a:t>Против возражения о том, что теория панспермии (в том числе управляемой) не решает вопрос о зарождении жизни, они выдвинули следующий аргумент: на планетах другого неизвестного нам типа вероятность зарождения жизни изначально может быть намного выше, чем на Земле, например, из-за наличия особенных минералов с высокой каталитической активностью.</a:t>
            </a:r>
          </a:p>
          <a:p>
            <a:endParaRPr lang="ru-RU" dirty="0"/>
          </a:p>
        </p:txBody>
      </p:sp>
    </p:spTree>
    <p:extLst>
      <p:ext uri="{BB962C8B-B14F-4D97-AF65-F5344CB8AC3E}">
        <p14:creationId xmlns:p14="http://schemas.microsoft.com/office/powerpoint/2010/main" val="349184421"/>
      </p:ext>
    </p:extLst>
  </p:cSld>
  <p:clrMapOvr>
    <a:masterClrMapping/>
  </p:clrMapOvr>
  <mc:AlternateContent xmlns:mc="http://schemas.openxmlformats.org/markup-compatibility/2006">
    <mc:Choice xmlns:p14="http://schemas.microsoft.com/office/powerpoint/2010/main" Requires="p14">
      <p:transition spd="slow" p14:dur="1250">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178" y="388581"/>
            <a:ext cx="10515600" cy="685672"/>
          </a:xfrm>
        </p:spPr>
        <p:txBody>
          <a:bodyPr>
            <a:normAutofit/>
          </a:bodyPr>
          <a:lstStyle/>
          <a:p>
            <a:r>
              <a:rPr lang="ru-RU" sz="3200" b="1" dirty="0"/>
              <a:t>Самозарождение </a:t>
            </a:r>
            <a:r>
              <a:rPr lang="ru-RU" sz="3200" b="1" dirty="0" smtClean="0"/>
              <a:t>жизни</a:t>
            </a:r>
            <a:endParaRPr lang="ru-RU" sz="3200" dirty="0"/>
          </a:p>
        </p:txBody>
      </p:sp>
      <p:sp>
        <p:nvSpPr>
          <p:cNvPr id="4" name="Объект 3"/>
          <p:cNvSpPr>
            <a:spLocks noGrp="1"/>
          </p:cNvSpPr>
          <p:nvPr>
            <p:ph sz="half" idx="1"/>
          </p:nvPr>
        </p:nvSpPr>
        <p:spPr>
          <a:xfrm>
            <a:off x="6063048" y="1074253"/>
            <a:ext cx="5739714" cy="5171947"/>
          </a:xfrm>
        </p:spPr>
        <p:txBody>
          <a:bodyPr>
            <a:normAutofit fontScale="85000" lnSpcReduction="10000"/>
          </a:bodyPr>
          <a:lstStyle/>
          <a:p>
            <a:r>
              <a:rPr lang="ru-RU" dirty="0">
                <a:solidFill>
                  <a:schemeClr val="bg1"/>
                </a:solidFill>
              </a:rPr>
              <a:t>Эта теория была распространена в Древнем Китае, Вавилоне и Древнем </a:t>
            </a:r>
            <a:r>
              <a:rPr lang="ru-RU" dirty="0" smtClean="0">
                <a:solidFill>
                  <a:schemeClr val="bg1"/>
                </a:solidFill>
              </a:rPr>
              <a:t>Египте.</a:t>
            </a:r>
            <a:r>
              <a:rPr lang="ru-RU" dirty="0">
                <a:solidFill>
                  <a:schemeClr val="bg1"/>
                </a:solidFill>
              </a:rPr>
              <a:t> Аристотель </a:t>
            </a:r>
            <a:r>
              <a:rPr lang="ru-RU" dirty="0" smtClean="0">
                <a:solidFill>
                  <a:schemeClr val="bg1"/>
                </a:solidFill>
              </a:rPr>
              <a:t>придерживался </a:t>
            </a:r>
            <a:r>
              <a:rPr lang="ru-RU" dirty="0">
                <a:solidFill>
                  <a:schemeClr val="bg1"/>
                </a:solidFill>
              </a:rPr>
              <a:t>теории спонтанного зарождения жизни. Согласно этой гипотезе, определённые «частицы» </a:t>
            </a:r>
            <a:r>
              <a:rPr lang="ru-RU" dirty="0"/>
              <a:t>веществ</a:t>
            </a:r>
            <a:r>
              <a:rPr lang="ru-RU" dirty="0">
                <a:solidFill>
                  <a:schemeClr val="bg1"/>
                </a:solidFill>
              </a:rPr>
              <a:t>а </a:t>
            </a:r>
            <a:r>
              <a:rPr lang="ru-RU" dirty="0"/>
              <a:t>содержат некое «активное начало», которое при подходящих условиях может создать живой организм. Аристотель был прав, считая, что это активное начало содержится в оплодотворенном яйце, но ошибочно полагал, что оно присутствует также в солнечном свете, тине и гниющем мясе.</a:t>
            </a:r>
          </a:p>
          <a:p>
            <a:r>
              <a:rPr lang="ru-RU" dirty="0"/>
              <a:t>С распространением христианства теория спонтанного зарождения жизни оказалась не в чести, но эта идея все продолжала существовать где-то на заднем плане в течение ещё многих веков</a:t>
            </a:r>
            <a:r>
              <a:rPr lang="ru-RU" dirty="0" smtClean="0"/>
              <a:t>.</a:t>
            </a:r>
          </a:p>
          <a:p>
            <a:r>
              <a:rPr lang="ru-RU" dirty="0"/>
              <a:t>Вплоть до XIX века в научной среде существовало представление о «жизненной силе» — некоей всепроникающей субстанции, заставляющей зарождаться живое из неживого (лягушек — из болота, личинок мух — из мяса, червей — из почвы и т. д.). </a:t>
            </a:r>
          </a:p>
          <a:p>
            <a:endParaRPr lang="ru-RU" dirty="0"/>
          </a:p>
        </p:txBody>
      </p:sp>
      <p:pic>
        <p:nvPicPr>
          <p:cNvPr id="6" name="Объект 5"/>
          <p:cNvPicPr>
            <a:picLocks noGrp="1" noChangeAspect="1"/>
          </p:cNvPicPr>
          <p:nvPr>
            <p:ph sz="half" idx="2"/>
          </p:nvPr>
        </p:nvPicPr>
        <p:blipFill>
          <a:blip r:embed="rId2"/>
          <a:stretch>
            <a:fillRect/>
          </a:stretch>
        </p:blipFill>
        <p:spPr>
          <a:xfrm>
            <a:off x="479165" y="1716804"/>
            <a:ext cx="3911602" cy="4904830"/>
          </a:xfrm>
          <a:prstGeom prst="rect">
            <a:avLst/>
          </a:prstGeom>
        </p:spPr>
      </p:pic>
    </p:spTree>
    <p:extLst>
      <p:ext uri="{BB962C8B-B14F-4D97-AF65-F5344CB8AC3E}">
        <p14:creationId xmlns:p14="http://schemas.microsoft.com/office/powerpoint/2010/main" val="358603760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0021"/>
          </a:xfrm>
        </p:spPr>
        <p:txBody>
          <a:bodyPr>
            <a:normAutofit fontScale="90000"/>
          </a:bodyPr>
          <a:lstStyle/>
          <a:p>
            <a:r>
              <a:rPr lang="ru-RU" sz="3600" dirty="0" smtClean="0"/>
              <a:t>Эксперименты до доказательству и опровержению теории</a:t>
            </a:r>
            <a:endParaRPr lang="ru-RU" sz="3600" dirty="0"/>
          </a:p>
        </p:txBody>
      </p:sp>
      <p:sp>
        <p:nvSpPr>
          <p:cNvPr id="3" name="Объект 2"/>
          <p:cNvSpPr>
            <a:spLocks noGrp="1"/>
          </p:cNvSpPr>
          <p:nvPr>
            <p:ph sz="half" idx="1"/>
          </p:nvPr>
        </p:nvSpPr>
        <p:spPr/>
        <p:txBody>
          <a:bodyPr>
            <a:normAutofit fontScale="92500" lnSpcReduction="20000"/>
          </a:bodyPr>
          <a:lstStyle/>
          <a:p>
            <a:r>
              <a:rPr lang="ru-RU" dirty="0"/>
              <a:t>Известный учёный Ван </a:t>
            </a:r>
            <a:r>
              <a:rPr lang="ru-RU" dirty="0" err="1"/>
              <a:t>Гельмонт</a:t>
            </a:r>
            <a:r>
              <a:rPr lang="ru-RU" dirty="0"/>
              <a:t> описал эксперимент, в котором он за три недели якобы создал мышей. Для этого нужны были грязная рубашка, тёмный шкаф и горсть пшеницы. Активным началом в процессе зарождения мыши Ван </a:t>
            </a:r>
            <a:r>
              <a:rPr lang="ru-RU" dirty="0" err="1"/>
              <a:t>Гельмонт</a:t>
            </a:r>
            <a:r>
              <a:rPr lang="ru-RU" dirty="0"/>
              <a:t> считал человеческий пот.</a:t>
            </a:r>
          </a:p>
          <a:p>
            <a:endParaRPr lang="ru-RU" dirty="0"/>
          </a:p>
        </p:txBody>
      </p:sp>
      <p:sp>
        <p:nvSpPr>
          <p:cNvPr id="4" name="Объект 3"/>
          <p:cNvSpPr>
            <a:spLocks noGrp="1"/>
          </p:cNvSpPr>
          <p:nvPr>
            <p:ph sz="half" idx="2"/>
          </p:nvPr>
        </p:nvSpPr>
        <p:spPr/>
        <p:txBody>
          <a:bodyPr>
            <a:normAutofit fontScale="92500" lnSpcReduction="20000"/>
          </a:bodyPr>
          <a:lstStyle/>
          <a:p>
            <a:r>
              <a:rPr lang="ru-RU" dirty="0"/>
              <a:t>В 1668 году итальянский биолог и врач </a:t>
            </a:r>
            <a:r>
              <a:rPr lang="ru-RU" dirty="0" err="1"/>
              <a:t>Франческо</a:t>
            </a:r>
            <a:r>
              <a:rPr lang="ru-RU" dirty="0"/>
              <a:t> </a:t>
            </a:r>
            <a:r>
              <a:rPr lang="ru-RU" dirty="0" err="1"/>
              <a:t>Реди</a:t>
            </a:r>
            <a:r>
              <a:rPr lang="ru-RU" dirty="0"/>
              <a:t> подошёл к проблеме возникновения жизни более строго и подверг сомнению теорию спонтанного зарождения. </a:t>
            </a:r>
            <a:r>
              <a:rPr lang="ru-RU" dirty="0" err="1"/>
              <a:t>Реди</a:t>
            </a:r>
            <a:r>
              <a:rPr lang="ru-RU" dirty="0"/>
              <a:t> установил, что маленькие белые червячки, появляющиеся на гниющем мясе — это личинки мух. Проведя ряд экспериментов, он получил данные, подтверждающие мысль о том, что жизнь может возникнуть только из предшествующей жизни (концепция биогенеза). В горшочках с мясом, накрытых марлей, мухи не заводились.</a:t>
            </a:r>
          </a:p>
          <a:p>
            <a:endParaRPr lang="ru-RU" dirty="0"/>
          </a:p>
        </p:txBody>
      </p:sp>
    </p:spTree>
    <p:extLst>
      <p:ext uri="{BB962C8B-B14F-4D97-AF65-F5344CB8AC3E}">
        <p14:creationId xmlns:p14="http://schemas.microsoft.com/office/powerpoint/2010/main" val="190303743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345990"/>
            <a:ext cx="10515600" cy="573988"/>
          </a:xfrm>
        </p:spPr>
        <p:txBody>
          <a:bodyPr/>
          <a:lstStyle/>
          <a:p>
            <a:r>
              <a:rPr lang="ru-RU" b="1" dirty="0"/>
              <a:t>Теория стационарного </a:t>
            </a:r>
            <a:r>
              <a:rPr lang="ru-RU" b="1" dirty="0" smtClean="0"/>
              <a:t>состояния</a:t>
            </a:r>
            <a:endParaRPr lang="ru-RU" dirty="0"/>
          </a:p>
        </p:txBody>
      </p:sp>
      <p:sp>
        <p:nvSpPr>
          <p:cNvPr id="3" name="Объект 2"/>
          <p:cNvSpPr>
            <a:spLocks noGrp="1"/>
          </p:cNvSpPr>
          <p:nvPr>
            <p:ph sz="half" idx="1"/>
          </p:nvPr>
        </p:nvSpPr>
        <p:spPr>
          <a:xfrm>
            <a:off x="74141" y="919978"/>
            <a:ext cx="5797378" cy="5917428"/>
          </a:xfrm>
        </p:spPr>
        <p:txBody>
          <a:bodyPr>
            <a:normAutofit fontScale="85000" lnSpcReduction="20000"/>
          </a:bodyPr>
          <a:lstStyle/>
          <a:p>
            <a:r>
              <a:rPr lang="ru-RU" dirty="0">
                <a:solidFill>
                  <a:schemeClr val="bg1"/>
                </a:solidFill>
              </a:rPr>
              <a:t>Согласно теории стационарного состояния, Земля никогда не возникала, а существовала вечно; она всегда была способна поддерживать жизнь, а если и изменялась, то очень незначительно. Согласно этой версии, виды также никогда не возникали, они </a:t>
            </a:r>
            <a:r>
              <a:rPr lang="ru-RU" dirty="0">
                <a:solidFill>
                  <a:schemeClr val="bg1">
                    <a:lumMod val="65000"/>
                  </a:schemeClr>
                </a:solidFill>
              </a:rPr>
              <a:t>существовали</a:t>
            </a:r>
            <a:r>
              <a:rPr lang="ru-RU" dirty="0">
                <a:solidFill>
                  <a:schemeClr val="bg1"/>
                </a:solidFill>
              </a:rPr>
              <a:t> всегда, и у каждого вида есть лишь две </a:t>
            </a:r>
            <a:r>
              <a:rPr lang="ru-RU" dirty="0"/>
              <a:t>возможности — либо </a:t>
            </a:r>
            <a:r>
              <a:rPr lang="ru-RU" dirty="0">
                <a:solidFill>
                  <a:schemeClr val="bg1">
                    <a:lumMod val="65000"/>
                  </a:schemeClr>
                </a:solidFill>
              </a:rPr>
              <a:t>изменение</a:t>
            </a:r>
            <a:r>
              <a:rPr lang="ru-RU" dirty="0"/>
              <a:t> </a:t>
            </a:r>
            <a:r>
              <a:rPr lang="ru-RU" dirty="0">
                <a:solidFill>
                  <a:schemeClr val="bg1"/>
                </a:solidFill>
              </a:rPr>
              <a:t>численности, либо </a:t>
            </a:r>
            <a:r>
              <a:rPr lang="ru-RU" dirty="0"/>
              <a:t>вымирание.</a:t>
            </a:r>
          </a:p>
          <a:p>
            <a:r>
              <a:rPr lang="ru-RU" dirty="0"/>
              <a:t>Однако гипотеза стационарного состояния в корне противоречит данным современной астрономии, которые указывают на конечное время существования любых звёзд и, соответственно, планетных систем вокруг звёзд. По современным оценкам, основанным на учете скоростей радиоактивного распада, возраст Земли, Солнца и Солнечной системы исчисляется ~4,6 млрд лет. Поэтому эта гипотеза обычно не рассматривается академической наукой.</a:t>
            </a:r>
          </a:p>
          <a:p>
            <a:r>
              <a:rPr lang="ru-RU" dirty="0"/>
              <a:t>Сторонники этой гипотезы не признают, что наличие или отсутствие определённых ископаемых остатков может указывать на время появления или вымирания того или иного вида, и приводит в качестве примера представителя </a:t>
            </a:r>
            <a:r>
              <a:rPr lang="ru-RU" dirty="0" err="1"/>
              <a:t>кистепёрых</a:t>
            </a:r>
            <a:r>
              <a:rPr lang="ru-RU" dirty="0"/>
              <a:t> рыб —латимерию. По палеонтологическим данным кистеперые вымерли в конце мелового периода. Однако это заключение пришлось пересмотреть, когда в районе Мадагаскара были найдены живые представители кистеперых</a:t>
            </a:r>
          </a:p>
        </p:txBody>
      </p:sp>
      <p:pic>
        <p:nvPicPr>
          <p:cNvPr id="1026" name="Picture 2" descr="http://www.zoofirma.ru/images/stories/2012/05/04/latimeria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532237"/>
            <a:ext cx="5835291" cy="430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2465"/>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0" y="0"/>
            <a:ext cx="838200" cy="365125"/>
          </a:xfrm>
        </p:spPr>
        <p:txBody>
          <a:bodyPr>
            <a:normAutofit fontScale="90000"/>
          </a:bodyPr>
          <a:lstStyle/>
          <a:p>
            <a:endParaRPr lang="ru-RU" dirty="0"/>
          </a:p>
        </p:txBody>
      </p:sp>
      <p:pic>
        <p:nvPicPr>
          <p:cNvPr id="2054" name="Picture 6" descr="http://paleontologylib.ru/books/item/f00/s00/z0000006/pic/00007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6405" y="1095631"/>
            <a:ext cx="5783727" cy="501010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6172199" y="365125"/>
            <a:ext cx="5871519" cy="5811838"/>
          </a:xfrm>
        </p:spPr>
        <p:txBody>
          <a:bodyPr>
            <a:normAutofit/>
          </a:bodyPr>
          <a:lstStyle/>
          <a:p>
            <a:r>
              <a:rPr lang="ru-RU" dirty="0">
                <a:solidFill>
                  <a:schemeClr val="bg1"/>
                </a:solidFill>
              </a:rPr>
              <a:t>Используя палеонтологические данные для подтверждения теории стационарного состояния, её сторонники интерпретируют появление ископаемых останков в экологическом аспекте. Так, например, внезапное появление какого-либо </a:t>
            </a:r>
            <a:r>
              <a:rPr lang="ru-RU" dirty="0">
                <a:solidFill>
                  <a:schemeClr val="bg1">
                    <a:lumMod val="65000"/>
                  </a:schemeClr>
                </a:solidFill>
              </a:rPr>
              <a:t>ископаемого</a:t>
            </a:r>
            <a:r>
              <a:rPr lang="ru-RU" dirty="0"/>
              <a:t> вида в определённом пласте они объясняют увеличением численности его популяции или его перемещением в места, благоприятные для сохранения остатков. Теория </a:t>
            </a:r>
            <a:r>
              <a:rPr lang="ru-RU" i="1" dirty="0" smtClean="0"/>
              <a:t>стационарного</a:t>
            </a:r>
            <a:r>
              <a:rPr lang="ru-RU" i="1" dirty="0"/>
              <a:t> состояния</a:t>
            </a:r>
            <a:r>
              <a:rPr lang="ru-RU" dirty="0"/>
              <a:t> представляет собой только исторический или философский интерес, так как выводы этой теорий противоречат научным данным.</a:t>
            </a:r>
          </a:p>
          <a:p>
            <a:endParaRPr lang="ru-RU" dirty="0"/>
          </a:p>
        </p:txBody>
      </p:sp>
    </p:spTree>
    <p:extLst>
      <p:ext uri="{BB962C8B-B14F-4D97-AF65-F5344CB8AC3E}">
        <p14:creationId xmlns:p14="http://schemas.microsoft.com/office/powerpoint/2010/main" val="218376279"/>
      </p:ext>
    </p:extLst>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3879" y="392628"/>
            <a:ext cx="6207211" cy="615178"/>
          </a:xfrm>
        </p:spPr>
        <p:txBody>
          <a:bodyPr>
            <a:normAutofit fontScale="90000"/>
          </a:bodyPr>
          <a:lstStyle/>
          <a:p>
            <a:r>
              <a:rPr lang="ru-RU" sz="3200" b="1" dirty="0"/>
              <a:t>Теория Опарина — </a:t>
            </a:r>
            <a:r>
              <a:rPr lang="ru-RU" sz="3200" b="1" dirty="0" err="1" smtClean="0"/>
              <a:t>Холдейна</a:t>
            </a:r>
            <a:endParaRPr lang="ru-RU" sz="3200" dirty="0"/>
          </a:p>
        </p:txBody>
      </p:sp>
      <p:sp>
        <p:nvSpPr>
          <p:cNvPr id="3" name="Объект 2"/>
          <p:cNvSpPr>
            <a:spLocks noGrp="1"/>
          </p:cNvSpPr>
          <p:nvPr>
            <p:ph sz="half" idx="1"/>
          </p:nvPr>
        </p:nvSpPr>
        <p:spPr>
          <a:xfrm>
            <a:off x="178141" y="939114"/>
            <a:ext cx="5731476" cy="5237849"/>
          </a:xfrm>
        </p:spPr>
        <p:txBody>
          <a:bodyPr>
            <a:normAutofit fontScale="92500" lnSpcReduction="10000"/>
          </a:bodyPr>
          <a:lstStyle/>
          <a:p>
            <a:pPr lvl="0"/>
            <a:r>
              <a:rPr lang="ru-RU" dirty="0">
                <a:solidFill>
                  <a:schemeClr val="bg1"/>
                </a:solidFill>
              </a:rPr>
              <a:t>В 1924 году будущий академик Опарин опубликовал статью «Происхождение жизни», которая в 1938 году была переведена на английский и </a:t>
            </a:r>
            <a:r>
              <a:rPr lang="ru-RU" dirty="0"/>
              <a:t>возродила </a:t>
            </a:r>
            <a:r>
              <a:rPr lang="ru-RU" dirty="0">
                <a:solidFill>
                  <a:schemeClr val="bg1">
                    <a:lumMod val="65000"/>
                  </a:schemeClr>
                </a:solidFill>
              </a:rPr>
              <a:t>интерес</a:t>
            </a:r>
            <a:r>
              <a:rPr lang="ru-RU" dirty="0"/>
              <a:t> </a:t>
            </a:r>
            <a:r>
              <a:rPr lang="ru-RU" dirty="0">
                <a:solidFill>
                  <a:schemeClr val="bg1"/>
                </a:solidFill>
              </a:rPr>
              <a:t>к теории самозарождения. </a:t>
            </a:r>
            <a:r>
              <a:rPr lang="ru-RU" dirty="0"/>
              <a:t>Опарин предположил, что в растворах высокомолекулярных соединений могут самопроизвольно образовываться зоны повышенной концентрации, которые относительно отделены от внешней среды и могут поддерживать обмен с ней. Он назвал их </a:t>
            </a:r>
            <a:r>
              <a:rPr lang="ru-RU" i="1" dirty="0" err="1"/>
              <a:t>Коацерватные</a:t>
            </a:r>
            <a:r>
              <a:rPr lang="ru-RU" i="1" dirty="0"/>
              <a:t> капли</a:t>
            </a:r>
            <a:r>
              <a:rPr lang="ru-RU" dirty="0"/>
              <a:t>, или просто коацерваты</a:t>
            </a:r>
            <a:r>
              <a:rPr lang="ru-RU" dirty="0" smtClean="0"/>
              <a:t>.</a:t>
            </a:r>
          </a:p>
          <a:p>
            <a:r>
              <a:rPr lang="ru-RU" dirty="0"/>
              <a:t>Согласно его теории процесс, приведший к возникновению жизни на Земле, может быть разделён на три этапа:</a:t>
            </a:r>
          </a:p>
          <a:p>
            <a:pPr lvl="0"/>
            <a:r>
              <a:rPr lang="ru-RU" dirty="0"/>
              <a:t>Возникновение органических веществ</a:t>
            </a:r>
          </a:p>
          <a:p>
            <a:pPr lvl="0"/>
            <a:r>
              <a:rPr lang="ru-RU" dirty="0"/>
              <a:t>Возникновение белков</a:t>
            </a:r>
          </a:p>
          <a:p>
            <a:pPr lvl="0"/>
            <a:r>
              <a:rPr lang="ru-RU" dirty="0"/>
              <a:t>Возникновение белковых тел</a:t>
            </a:r>
          </a:p>
          <a:p>
            <a:pPr lvl="0"/>
            <a:endParaRPr lang="ru-RU" dirty="0"/>
          </a:p>
          <a:p>
            <a:endParaRPr lang="ru-RU" dirty="0"/>
          </a:p>
        </p:txBody>
      </p:sp>
      <p:pic>
        <p:nvPicPr>
          <p:cNvPr id="5" name="Объект 4" descr="https://upload.wikimedia.org/wikipedia/commons/thumb/f/f4/Aleksandr_Oparin_and_Andrei_Kursanov_in_enzymology_laboratory_1938.jpg/220px-Aleksandr_Oparin_and_Andrei_Kursanov_in_enzymology_laboratory_1938.jpg">
            <a:hlinkClick r:id="rId2"/>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55243" y="1168359"/>
            <a:ext cx="3342207" cy="5008604"/>
          </a:xfrm>
          <a:prstGeom prst="rect">
            <a:avLst/>
          </a:prstGeom>
          <a:noFill/>
          <a:ln>
            <a:noFill/>
          </a:ln>
        </p:spPr>
      </p:pic>
    </p:spTree>
    <p:extLst>
      <p:ext uri="{BB962C8B-B14F-4D97-AF65-F5344CB8AC3E}">
        <p14:creationId xmlns:p14="http://schemas.microsoft.com/office/powerpoint/2010/main" val="2210338090"/>
      </p:ext>
    </p:extLst>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283777" y="840259"/>
            <a:ext cx="817605" cy="258033"/>
          </a:xfrm>
        </p:spPr>
        <p:txBody>
          <a:bodyPr>
            <a:normAutofit fontScale="90000"/>
          </a:bodyPr>
          <a:lstStyle/>
          <a:p>
            <a:endParaRPr lang="ru-RU" dirty="0"/>
          </a:p>
        </p:txBody>
      </p:sp>
      <p:pic>
        <p:nvPicPr>
          <p:cNvPr id="7170" name="Picture 2" descr="http://elementy.ru/images/eltpub/parmon_pict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6478" y="2339546"/>
            <a:ext cx="6046343" cy="372857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6192821" y="510746"/>
            <a:ext cx="5334000" cy="5971017"/>
          </a:xfrm>
        </p:spPr>
        <p:txBody>
          <a:bodyPr>
            <a:normAutofit fontScale="85000" lnSpcReduction="10000"/>
          </a:bodyPr>
          <a:lstStyle/>
          <a:p>
            <a:r>
              <a:rPr lang="ru-RU" dirty="0">
                <a:solidFill>
                  <a:schemeClr val="bg1"/>
                </a:solidFill>
              </a:rPr>
              <a:t>Астрономические исследования показывают, что как звёзды, так и планетные системы возникли из газопылевого вещества. Наряду с металлами и их оксидами в нём содержались водород, аммиак, вода и простейший углеводород — метан.</a:t>
            </a:r>
          </a:p>
          <a:p>
            <a:r>
              <a:rPr lang="ru-RU" dirty="0">
                <a:solidFill>
                  <a:schemeClr val="bg1"/>
                </a:solidFill>
              </a:rPr>
              <a:t>Условия для начала процесса </a:t>
            </a:r>
            <a:r>
              <a:rPr lang="ru-RU" dirty="0">
                <a:solidFill>
                  <a:schemeClr val="bg1">
                    <a:lumMod val="65000"/>
                  </a:schemeClr>
                </a:solidFill>
              </a:rPr>
              <a:t>формировани</a:t>
            </a:r>
            <a:r>
              <a:rPr lang="ru-RU" dirty="0">
                <a:solidFill>
                  <a:schemeClr val="bg1"/>
                </a:solidFill>
              </a:rPr>
              <a:t>я </a:t>
            </a:r>
            <a:r>
              <a:rPr lang="ru-RU" dirty="0">
                <a:solidFill>
                  <a:schemeClr val="bg1">
                    <a:lumMod val="65000"/>
                  </a:schemeClr>
                </a:solidFill>
              </a:rPr>
              <a:t>белковых структур </a:t>
            </a:r>
            <a:r>
              <a:rPr lang="ru-RU" dirty="0"/>
              <a:t>установились с момента появления первичного океана (бульона). В водной среде производные углеводородов могли подвергаться сложным химическим изменениям и превращениям. В результате такого усложнения молекул могли образоваться более сложные органические вещества, а именно углеводы</a:t>
            </a:r>
            <a:r>
              <a:rPr lang="ru-RU" dirty="0" smtClean="0"/>
              <a:t>.</a:t>
            </a:r>
          </a:p>
          <a:p>
            <a:r>
              <a:rPr lang="ru-RU" dirty="0"/>
              <a:t>Наука доказала, что в результате применения ультрафиолетовых лучей можно искусственно синтезировать не только аминокислоты, но и другие органические вещества. Согласно теории Опарина, дальнейшим шагом по пути к возникновению белковых тел могло явиться образование </a:t>
            </a:r>
            <a:r>
              <a:rPr lang="ru-RU" dirty="0" err="1"/>
              <a:t>коацерватных</a:t>
            </a:r>
            <a:r>
              <a:rPr lang="ru-RU" dirty="0"/>
              <a:t> капель. </a:t>
            </a:r>
            <a:r>
              <a:rPr lang="ru-RU" dirty="0" smtClean="0"/>
              <a:t>Молекулы</a:t>
            </a:r>
            <a:r>
              <a:rPr lang="ru-RU" dirty="0"/>
              <a:t>, окружённые водной оболочкой, объединялись, образуя многомолекулярные комплексы — коацерваты.</a:t>
            </a:r>
          </a:p>
          <a:p>
            <a:endParaRPr lang="ru-RU" dirty="0"/>
          </a:p>
          <a:p>
            <a:endParaRPr lang="ru-RU" dirty="0"/>
          </a:p>
        </p:txBody>
      </p:sp>
    </p:spTree>
    <p:extLst>
      <p:ext uri="{BB962C8B-B14F-4D97-AF65-F5344CB8AC3E}">
        <p14:creationId xmlns:p14="http://schemas.microsoft.com/office/powerpoint/2010/main" val="2747879626"/>
      </p:ext>
    </p:extLst>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7581" y="339538"/>
            <a:ext cx="8277997" cy="549275"/>
          </a:xfrm>
        </p:spPr>
        <p:txBody>
          <a:bodyPr>
            <a:normAutofit fontScale="90000"/>
          </a:bodyPr>
          <a:lstStyle/>
          <a:p>
            <a:r>
              <a:rPr lang="ru-RU" sz="3600" b="1" dirty="0"/>
              <a:t>Зарождение жизни в горячей </a:t>
            </a:r>
            <a:r>
              <a:rPr lang="ru-RU" sz="3600" b="1" dirty="0" smtClean="0"/>
              <a:t>воде</a:t>
            </a:r>
            <a:endParaRPr lang="ru-RU" sz="3600" dirty="0"/>
          </a:p>
        </p:txBody>
      </p:sp>
      <p:sp>
        <p:nvSpPr>
          <p:cNvPr id="3" name="Объект 2"/>
          <p:cNvSpPr>
            <a:spLocks noGrp="1"/>
          </p:cNvSpPr>
          <p:nvPr>
            <p:ph sz="half" idx="1"/>
          </p:nvPr>
        </p:nvSpPr>
        <p:spPr>
          <a:xfrm>
            <a:off x="156519" y="807308"/>
            <a:ext cx="5863281" cy="5898292"/>
          </a:xfrm>
        </p:spPr>
        <p:txBody>
          <a:bodyPr>
            <a:normAutofit fontScale="85000" lnSpcReduction="10000"/>
          </a:bodyPr>
          <a:lstStyle/>
          <a:p>
            <a:r>
              <a:rPr lang="ru-RU" dirty="0">
                <a:solidFill>
                  <a:schemeClr val="bg1"/>
                </a:solidFill>
              </a:rPr>
              <a:t>Научные исследования показывают, что зарождение жизни в минеральной воде и, в особенности, гейзерах наиболее вероятно. В 2005 г. академик Юрий Викторович </a:t>
            </a:r>
            <a:r>
              <a:rPr lang="ru-RU" dirty="0" err="1">
                <a:solidFill>
                  <a:schemeClr val="bg1"/>
                </a:solidFill>
              </a:rPr>
              <a:t>Наточин</a:t>
            </a:r>
            <a:r>
              <a:rPr lang="ru-RU" dirty="0">
                <a:solidFill>
                  <a:schemeClr val="bg1"/>
                </a:solidFill>
              </a:rPr>
              <a:t> высказал предположение, отличное от общепринятой концепции возникновения </a:t>
            </a:r>
            <a:r>
              <a:rPr lang="ru-RU" dirty="0"/>
              <a:t>жизни в </a:t>
            </a:r>
            <a:r>
              <a:rPr lang="ru-RU" dirty="0">
                <a:solidFill>
                  <a:schemeClr val="bg1">
                    <a:lumMod val="65000"/>
                  </a:schemeClr>
                </a:solidFill>
              </a:rPr>
              <a:t>море, </a:t>
            </a:r>
            <a:r>
              <a:rPr lang="ru-RU" dirty="0">
                <a:solidFill>
                  <a:schemeClr val="bg1"/>
                </a:solidFill>
              </a:rPr>
              <a:t>и аргументировал гипотезу, согласно </a:t>
            </a:r>
            <a:r>
              <a:rPr lang="ru-RU" dirty="0"/>
              <a:t>которой средой возникновения </a:t>
            </a:r>
            <a:r>
              <a:rPr lang="ru-RU" dirty="0" err="1">
                <a:solidFill>
                  <a:schemeClr val="bg1">
                    <a:lumMod val="65000"/>
                  </a:schemeClr>
                </a:solidFill>
              </a:rPr>
              <a:t>протоклеток</a:t>
            </a:r>
            <a:r>
              <a:rPr lang="ru-RU" dirty="0"/>
              <a:t> </a:t>
            </a:r>
            <a:r>
              <a:rPr lang="ru-RU" dirty="0">
                <a:solidFill>
                  <a:schemeClr val="bg1"/>
                </a:solidFill>
              </a:rPr>
              <a:t>были</a:t>
            </a:r>
            <a:r>
              <a:rPr lang="ru-RU" dirty="0"/>
              <a:t> водоемы с преобладанием ионов К</a:t>
            </a:r>
            <a:r>
              <a:rPr lang="ru-RU" baseline="30000" dirty="0"/>
              <a:t>+</a:t>
            </a:r>
            <a:r>
              <a:rPr lang="ru-RU" dirty="0"/>
              <a:t>, а не морская вода с доминированием ионов </a:t>
            </a:r>
            <a:r>
              <a:rPr lang="ru-RU" dirty="0" err="1"/>
              <a:t>Na</a:t>
            </a:r>
            <a:r>
              <a:rPr lang="ru-RU" baseline="30000" dirty="0"/>
              <a:t>+</a:t>
            </a:r>
            <a:r>
              <a:rPr lang="ru-RU" dirty="0"/>
              <a:t>. В 2009 г. Армен </a:t>
            </a:r>
            <a:r>
              <a:rPr lang="ru-RU" dirty="0" err="1"/>
              <a:t>Мулкиджанян</a:t>
            </a:r>
            <a:r>
              <a:rPr lang="ru-RU" dirty="0"/>
              <a:t> и Михаил Гальперин на основе анализа содержания элементов в клетке также пришли к выводу, что, вероятно, жизнь зародилась не в океане. </a:t>
            </a:r>
            <a:r>
              <a:rPr lang="ru-RU" dirty="0" err="1"/>
              <a:t>Дейвид</a:t>
            </a:r>
            <a:r>
              <a:rPr lang="ru-RU" dirty="0"/>
              <a:t> </a:t>
            </a:r>
            <a:r>
              <a:rPr lang="ru-RU" dirty="0" err="1"/>
              <a:t>Уард</a:t>
            </a:r>
            <a:r>
              <a:rPr lang="ru-RU" dirty="0"/>
              <a:t> доказал, что в горячей минеральной воде появились и сейчас образуются строматолиты. Самые древние строматолиты были обнаружены в Гренландии. Их возраст насчитывает 3,5 миллиардов лет. В 2011 г. </a:t>
            </a:r>
            <a:r>
              <a:rPr lang="ru-RU" dirty="0" err="1"/>
              <a:t>Тадаси</a:t>
            </a:r>
            <a:r>
              <a:rPr lang="ru-RU" dirty="0"/>
              <a:t> </a:t>
            </a:r>
            <a:r>
              <a:rPr lang="ru-RU" dirty="0" err="1"/>
              <a:t>Сугавара</a:t>
            </a:r>
            <a:r>
              <a:rPr lang="ru-RU" dirty="0"/>
              <a:t> создал </a:t>
            </a:r>
            <a:r>
              <a:rPr lang="ru-RU" dirty="0" err="1"/>
              <a:t>протоклетку</a:t>
            </a:r>
            <a:r>
              <a:rPr lang="ru-RU" dirty="0"/>
              <a:t> в горячей воде. Исследования Мари-Лор </a:t>
            </a:r>
            <a:r>
              <a:rPr lang="ru-RU" dirty="0" err="1"/>
              <a:t>Пон</a:t>
            </a:r>
            <a:r>
              <a:rPr lang="ru-RU" dirty="0"/>
              <a:t> минерала серпентина в геологической формации </a:t>
            </a:r>
            <a:r>
              <a:rPr lang="ru-RU" dirty="0" err="1"/>
              <a:t>Исуа</a:t>
            </a:r>
            <a:r>
              <a:rPr lang="ru-RU" dirty="0"/>
              <a:t>, Гренландия, в 2011 г. показали, что жизнь могла зародиться и в грязевых вулканах. Лауреат Нобелевской премии биолог Джек Шостак отметил, что мы можем легче представить себе накопление органических соединений в первичных озёрах, чем в океане. Такого же мнения группа учёных под руководством Евгения </a:t>
            </a:r>
            <a:r>
              <a:rPr lang="ru-RU" dirty="0" err="1"/>
              <a:t>Кунина</a:t>
            </a:r>
            <a:endParaRPr lang="ru-RU" dirty="0"/>
          </a:p>
          <a:p>
            <a:endParaRPr lang="ru-RU" dirty="0"/>
          </a:p>
        </p:txBody>
      </p:sp>
      <p:pic>
        <p:nvPicPr>
          <p:cNvPr id="6146" name="Picture 2" descr="http://dic.academic.ru/pictures/bse/jpg/029178365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8815" y="974191"/>
            <a:ext cx="4674201" cy="556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5096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Современные научные представления</a:t>
            </a:r>
            <a:br>
              <a:rPr lang="ru-RU" dirty="0"/>
            </a:br>
            <a:endParaRPr lang="ru-RU" dirty="0"/>
          </a:p>
        </p:txBody>
      </p:sp>
      <p:sp>
        <p:nvSpPr>
          <p:cNvPr id="6" name="Текст 5"/>
          <p:cNvSpPr>
            <a:spLocks noGrp="1"/>
          </p:cNvSpPr>
          <p:nvPr>
            <p:ph type="body" idx="1"/>
          </p:nvPr>
        </p:nvSpPr>
        <p:spPr/>
        <p:txBody>
          <a:bodyPr/>
          <a:lstStyle/>
          <a:p>
            <a:endParaRPr lang="ru-RU"/>
          </a:p>
        </p:txBody>
      </p:sp>
    </p:spTree>
    <p:extLst>
      <p:ext uri="{BB962C8B-B14F-4D97-AF65-F5344CB8AC3E}">
        <p14:creationId xmlns:p14="http://schemas.microsoft.com/office/powerpoint/2010/main" val="39628443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41</TotalTime>
  <Words>180</Words>
  <Application>Microsoft Office PowerPoint</Application>
  <PresentationFormat>Широкоэкранный</PresentationFormat>
  <Paragraphs>41</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Century Gothic</vt:lpstr>
      <vt:lpstr>Wingdings 3</vt:lpstr>
      <vt:lpstr>Ион (конференц-зал)</vt:lpstr>
      <vt:lpstr>Возникновение жизни или абиогенез</vt:lpstr>
      <vt:lpstr>Самозарождение жизни</vt:lpstr>
      <vt:lpstr>Эксперименты до доказательству и опровержению теории</vt:lpstr>
      <vt:lpstr>Теория стационарного состояния</vt:lpstr>
      <vt:lpstr>Презентация PowerPoint</vt:lpstr>
      <vt:lpstr>Теория Опарина — Холдейна</vt:lpstr>
      <vt:lpstr>Презентация PowerPoint</vt:lpstr>
      <vt:lpstr>Зарождение жизни в горячей воде</vt:lpstr>
      <vt:lpstr>Современные научные представления </vt:lpstr>
      <vt:lpstr>Химическая эволюция или пребиотическая эволюция </vt:lpstr>
      <vt:lpstr>Генобиоз и голобиоз: В зависимости от того, что считается первичным, различают два методологических подхода к вопросу возникновения жизни:</vt:lpstr>
      <vt:lpstr>Мир полиароматических углеводородов как предшественник мира РНК</vt:lpstr>
      <vt:lpstr>Панспермия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Возникновение жизни или абиогенез</dc:title>
  <dc:creator>Elen</dc:creator>
  <cp:lastModifiedBy>Elen</cp:lastModifiedBy>
  <cp:revision>6</cp:revision>
  <dcterms:created xsi:type="dcterms:W3CDTF">2014-09-15T16:43:47Z</dcterms:created>
  <dcterms:modified xsi:type="dcterms:W3CDTF">2014-09-15T17:25:33Z</dcterms:modified>
</cp:coreProperties>
</file>