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  <p:sndAc>
          <p:stSnd>
            <p:snd r:embed="rId1" name="wind.wav"/>
          </p:stSnd>
        </p:sndAc>
      </p:transition>
    </mc:Choice>
    <mc:Fallback>
      <p:transition spd="slow">
        <p:fade/>
        <p:sndAc>
          <p:stSnd>
            <p:snd r:embed="rId1" name="wind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  <p:sndAc>
          <p:stSnd>
            <p:snd r:embed="rId1" name="wind.wav"/>
          </p:stSnd>
        </p:sndAc>
      </p:transition>
    </mc:Choice>
    <mc:Fallback>
      <p:transition spd="slow">
        <p:fade/>
        <p:sndAc>
          <p:stSnd>
            <p:snd r:embed="rId1" name="wind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  <p:sndAc>
          <p:stSnd>
            <p:snd r:embed="rId1" name="wind.wav"/>
          </p:stSnd>
        </p:sndAc>
      </p:transition>
    </mc:Choice>
    <mc:Fallback>
      <p:transition spd="slow">
        <p:fade/>
        <p:sndAc>
          <p:stSnd>
            <p:snd r:embed="rId1" name="wind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  <p:sndAc>
          <p:stSnd>
            <p:snd r:embed="rId1" name="wind.wav"/>
          </p:stSnd>
        </p:sndAc>
      </p:transition>
    </mc:Choice>
    <mc:Fallback>
      <p:transition spd="slow">
        <p:fade/>
        <p:sndAc>
          <p:stSnd>
            <p:snd r:embed="rId1" name="wind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  <p:sndAc>
          <p:stSnd>
            <p:snd r:embed="rId1" name="wind.wav"/>
          </p:stSnd>
        </p:sndAc>
      </p:transition>
    </mc:Choice>
    <mc:Fallback>
      <p:transition spd="slow">
        <p:fade/>
        <p:sndAc>
          <p:stSnd>
            <p:snd r:embed="rId1" name="wind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  <p:sndAc>
          <p:stSnd>
            <p:snd r:embed="rId1" name="wind.wav"/>
          </p:stSnd>
        </p:sndAc>
      </p:transition>
    </mc:Choice>
    <mc:Fallback>
      <p:transition spd="slow">
        <p:fade/>
        <p:sndAc>
          <p:stSnd>
            <p:snd r:embed="rId1" name="wind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  <p:sndAc>
          <p:stSnd>
            <p:snd r:embed="rId1" name="wind.wav"/>
          </p:stSnd>
        </p:sndAc>
      </p:transition>
    </mc:Choice>
    <mc:Fallback>
      <p:transition spd="slow">
        <p:fade/>
        <p:sndAc>
          <p:stSnd>
            <p:snd r:embed="rId1" name="wind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  <p:sndAc>
          <p:stSnd>
            <p:snd r:embed="rId1" name="wind.wav"/>
          </p:stSnd>
        </p:sndAc>
      </p:transition>
    </mc:Choice>
    <mc:Fallback>
      <p:transition spd="slow">
        <p:fade/>
        <p:sndAc>
          <p:stSnd>
            <p:snd r:embed="rId1" name="wind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  <p:sndAc>
          <p:stSnd>
            <p:snd r:embed="rId1" name="wind.wav"/>
          </p:stSnd>
        </p:sndAc>
      </p:transition>
    </mc:Choice>
    <mc:Fallback>
      <p:transition spd="slow">
        <p:fade/>
        <p:sndAc>
          <p:stSnd>
            <p:snd r:embed="rId1" name="wind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  <p:sndAc>
          <p:stSnd>
            <p:snd r:embed="rId1" name="wind.wav"/>
          </p:stSnd>
        </p:sndAc>
      </p:transition>
    </mc:Choice>
    <mc:Fallback>
      <p:transition spd="slow">
        <p:fade/>
        <p:sndAc>
          <p:stSnd>
            <p:snd r:embed="rId1" name="wind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  <p:sndAc>
          <p:stSnd>
            <p:snd r:embed="rId1" name="wind.wav"/>
          </p:stSnd>
        </p:sndAc>
      </p:transition>
    </mc:Choice>
    <mc:Fallback>
      <p:transition spd="slow">
        <p:fade/>
        <p:sndAc>
          <p:stSnd>
            <p:snd r:embed="rId1" name="wind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4400">
        <p14:honeycomb/>
        <p:sndAc>
          <p:stSnd>
            <p:snd r:embed="rId13" name="wind.wav"/>
          </p:stSnd>
        </p:sndAc>
      </p:transition>
    </mc:Choice>
    <mc:Fallback>
      <p:transition spd="slow">
        <p:fade/>
        <p:sndAc>
          <p:stSnd>
            <p:snd r:embed="rId13" name="wind.wav"/>
          </p:stSnd>
        </p:sndAc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5" Type="http://schemas.microsoft.com/office/2007/relationships/hdphoto" Target="../media/hdphoto1.wdp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uk-UA" sz="8800" dirty="0" err="1" smtClean="0">
                <a:solidFill>
                  <a:schemeClr val="accent1"/>
                </a:solidFill>
              </a:rPr>
              <a:t>Лососеподібні</a:t>
            </a:r>
            <a:endParaRPr lang="ru-RU" sz="8800" dirty="0">
              <a:solidFill>
                <a:schemeClr val="accent1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673424"/>
            <a:ext cx="5328591" cy="51845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529812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  <p:sndAc>
          <p:stSnd>
            <p:snd r:embed="rId2" name="wind.wav"/>
          </p:stSnd>
        </p:sndAc>
      </p:transition>
    </mc:Choice>
    <mc:Fallback>
      <p:transition spd="slow">
        <p:fade/>
        <p:sndAc>
          <p:stSnd>
            <p:snd r:embed="rId2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04664"/>
            <a:ext cx="5904656" cy="30243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Объект 7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3501008"/>
            <a:ext cx="5280248" cy="31683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18075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  <p:sndAc>
          <p:stSnd>
            <p:snd r:embed="rId2" name="wind.wav"/>
          </p:stSnd>
        </p:sndAc>
      </p:transition>
    </mc:Choice>
    <mc:Fallback>
      <p:transition spd="slow">
        <p:fade/>
        <p:sndAc>
          <p:stSnd>
            <p:snd r:embed="rId2" name="wind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-130026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506" y="0"/>
            <a:ext cx="9160506" cy="6858000"/>
          </a:xfrm>
        </p:spPr>
      </p:pic>
    </p:spTree>
    <p:extLst>
      <p:ext uri="{BB962C8B-B14F-4D97-AF65-F5344CB8AC3E}">
        <p14:creationId xmlns:p14="http://schemas.microsoft.com/office/powerpoint/2010/main" val="20577520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2" name="wind.wav"/>
          </p:stSnd>
        </p:sndAc>
      </p:transition>
    </mc:Choice>
    <mc:Fallback>
      <p:transition spd="slow">
        <p:fade/>
        <p:sndAc>
          <p:stSnd>
            <p:snd r:embed="rId2" name="wind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917"/>
            <a:ext cx="9144000" cy="6887017"/>
          </a:xfrm>
        </p:spPr>
      </p:pic>
    </p:spTree>
    <p:extLst>
      <p:ext uri="{BB962C8B-B14F-4D97-AF65-F5344CB8AC3E}">
        <p14:creationId xmlns:p14="http://schemas.microsoft.com/office/powerpoint/2010/main" val="1717473654"/>
      </p:ext>
    </p:extLst>
  </p:cSld>
  <p:clrMapOvr>
    <a:masterClrMapping/>
  </p:clrMapOvr>
  <p:transition spd="slow">
    <p:randomBar dir="vert"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42394"/>
          </a:xfrm>
        </p:spPr>
        <p:txBody>
          <a:bodyPr>
            <a:normAutofit/>
          </a:bodyPr>
          <a:lstStyle/>
          <a:p>
            <a:pPr algn="ctr"/>
            <a:r>
              <a:rPr lang="uk-UA" sz="9600" dirty="0" smtClean="0">
                <a:solidFill>
                  <a:schemeClr val="accent3">
                    <a:lumMod val="75000"/>
                  </a:schemeClr>
                </a:solidFill>
              </a:rPr>
              <a:t>Будова</a:t>
            </a:r>
            <a:endParaRPr lang="ru-RU" sz="96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615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  <p:sndAc>
          <p:stSnd>
            <p:snd r:embed="rId2" name="wind.wav"/>
          </p:stSnd>
        </p:sndAc>
      </p:transition>
    </mc:Choice>
    <mc:Fallback>
      <p:transition spd="slow">
        <p:fade/>
        <p:sndAc>
          <p:stSnd>
            <p:snd r:embed="rId2" name="wind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-756591" y="404664"/>
            <a:ext cx="432047" cy="504056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179512" y="620688"/>
            <a:ext cx="2952328" cy="5904656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1 — </a:t>
            </a:r>
            <a:r>
              <a:rPr lang="ru-RU" sz="2400" dirty="0" err="1" smtClean="0">
                <a:solidFill>
                  <a:schemeClr val="accent6">
                    <a:lumMod val="75000"/>
                  </a:schemeClr>
                </a:solidFill>
              </a:rPr>
              <a:t>зябра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2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— </a:t>
            </a:r>
            <a:r>
              <a:rPr lang="ru-RU" sz="2400" dirty="0" err="1" smtClean="0">
                <a:solidFill>
                  <a:schemeClr val="accent6">
                    <a:lumMod val="75000"/>
                  </a:schemeClr>
                </a:solidFill>
              </a:rPr>
              <a:t>серце</a:t>
            </a:r>
            <a:endParaRPr lang="ru-RU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З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— 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</a:rPr>
              <a:t>черевна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аорта</a:t>
            </a:r>
          </a:p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4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— </a:t>
            </a:r>
            <a:r>
              <a:rPr lang="ru-RU" sz="2400" dirty="0" err="1" smtClean="0">
                <a:solidFill>
                  <a:schemeClr val="accent6">
                    <a:lumMod val="75000"/>
                  </a:schemeClr>
                </a:solidFill>
              </a:rPr>
              <a:t>шлунок</a:t>
            </a:r>
            <a:endParaRPr lang="ru-RU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5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— 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кишка</a:t>
            </a:r>
          </a:p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6 — </a:t>
            </a:r>
            <a:r>
              <a:rPr lang="ru-RU" sz="2400" dirty="0" err="1" smtClean="0">
                <a:solidFill>
                  <a:schemeClr val="accent6">
                    <a:lumMod val="75000"/>
                  </a:schemeClr>
                </a:solidFill>
              </a:rPr>
              <a:t>селезінка</a:t>
            </a:r>
            <a:endParaRPr lang="ru-RU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7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— 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</a:rPr>
              <a:t>статева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6">
                    <a:lumMod val="75000"/>
                  </a:schemeClr>
                </a:solidFill>
              </a:rPr>
              <a:t>залоза</a:t>
            </a:r>
            <a:endParaRPr lang="ru-RU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8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— 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</a:rPr>
              <a:t>плавальний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6">
                    <a:lumMod val="75000"/>
                  </a:schemeClr>
                </a:solidFill>
              </a:rPr>
              <a:t>міхур</a:t>
            </a:r>
            <a:endParaRPr lang="ru-RU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9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— </a:t>
            </a:r>
            <a:r>
              <a:rPr lang="ru-RU" sz="2400" dirty="0" err="1" smtClean="0">
                <a:solidFill>
                  <a:schemeClr val="accent6">
                    <a:lumMod val="75000"/>
                  </a:schemeClr>
                </a:solidFill>
              </a:rPr>
              <a:t>нирки</a:t>
            </a:r>
            <a:endParaRPr lang="ru-RU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10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— 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</a:rPr>
              <a:t>анальний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6">
                    <a:lumMod val="75000"/>
                  </a:schemeClr>
                </a:solidFill>
              </a:rPr>
              <a:t>отвір</a:t>
            </a:r>
            <a:endParaRPr lang="ru-RU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11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— 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</a:rPr>
              <a:t>печінка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1700808"/>
            <a:ext cx="5683696" cy="40324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082003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  <p:sndAc>
          <p:stSnd>
            <p:snd r:embed="rId2" name="wind.wav"/>
          </p:stSnd>
        </p:sndAc>
      </p:transition>
    </mc:Choice>
    <mc:Fallback>
      <p:transition spd="slow">
        <p:fade/>
        <p:sndAc>
          <p:stSnd>
            <p:snd r:embed="rId2" name="wind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2448272"/>
          </a:xfrm>
        </p:spPr>
        <p:txBody>
          <a:bodyPr>
            <a:noAutofit/>
          </a:bodyPr>
          <a:lstStyle/>
          <a:p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</a:rPr>
              <a:t>Представники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 ряду 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</a:rPr>
              <a:t>Лососеподібні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 за 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</a:rPr>
              <a:t>будовою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</a:rPr>
              <a:t>загалом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</a:rPr>
              <a:t>нагадують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</a:rPr>
              <a:t>оселедцеподібних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. </a:t>
            </a:r>
            <a:br>
              <a:rPr lang="ru-RU" sz="28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Характерна 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</a:rPr>
              <a:t>ознака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</a:rPr>
              <a:t>представників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</a:rPr>
              <a:t>цього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 ряду - 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</a:rPr>
              <a:t>наявність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 особливого, 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</a:rPr>
              <a:t>позбавленого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</a:rPr>
              <a:t>променів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 жирового 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</a:rPr>
              <a:t>плавця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</a:rPr>
              <a:t>розташованого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 на спинному 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</a:rPr>
              <a:t>боці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</a:rPr>
              <a:t>тіла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 перед 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</a:rPr>
              <a:t>хвостовим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</a:rPr>
              <a:t>плавцем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. 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708920"/>
            <a:ext cx="5472608" cy="39334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12576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  <p:sndAc>
          <p:stSnd>
            <p:snd r:embed="rId2" name="wind.wav"/>
          </p:stSnd>
        </p:sndAc>
      </p:transition>
    </mc:Choice>
    <mc:Fallback>
      <p:transition spd="slow">
        <p:dissolve/>
        <p:sndAc>
          <p:stSnd>
            <p:snd r:embed="rId2" name="wind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756592" y="908720"/>
            <a:ext cx="144016" cy="14401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57200" y="332656"/>
            <a:ext cx="3754760" cy="6048672"/>
          </a:xfrm>
        </p:spPr>
        <p:txBody>
          <a:bodyPr>
            <a:noAutofit/>
          </a:bodyPr>
          <a:lstStyle/>
          <a:p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Тіло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видовжене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товсте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брускоподібне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 За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спинним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плавцем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на хвостовому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стеблі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знаходиться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жировий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плавець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Хвостовий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плавець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має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ледь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помітну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виїмку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 Голова невелика,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клиноподібна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 Рот великий,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верхня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щелепа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сягає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за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задній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край ока.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Щелепи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та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кістки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рота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озброєні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зубами.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Довжина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тіла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здебільшого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до 50 см (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інколи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досягає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довжини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110 см та ваги 24 кг),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тривалість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життя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до 10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років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і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більше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 Спина темно-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сіра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боки та черево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сріблясті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Вище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та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нижче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бічної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лінії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розміщені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зіркоподібні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плями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що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поширюються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й на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зяброві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кришки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Спинний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та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хвостовий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плавці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темні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анальний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та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парні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плавці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сіруваті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Завдовжки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до 40 см та </a:t>
            </a:r>
            <a:r>
              <a:rPr lang="ru-RU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масою</a:t>
            </a:r>
            <a:r>
              <a:rPr lang="ru-RU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до 1 кг.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587" y="1052736"/>
            <a:ext cx="4570413" cy="53285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64774567"/>
      </p:ext>
    </p:extLst>
  </p:cSld>
  <p:clrMapOvr>
    <a:masterClrMapping/>
  </p:clrMapOvr>
  <p:transition spd="slow">
    <p:wheel spokes="1"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94522"/>
          </a:xfrm>
        </p:spPr>
        <p:txBody>
          <a:bodyPr>
            <a:normAutofit/>
          </a:bodyPr>
          <a:lstStyle/>
          <a:p>
            <a:pPr algn="ctr"/>
            <a:r>
              <a:rPr lang="uk-UA" sz="9600" dirty="0" smtClean="0">
                <a:solidFill>
                  <a:schemeClr val="accent2">
                    <a:lumMod val="75000"/>
                  </a:schemeClr>
                </a:solidFill>
              </a:rPr>
              <a:t>Середовище існування</a:t>
            </a:r>
            <a:endParaRPr lang="ru-RU" sz="96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6679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  <p:sndAc>
          <p:stSnd>
            <p:snd r:embed="rId2" name="wind.wav"/>
          </p:stSnd>
        </p:sndAc>
      </p:transition>
    </mc:Choice>
    <mc:Fallback>
      <p:transition spd="slow">
        <p:fade/>
        <p:sndAc>
          <p:stSnd>
            <p:snd r:embed="rId2" name="wind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988840"/>
          </a:xfrm>
        </p:spPr>
        <p:txBody>
          <a:bodyPr>
            <a:noAutofit/>
          </a:bodyPr>
          <a:lstStyle/>
          <a:p>
            <a:r>
              <a:rPr lang="ru-RU" sz="1800" dirty="0" err="1">
                <a:solidFill>
                  <a:schemeClr val="bg2">
                    <a:lumMod val="10000"/>
                  </a:schemeClr>
                </a:solidFill>
              </a:rPr>
              <a:t>Більшість</a:t>
            </a:r>
            <a:r>
              <a:rPr lang="ru-RU" sz="18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bg2">
                    <a:lumMod val="10000"/>
                  </a:schemeClr>
                </a:solidFill>
              </a:rPr>
              <a:t>видів</a:t>
            </a:r>
            <a:r>
              <a:rPr lang="ru-RU" sz="18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bg2">
                    <a:lumMod val="10000"/>
                  </a:schemeClr>
                </a:solidFill>
              </a:rPr>
              <a:t>лососеподібних</a:t>
            </a:r>
            <a:r>
              <a:rPr lang="ru-RU" sz="18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bg2">
                    <a:lumMod val="10000"/>
                  </a:schemeClr>
                </a:solidFill>
              </a:rPr>
              <a:t>мешкає</a:t>
            </a:r>
            <a:r>
              <a:rPr lang="ru-RU" sz="1800" dirty="0">
                <a:solidFill>
                  <a:schemeClr val="bg2">
                    <a:lumMod val="10000"/>
                  </a:schemeClr>
                </a:solidFill>
              </a:rPr>
              <a:t> у морях, </a:t>
            </a:r>
            <a:r>
              <a:rPr lang="ru-RU" sz="1800" dirty="0" err="1">
                <a:solidFill>
                  <a:schemeClr val="bg2">
                    <a:lumMod val="10000"/>
                  </a:schemeClr>
                </a:solidFill>
              </a:rPr>
              <a:t>однак</a:t>
            </a:r>
            <a:r>
              <a:rPr lang="ru-RU" sz="1800" dirty="0">
                <a:solidFill>
                  <a:schemeClr val="bg2">
                    <a:lumMod val="10000"/>
                  </a:schemeClr>
                </a:solidFill>
              </a:rPr>
              <a:t> для </a:t>
            </a:r>
            <a:r>
              <a:rPr lang="ru-RU" sz="1800" dirty="0" err="1">
                <a:solidFill>
                  <a:schemeClr val="bg2">
                    <a:lumMod val="10000"/>
                  </a:schemeClr>
                </a:solidFill>
              </a:rPr>
              <a:t>розмноження</a:t>
            </a:r>
            <a:r>
              <a:rPr lang="ru-RU" sz="1800" dirty="0">
                <a:solidFill>
                  <a:schemeClr val="bg2">
                    <a:lumMod val="10000"/>
                  </a:schemeClr>
                </a:solidFill>
              </a:rPr>
              <a:t> заходить у </a:t>
            </a:r>
            <a:r>
              <a:rPr lang="ru-RU" sz="1800" dirty="0" err="1">
                <a:solidFill>
                  <a:schemeClr val="bg2">
                    <a:lumMod val="10000"/>
                  </a:schemeClr>
                </a:solidFill>
              </a:rPr>
              <a:t>річки</a:t>
            </a:r>
            <a:r>
              <a:rPr lang="ru-RU" sz="1800" dirty="0">
                <a:solidFill>
                  <a:schemeClr val="bg2">
                    <a:lumMod val="10000"/>
                  </a:schemeClr>
                </a:solidFill>
              </a:rPr>
              <a:t>. </a:t>
            </a:r>
            <a:r>
              <a:rPr lang="ru-RU" sz="1800" dirty="0" err="1">
                <a:solidFill>
                  <a:schemeClr val="bg2">
                    <a:lumMod val="10000"/>
                  </a:schemeClr>
                </a:solidFill>
              </a:rPr>
              <a:t>Окремі</a:t>
            </a:r>
            <a:r>
              <a:rPr lang="ru-RU" sz="18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bg2">
                    <a:lumMod val="10000"/>
                  </a:schemeClr>
                </a:solidFill>
              </a:rPr>
              <a:t>представники</a:t>
            </a:r>
            <a:r>
              <a:rPr lang="ru-RU" sz="1800" dirty="0">
                <a:solidFill>
                  <a:schemeClr val="bg2">
                    <a:lumMod val="10000"/>
                  </a:schemeClr>
                </a:solidFill>
              </a:rPr>
              <a:t> (</a:t>
            </a:r>
            <a:r>
              <a:rPr lang="ru-RU" sz="1800" dirty="0" err="1">
                <a:solidFill>
                  <a:schemeClr val="bg2">
                    <a:lumMod val="10000"/>
                  </a:schemeClr>
                </a:solidFill>
              </a:rPr>
              <a:t>харіус</a:t>
            </a:r>
            <a:r>
              <a:rPr lang="ru-RU" sz="1800" dirty="0">
                <a:solidFill>
                  <a:schemeClr val="bg2">
                    <a:lumMod val="10000"/>
                  </a:schemeClr>
                </a:solidFill>
              </a:rPr>
              <a:t>, форель) - </a:t>
            </a:r>
            <a:r>
              <a:rPr lang="ru-RU" sz="1800" dirty="0" err="1">
                <a:solidFill>
                  <a:schemeClr val="bg2">
                    <a:lumMod val="10000"/>
                  </a:schemeClr>
                </a:solidFill>
              </a:rPr>
              <a:t>мешканці</a:t>
            </a:r>
            <a:r>
              <a:rPr lang="ru-RU" sz="18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bg2">
                    <a:lumMod val="10000"/>
                  </a:schemeClr>
                </a:solidFill>
              </a:rPr>
              <a:t>прісних</a:t>
            </a:r>
            <a:r>
              <a:rPr lang="ru-RU" sz="18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bg2">
                    <a:lumMod val="10000"/>
                  </a:schemeClr>
                </a:solidFill>
              </a:rPr>
              <a:t>водойм</a:t>
            </a:r>
            <a:r>
              <a:rPr lang="ru-RU" sz="1800" dirty="0">
                <a:solidFill>
                  <a:schemeClr val="bg2">
                    <a:lumMod val="10000"/>
                  </a:schemeClr>
                </a:solidFill>
              </a:rPr>
              <a:t>. </a:t>
            </a:r>
            <a:r>
              <a:rPr lang="ru-RU" sz="1800" dirty="0" err="1">
                <a:solidFill>
                  <a:schemeClr val="bg2">
                    <a:lumMod val="10000"/>
                  </a:schemeClr>
                </a:solidFill>
              </a:rPr>
              <a:t>Лососеподібних</a:t>
            </a:r>
            <a:r>
              <a:rPr lang="ru-RU" sz="18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bg2">
                    <a:lumMod val="10000"/>
                  </a:schemeClr>
                </a:solidFill>
              </a:rPr>
              <a:t>відомо</a:t>
            </a:r>
            <a:r>
              <a:rPr lang="ru-RU" sz="18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bg2">
                    <a:lumMod val="10000"/>
                  </a:schemeClr>
                </a:solidFill>
              </a:rPr>
              <a:t>понад</a:t>
            </a:r>
            <a:r>
              <a:rPr lang="ru-RU" sz="1800" dirty="0">
                <a:solidFill>
                  <a:schemeClr val="bg2">
                    <a:lumMod val="10000"/>
                  </a:schemeClr>
                </a:solidFill>
              </a:rPr>
              <a:t> 200 </a:t>
            </a:r>
            <a:r>
              <a:rPr lang="ru-RU" sz="1800" dirty="0" err="1">
                <a:solidFill>
                  <a:schemeClr val="bg2">
                    <a:lumMod val="10000"/>
                  </a:schemeClr>
                </a:solidFill>
              </a:rPr>
              <a:t>видів</a:t>
            </a:r>
            <a:r>
              <a:rPr lang="ru-RU" sz="1800" dirty="0">
                <a:solidFill>
                  <a:schemeClr val="bg2">
                    <a:lumMod val="10000"/>
                  </a:schemeClr>
                </a:solidFill>
              </a:rPr>
              <a:t>. В </a:t>
            </a:r>
            <a:r>
              <a:rPr lang="ru-RU" sz="1800" dirty="0" err="1">
                <a:solidFill>
                  <a:schemeClr val="bg2">
                    <a:lumMod val="10000"/>
                  </a:schemeClr>
                </a:solidFill>
              </a:rPr>
              <a:t>Україні</a:t>
            </a:r>
            <a:r>
              <a:rPr lang="ru-RU" sz="18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bg2">
                    <a:lumMod val="10000"/>
                  </a:schemeClr>
                </a:solidFill>
              </a:rPr>
              <a:t>мешкає</a:t>
            </a:r>
            <a:r>
              <a:rPr lang="ru-RU" sz="18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bg2">
                    <a:lumMod val="10000"/>
                  </a:schemeClr>
                </a:solidFill>
              </a:rPr>
              <a:t>харіус</a:t>
            </a:r>
            <a:r>
              <a:rPr lang="ru-RU" sz="18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bg2">
                    <a:lumMod val="10000"/>
                  </a:schemeClr>
                </a:solidFill>
              </a:rPr>
              <a:t>європейський</a:t>
            </a:r>
            <a:r>
              <a:rPr lang="ru-RU" sz="1800" dirty="0">
                <a:solidFill>
                  <a:schemeClr val="bg2">
                    <a:lumMod val="10000"/>
                  </a:schemeClr>
                </a:solidFill>
              </a:rPr>
              <a:t> (у </a:t>
            </a:r>
            <a:r>
              <a:rPr lang="ru-RU" sz="1800" dirty="0" err="1">
                <a:solidFill>
                  <a:schemeClr val="bg2">
                    <a:lumMod val="10000"/>
                  </a:schemeClr>
                </a:solidFill>
              </a:rPr>
              <a:t>басейнах</a:t>
            </a:r>
            <a:r>
              <a:rPr lang="ru-RU" sz="1800" dirty="0">
                <a:solidFill>
                  <a:schemeClr val="bg2">
                    <a:lumMod val="10000"/>
                  </a:schemeClr>
                </a:solidFill>
              </a:rPr>
              <a:t> Дунаю та </a:t>
            </a:r>
            <a:r>
              <a:rPr lang="ru-RU" sz="1800" dirty="0" err="1">
                <a:solidFill>
                  <a:schemeClr val="bg2">
                    <a:lumMod val="10000"/>
                  </a:schemeClr>
                </a:solidFill>
              </a:rPr>
              <a:t>Дністра</a:t>
            </a:r>
            <a:r>
              <a:rPr lang="ru-RU" sz="1800" dirty="0">
                <a:solidFill>
                  <a:schemeClr val="bg2">
                    <a:lumMod val="10000"/>
                  </a:schemeClr>
                </a:solidFill>
              </a:rPr>
              <a:t>), </a:t>
            </a:r>
            <a:r>
              <a:rPr lang="ru-RU" sz="1800" dirty="0" err="1">
                <a:solidFill>
                  <a:schemeClr val="bg2">
                    <a:lumMod val="10000"/>
                  </a:schemeClr>
                </a:solidFill>
              </a:rPr>
              <a:t>дунайський</a:t>
            </a:r>
            <a:r>
              <a:rPr lang="ru-RU" sz="1800" dirty="0">
                <a:solidFill>
                  <a:schemeClr val="bg2">
                    <a:lumMod val="10000"/>
                  </a:schemeClr>
                </a:solidFill>
              </a:rPr>
              <a:t> і </a:t>
            </a:r>
            <a:r>
              <a:rPr lang="ru-RU" sz="1800" dirty="0" err="1">
                <a:solidFill>
                  <a:schemeClr val="bg2">
                    <a:lumMod val="10000"/>
                  </a:schemeClr>
                </a:solidFill>
              </a:rPr>
              <a:t>чорноморський</a:t>
            </a:r>
            <a:r>
              <a:rPr lang="ru-RU" sz="18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bg2">
                    <a:lumMod val="10000"/>
                  </a:schemeClr>
                </a:solidFill>
              </a:rPr>
              <a:t>лососі</a:t>
            </a:r>
            <a:r>
              <a:rPr lang="ru-RU" sz="1800" dirty="0">
                <a:solidFill>
                  <a:schemeClr val="bg2">
                    <a:lumMod val="10000"/>
                  </a:schemeClr>
                </a:solidFill>
              </a:rPr>
              <a:t> (до 2 м </a:t>
            </a:r>
            <a:r>
              <a:rPr lang="ru-RU" sz="1800" dirty="0" err="1">
                <a:solidFill>
                  <a:schemeClr val="bg2">
                    <a:lumMod val="10000"/>
                  </a:schemeClr>
                </a:solidFill>
              </a:rPr>
              <a:t>завдовжки</a:t>
            </a:r>
            <a:r>
              <a:rPr lang="ru-RU" sz="1800" dirty="0">
                <a:solidFill>
                  <a:schemeClr val="bg2">
                    <a:lumMod val="10000"/>
                  </a:schemeClr>
                </a:solidFill>
              </a:rPr>
              <a:t> при </a:t>
            </a:r>
            <a:r>
              <a:rPr lang="ru-RU" sz="1800" dirty="0" err="1">
                <a:solidFill>
                  <a:schemeClr val="bg2">
                    <a:lumMod val="10000"/>
                  </a:schemeClr>
                </a:solidFill>
              </a:rPr>
              <a:t>масі</a:t>
            </a:r>
            <a:r>
              <a:rPr lang="ru-RU" sz="1800" dirty="0">
                <a:solidFill>
                  <a:schemeClr val="bg2">
                    <a:lumMod val="10000"/>
                  </a:schemeClr>
                </a:solidFill>
              </a:rPr>
              <a:t> до 25 кг), </a:t>
            </a:r>
            <a:r>
              <a:rPr lang="ru-RU" sz="1800" dirty="0" err="1">
                <a:solidFill>
                  <a:schemeClr val="bg2">
                    <a:lumMod val="10000"/>
                  </a:schemeClr>
                </a:solidFill>
              </a:rPr>
              <a:t>яких</a:t>
            </a:r>
            <a:r>
              <a:rPr lang="ru-RU" sz="1800" dirty="0">
                <a:solidFill>
                  <a:schemeClr val="bg2">
                    <a:lumMod val="10000"/>
                  </a:schemeClr>
                </a:solidFill>
              </a:rPr>
              <a:t> занесено до </a:t>
            </a:r>
            <a:r>
              <a:rPr lang="ru-RU" sz="1800" dirty="0" err="1">
                <a:solidFill>
                  <a:schemeClr val="bg2">
                    <a:lumMod val="10000"/>
                  </a:schemeClr>
                </a:solidFill>
              </a:rPr>
              <a:t>Червоної</a:t>
            </a:r>
            <a:r>
              <a:rPr lang="ru-RU" sz="1800" dirty="0">
                <a:solidFill>
                  <a:schemeClr val="bg2">
                    <a:lumMod val="10000"/>
                  </a:schemeClr>
                </a:solidFill>
              </a:rPr>
              <a:t> книги </a:t>
            </a:r>
            <a:r>
              <a:rPr lang="ru-RU" sz="1800" dirty="0" err="1">
                <a:solidFill>
                  <a:schemeClr val="bg2">
                    <a:lumMod val="10000"/>
                  </a:schemeClr>
                </a:solidFill>
              </a:rPr>
              <a:t>України</a:t>
            </a:r>
            <a:r>
              <a:rPr lang="ru-RU" sz="1800" dirty="0">
                <a:solidFill>
                  <a:schemeClr val="bg2">
                    <a:lumMod val="10000"/>
                  </a:schemeClr>
                </a:solidFill>
              </a:rPr>
              <a:t>. </a:t>
            </a:r>
            <a:r>
              <a:rPr lang="ru-RU" sz="1800" dirty="0" err="1">
                <a:solidFill>
                  <a:schemeClr val="bg2">
                    <a:lumMod val="10000"/>
                  </a:schemeClr>
                </a:solidFill>
              </a:rPr>
              <a:t>Райдужна</a:t>
            </a:r>
            <a:r>
              <a:rPr lang="ru-RU" sz="1800" dirty="0">
                <a:solidFill>
                  <a:schemeClr val="bg2">
                    <a:lumMod val="10000"/>
                  </a:schemeClr>
                </a:solidFill>
              </a:rPr>
              <a:t> форель </a:t>
            </a:r>
            <a:r>
              <a:rPr lang="ru-RU" sz="1800" dirty="0" err="1">
                <a:solidFill>
                  <a:schemeClr val="bg2">
                    <a:lumMod val="10000"/>
                  </a:schemeClr>
                </a:solidFill>
              </a:rPr>
              <a:t>віддає</a:t>
            </a:r>
            <a:r>
              <a:rPr lang="ru-RU" sz="18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bg2">
                    <a:lumMod val="10000"/>
                  </a:schemeClr>
                </a:solidFill>
              </a:rPr>
              <a:t>перевагу</a:t>
            </a:r>
            <a:r>
              <a:rPr lang="ru-RU" sz="18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bg2">
                    <a:lumMod val="10000"/>
                  </a:schemeClr>
                </a:solidFill>
              </a:rPr>
              <a:t>прохолодній</a:t>
            </a:r>
            <a:r>
              <a:rPr lang="ru-RU" sz="18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bg2">
                    <a:lumMod val="10000"/>
                  </a:schemeClr>
                </a:solidFill>
              </a:rPr>
              <a:t>воді</a:t>
            </a:r>
            <a:r>
              <a:rPr lang="ru-RU" sz="1800" dirty="0">
                <a:solidFill>
                  <a:schemeClr val="bg2">
                    <a:lumMod val="10000"/>
                  </a:schemeClr>
                </a:solidFill>
              </a:rPr>
              <a:t>, тому </a:t>
            </a:r>
            <a:r>
              <a:rPr lang="ru-RU" sz="1800" dirty="0" err="1">
                <a:solidFill>
                  <a:schemeClr val="bg2">
                    <a:lumMod val="10000"/>
                  </a:schemeClr>
                </a:solidFill>
              </a:rPr>
              <a:t>мешкає</a:t>
            </a:r>
            <a:r>
              <a:rPr lang="ru-RU" sz="1800" dirty="0">
                <a:solidFill>
                  <a:schemeClr val="bg2">
                    <a:lumMod val="10000"/>
                  </a:schemeClr>
                </a:solidFill>
              </a:rPr>
              <a:t> у </a:t>
            </a:r>
            <a:r>
              <a:rPr lang="ru-RU" sz="1800" dirty="0" err="1">
                <a:solidFill>
                  <a:schemeClr val="bg2">
                    <a:lumMod val="10000"/>
                  </a:schemeClr>
                </a:solidFill>
              </a:rPr>
              <a:t>гірських</a:t>
            </a:r>
            <a:r>
              <a:rPr lang="ru-RU" sz="18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bg2">
                    <a:lumMod val="10000"/>
                  </a:schemeClr>
                </a:solidFill>
              </a:rPr>
              <a:t>річках</a:t>
            </a:r>
            <a:r>
              <a:rPr lang="ru-RU" sz="1800" dirty="0">
                <a:solidFill>
                  <a:schemeClr val="bg2">
                    <a:lumMod val="10000"/>
                  </a:schemeClr>
                </a:solidFill>
              </a:rPr>
              <a:t>. </a:t>
            </a:r>
            <a:r>
              <a:rPr lang="ru-RU" sz="1800" dirty="0" err="1">
                <a:solidFill>
                  <a:schemeClr val="bg2">
                    <a:lumMod val="10000"/>
                  </a:schemeClr>
                </a:solidFill>
              </a:rPr>
              <a:t>її</a:t>
            </a:r>
            <a:r>
              <a:rPr lang="ru-RU" sz="1800" dirty="0">
                <a:solidFill>
                  <a:schemeClr val="bg2">
                    <a:lumMod val="10000"/>
                  </a:schemeClr>
                </a:solidFill>
              </a:rPr>
              <a:t> штучно </a:t>
            </a:r>
            <a:r>
              <a:rPr lang="ru-RU" sz="1800" dirty="0" err="1">
                <a:solidFill>
                  <a:schemeClr val="bg2">
                    <a:lumMod val="10000"/>
                  </a:schemeClr>
                </a:solidFill>
              </a:rPr>
              <a:t>розводять</a:t>
            </a:r>
            <a:r>
              <a:rPr lang="ru-RU" sz="1800" dirty="0">
                <a:solidFill>
                  <a:schemeClr val="bg2">
                    <a:lumMod val="10000"/>
                  </a:schemeClr>
                </a:solidFill>
              </a:rPr>
              <a:t> у </a:t>
            </a:r>
            <a:r>
              <a:rPr lang="ru-RU" sz="1800" dirty="0" err="1">
                <a:solidFill>
                  <a:schemeClr val="bg2">
                    <a:lumMod val="10000"/>
                  </a:schemeClr>
                </a:solidFill>
              </a:rPr>
              <a:t>рибних</a:t>
            </a:r>
            <a:r>
              <a:rPr lang="ru-RU" sz="18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bg2">
                    <a:lumMod val="10000"/>
                  </a:schemeClr>
                </a:solidFill>
              </a:rPr>
              <a:t>господарствах</a:t>
            </a:r>
            <a:r>
              <a:rPr lang="ru-RU" sz="18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bg2">
                    <a:lumMod val="10000"/>
                  </a:schemeClr>
                </a:solidFill>
              </a:rPr>
              <a:t>Закарпаття</a:t>
            </a:r>
            <a:r>
              <a:rPr lang="ru-RU" sz="1800" dirty="0">
                <a:solidFill>
                  <a:schemeClr val="bg2">
                    <a:lumMod val="10000"/>
                  </a:schemeClr>
                </a:solidFill>
              </a:rPr>
              <a:t>, Карпат і </a:t>
            </a:r>
            <a:r>
              <a:rPr lang="ru-RU" sz="1800" dirty="0" err="1">
                <a:solidFill>
                  <a:schemeClr val="bg2">
                    <a:lumMod val="10000"/>
                  </a:schemeClr>
                </a:solidFill>
              </a:rPr>
              <a:t>Криму</a:t>
            </a:r>
            <a:r>
              <a:rPr lang="ru-RU" sz="1800" dirty="0">
                <a:solidFill>
                  <a:schemeClr val="bg2">
                    <a:lumMod val="10000"/>
                  </a:schemeClr>
                </a:solidFill>
              </a:rPr>
              <a:t>. 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060848"/>
            <a:ext cx="7848872" cy="46085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60912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  <p:sndAc>
          <p:stSnd>
            <p:snd r:embed="rId2" name="wind.wav"/>
          </p:stSnd>
        </p:sndAc>
      </p:transition>
    </mc:Choice>
    <mc:Fallback>
      <p:transition spd="slow">
        <p:fade/>
        <p:sndAc>
          <p:stSnd>
            <p:snd r:embed="rId2" name="wind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3340"/>
            <a:ext cx="8229600" cy="1704148"/>
          </a:xfrm>
        </p:spPr>
        <p:txBody>
          <a:bodyPr>
            <a:noAutofit/>
          </a:bodyPr>
          <a:lstStyle/>
          <a:p>
            <a:pPr algn="ctr"/>
            <a:r>
              <a:rPr lang="ru-RU" sz="4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Лососеподібних</a:t>
            </a:r>
            <a:r>
              <a:rPr lang="ru-RU" sz="4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часто </a:t>
            </a:r>
            <a:r>
              <a:rPr lang="ru-RU" sz="4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називають</a:t>
            </a:r>
            <a:r>
              <a:rPr lang="ru-RU" sz="4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«</a:t>
            </a:r>
            <a:r>
              <a:rPr lang="ru-RU" sz="4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червоною</a:t>
            </a:r>
            <a:r>
              <a:rPr lang="ru-RU" sz="4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4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рибою</a:t>
            </a:r>
            <a:r>
              <a:rPr lang="ru-RU" sz="4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»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1700808"/>
            <a:ext cx="4317876" cy="1215826"/>
          </a:xfrm>
        </p:spPr>
        <p:txBody>
          <a:bodyPr>
            <a:noAutofit/>
          </a:bodyPr>
          <a:lstStyle/>
          <a:p>
            <a:r>
              <a:rPr lang="ru-RU" dirty="0" err="1" smtClean="0">
                <a:solidFill>
                  <a:schemeClr val="accent6"/>
                </a:solidFill>
              </a:rPr>
              <a:t>Їхнє</a:t>
            </a:r>
            <a:r>
              <a:rPr lang="ru-RU" dirty="0" smtClean="0">
                <a:solidFill>
                  <a:schemeClr val="accent6"/>
                </a:solidFill>
              </a:rPr>
              <a:t> </a:t>
            </a:r>
            <a:r>
              <a:rPr lang="ru-RU" dirty="0" err="1">
                <a:solidFill>
                  <a:schemeClr val="accent6"/>
                </a:solidFill>
              </a:rPr>
              <a:t>високоякісне</a:t>
            </a:r>
            <a:r>
              <a:rPr lang="ru-RU" dirty="0">
                <a:solidFill>
                  <a:schemeClr val="accent6"/>
                </a:solidFill>
              </a:rPr>
              <a:t> </a:t>
            </a:r>
            <a:r>
              <a:rPr lang="ru-RU" dirty="0" err="1">
                <a:solidFill>
                  <a:schemeClr val="accent6"/>
                </a:solidFill>
              </a:rPr>
              <a:t>м’ясо</a:t>
            </a:r>
            <a:r>
              <a:rPr lang="ru-RU" dirty="0">
                <a:solidFill>
                  <a:schemeClr val="accent6"/>
                </a:solidFill>
              </a:rPr>
              <a:t> </a:t>
            </a:r>
            <a:r>
              <a:rPr lang="ru-RU" dirty="0" err="1">
                <a:solidFill>
                  <a:schemeClr val="accent6"/>
                </a:solidFill>
              </a:rPr>
              <a:t>має</a:t>
            </a:r>
            <a:r>
              <a:rPr lang="ru-RU" dirty="0">
                <a:solidFill>
                  <a:schemeClr val="accent6"/>
                </a:solidFill>
              </a:rPr>
              <a:t> </a:t>
            </a:r>
            <a:r>
              <a:rPr lang="ru-RU" dirty="0" err="1">
                <a:solidFill>
                  <a:schemeClr val="accent6"/>
                </a:solidFill>
              </a:rPr>
              <a:t>червонувате</a:t>
            </a:r>
            <a:r>
              <a:rPr lang="ru-RU" dirty="0">
                <a:solidFill>
                  <a:schemeClr val="accent6"/>
                </a:solidFill>
              </a:rPr>
              <a:t> </a:t>
            </a:r>
            <a:r>
              <a:rPr lang="ru-RU" dirty="0" err="1" smtClean="0">
                <a:solidFill>
                  <a:schemeClr val="accent6"/>
                </a:solidFill>
              </a:rPr>
              <a:t>забарвлення</a:t>
            </a:r>
            <a:r>
              <a:rPr lang="ru-RU" dirty="0">
                <a:solidFill>
                  <a:schemeClr val="accent6"/>
                </a:solidFill>
              </a:rPr>
              <a:t>. 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860032" y="1556792"/>
            <a:ext cx="4041775" cy="1461839"/>
          </a:xfrm>
        </p:spPr>
        <p:txBody>
          <a:bodyPr>
            <a:normAutofit/>
          </a:bodyPr>
          <a:lstStyle/>
          <a:p>
            <a:r>
              <a:rPr lang="ru-RU" dirty="0" err="1">
                <a:solidFill>
                  <a:schemeClr val="accent6"/>
                </a:solidFill>
              </a:rPr>
              <a:t>Червоне</a:t>
            </a:r>
            <a:r>
              <a:rPr lang="ru-RU" dirty="0">
                <a:solidFill>
                  <a:schemeClr val="accent6"/>
                </a:solidFill>
              </a:rPr>
              <a:t> </a:t>
            </a:r>
            <a:r>
              <a:rPr lang="ru-RU" dirty="0" err="1">
                <a:solidFill>
                  <a:schemeClr val="accent6"/>
                </a:solidFill>
              </a:rPr>
              <a:t>забарвлення</a:t>
            </a:r>
            <a:r>
              <a:rPr lang="ru-RU" dirty="0">
                <a:solidFill>
                  <a:schemeClr val="accent6"/>
                </a:solidFill>
              </a:rPr>
              <a:t> </a:t>
            </a:r>
            <a:r>
              <a:rPr lang="ru-RU" dirty="0" err="1">
                <a:solidFill>
                  <a:schemeClr val="accent6"/>
                </a:solidFill>
              </a:rPr>
              <a:t>має</a:t>
            </a:r>
            <a:r>
              <a:rPr lang="ru-RU" dirty="0">
                <a:solidFill>
                  <a:schemeClr val="accent6"/>
                </a:solidFill>
              </a:rPr>
              <a:t> й </a:t>
            </a:r>
            <a:r>
              <a:rPr lang="ru-RU" dirty="0" err="1">
                <a:solidFill>
                  <a:schemeClr val="accent6"/>
                </a:solidFill>
              </a:rPr>
              <a:t>ікра</a:t>
            </a:r>
            <a:r>
              <a:rPr lang="ru-RU" dirty="0">
                <a:solidFill>
                  <a:schemeClr val="accent6"/>
                </a:solidFill>
              </a:rPr>
              <a:t> </a:t>
            </a:r>
            <a:r>
              <a:rPr lang="ru-RU" dirty="0" err="1">
                <a:solidFill>
                  <a:schemeClr val="accent6"/>
                </a:solidFill>
              </a:rPr>
              <a:t>цих</a:t>
            </a:r>
            <a:r>
              <a:rPr lang="ru-RU" dirty="0">
                <a:solidFill>
                  <a:schemeClr val="accent6"/>
                </a:solidFill>
              </a:rPr>
              <a:t> </a:t>
            </a:r>
            <a:r>
              <a:rPr lang="ru-RU" dirty="0" err="1">
                <a:solidFill>
                  <a:schemeClr val="accent6"/>
                </a:solidFill>
              </a:rPr>
              <a:t>риб</a:t>
            </a:r>
            <a:r>
              <a:rPr lang="ru-RU" dirty="0">
                <a:solidFill>
                  <a:schemeClr val="accent6"/>
                </a:solidFill>
              </a:rPr>
              <a:t>, яка </a:t>
            </a:r>
            <a:r>
              <a:rPr lang="ru-RU" dirty="0" err="1">
                <a:solidFill>
                  <a:schemeClr val="accent6"/>
                </a:solidFill>
              </a:rPr>
              <a:t>дуже</a:t>
            </a:r>
            <a:r>
              <a:rPr lang="ru-RU" dirty="0">
                <a:solidFill>
                  <a:schemeClr val="accent6"/>
                </a:solidFill>
              </a:rPr>
              <a:t> </a:t>
            </a:r>
            <a:r>
              <a:rPr lang="ru-RU" dirty="0" err="1">
                <a:solidFill>
                  <a:schemeClr val="accent6"/>
                </a:solidFill>
              </a:rPr>
              <a:t>цінується</a:t>
            </a:r>
            <a:r>
              <a:rPr lang="ru-RU" dirty="0">
                <a:solidFill>
                  <a:schemeClr val="accent6"/>
                </a:solidFill>
              </a:rPr>
              <a:t> в </a:t>
            </a:r>
            <a:r>
              <a:rPr lang="ru-RU" dirty="0" err="1">
                <a:solidFill>
                  <a:schemeClr val="accent6"/>
                </a:solidFill>
              </a:rPr>
              <a:t>усьому</a:t>
            </a:r>
            <a:r>
              <a:rPr lang="ru-RU" dirty="0">
                <a:solidFill>
                  <a:schemeClr val="accent6"/>
                </a:solidFill>
              </a:rPr>
              <a:t> </a:t>
            </a:r>
            <a:r>
              <a:rPr lang="ru-RU" dirty="0" err="1">
                <a:solidFill>
                  <a:schemeClr val="accent6"/>
                </a:solidFill>
              </a:rPr>
              <a:t>світі</a:t>
            </a:r>
            <a:r>
              <a:rPr lang="ru-RU" dirty="0">
                <a:solidFill>
                  <a:schemeClr val="accent6"/>
                </a:solidFill>
              </a:rPr>
              <a:t>.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68960"/>
            <a:ext cx="4688309" cy="35283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Объект 7"/>
          <p:cNvPicPr>
            <a:picLocks noGrp="1" noChangeAspect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3100221"/>
            <a:ext cx="4041775" cy="26752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252789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  <p:sndAc>
          <p:stSnd>
            <p:snd r:embed="rId2" name="wind.wav"/>
          </p:stSnd>
        </p:sndAc>
      </p:transition>
    </mc:Choice>
    <mc:Fallback>
      <p:transition spd="slow">
        <p:fade/>
        <p:sndAc>
          <p:stSnd>
            <p:snd r:embed="rId2" name="wind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450506"/>
          </a:xfrm>
        </p:spPr>
        <p:txBody>
          <a:bodyPr>
            <a:normAutofit/>
          </a:bodyPr>
          <a:lstStyle/>
          <a:p>
            <a:pPr algn="ctr"/>
            <a:r>
              <a:rPr lang="uk-UA" sz="9600" dirty="0" smtClean="0">
                <a:solidFill>
                  <a:schemeClr val="accent3">
                    <a:lumMod val="75000"/>
                  </a:schemeClr>
                </a:solidFill>
              </a:rPr>
              <a:t>Малюнки</a:t>
            </a:r>
            <a:br>
              <a:rPr lang="uk-UA" sz="9600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ru-RU" sz="96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937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  <p:sndAc>
          <p:stSnd>
            <p:snd r:embed="rId2" name="wind.wav"/>
          </p:stSnd>
        </p:sndAc>
      </p:transition>
    </mc:Choice>
    <mc:Fallback>
      <p:transition spd="slow">
        <p:fade/>
        <p:sndAc>
          <p:stSnd>
            <p:snd r:embed="rId2" name="wind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</TotalTime>
  <Words>292</Words>
  <Application>Microsoft Office PowerPoint</Application>
  <PresentationFormat>Экран (4:3)</PresentationFormat>
  <Paragraphs>21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Лососеподібні</vt:lpstr>
      <vt:lpstr>Будова</vt:lpstr>
      <vt:lpstr>Презентация PowerPoint</vt:lpstr>
      <vt:lpstr>Представники ряду Лососеподібні за будовою загалом нагадують оселедцеподібних.  Характерна ознака представників цього ряду - наявність особливого, позбавленого променів жирового плавця, розташованого на спинному боці тіла перед хвостовим плавцем. </vt:lpstr>
      <vt:lpstr>Презентация PowerPoint</vt:lpstr>
      <vt:lpstr>Середовище існування</vt:lpstr>
      <vt:lpstr>Більшість видів лососеподібних мешкає у морях, однак для розмноження заходить у річки. Окремі представники (харіус, форель) - мешканці прісних водойм. Лососеподібних відомо понад 200 видів. В Україні мешкає харіус європейський (у басейнах Дунаю та Дністра), дунайський і чорноморський лососі (до 2 м завдовжки при масі до 25 кг), яких занесено до Червоної книги України. Райдужна форель віддає перевагу прохолодній воді, тому мешкає у гірських річках. її штучно розводять у рибних господарствах Закарпаття, Карпат і Криму. </vt:lpstr>
      <vt:lpstr>Лососеподібних часто називають «червоною рибою»</vt:lpstr>
      <vt:lpstr>Малюнки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Лососеподібні</dc:title>
  <dc:creator>user</dc:creator>
  <cp:lastModifiedBy>user</cp:lastModifiedBy>
  <cp:revision>3</cp:revision>
  <dcterms:created xsi:type="dcterms:W3CDTF">2013-01-24T19:34:35Z</dcterms:created>
  <dcterms:modified xsi:type="dcterms:W3CDTF">2013-01-24T20:01:18Z</dcterms:modified>
</cp:coreProperties>
</file>