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692F-F424-4F1E-B1D0-92F538D88077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EFAE-CD84-4401-85AE-40F234DB2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3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9BC90-50F9-4AAA-ACDF-97AE4EB14B11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89F54-A853-43F9-B24A-8F735D7D5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12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371F0-2206-4DC7-9427-0922A0AA8294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4142D-EF95-4947-96B9-2E71AC0DB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19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17C82-7F00-4CE1-B4AE-83530FA76DD5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73C8F-307B-4B74-B687-41CB3A5A2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2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3F23-713C-4342-96B3-0683510451E4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7118B-F479-4AA1-8044-A7CD96491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27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CB2C-6FE5-48F9-AC5A-81FC29BB38BC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8955A-8C21-4471-8FE8-740FA120D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20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020B-948D-43EC-BFD8-2EEDED65A4D0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F169D-6D32-4EFE-8973-F4425FAE4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19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B8765-12A5-44A2-A6C5-96E8C7DD09F5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7F41A-46E8-45EE-A398-679D11180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16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3749B-8FB6-4DAB-9D02-2D2127682844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A1222-F4D9-4691-9A86-89E0632DA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8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20DC4-1AD6-47BE-B5BA-BAFECAC8BCCF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92961-2A27-43DF-B5FB-B26F7B89F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77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4F4B-2A4F-4557-88C6-E8A04BA486BF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847D9-D647-43B4-87A1-A7A36FCF6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5C25661-2DDB-4368-AAF3-4E421BE52751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4665F7B-E20C-4E4F-8E15-247021344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09" r:id="rId2"/>
    <p:sldLayoutId id="2147483716" r:id="rId3"/>
    <p:sldLayoutId id="2147483710" r:id="rId4"/>
    <p:sldLayoutId id="2147483717" r:id="rId5"/>
    <p:sldLayoutId id="2147483711" r:id="rId6"/>
    <p:sldLayoutId id="2147483712" r:id="rId7"/>
    <p:sldLayoutId id="2147483718" r:id="rId8"/>
    <p:sldLayoutId id="2147483719" r:id="rId9"/>
    <p:sldLayoutId id="2147483713" r:id="rId10"/>
    <p:sldLayoutId id="21474837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76672"/>
            <a:ext cx="4680520" cy="187220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Грип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417763" y="2276475"/>
            <a:ext cx="6697662" cy="36274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eaLnBrk="1" hangingPunct="1"/>
            <a:endParaRPr lang="ru-RU" altLang="ru-RU" dirty="0" smtClean="0"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288" y="9525"/>
            <a:ext cx="6192837" cy="6669088"/>
          </a:xfrm>
        </p:spPr>
        <p:txBody>
          <a:bodyPr/>
          <a:lstStyle/>
          <a:p>
            <a:pPr marL="18288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i="1" dirty="0" smtClean="0"/>
              <a:t>Патогенез</a:t>
            </a: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Проникнувши </a:t>
            </a:r>
            <a:r>
              <a:rPr lang="ru-RU" dirty="0"/>
              <a:t>у </a:t>
            </a:r>
            <a:r>
              <a:rPr lang="ru-RU" dirty="0" err="1"/>
              <a:t>верхні</a:t>
            </a:r>
            <a:r>
              <a:rPr lang="ru-RU" dirty="0"/>
              <a:t> </a:t>
            </a:r>
            <a:r>
              <a:rPr lang="ru-RU" dirty="0" err="1"/>
              <a:t>дихальні</a:t>
            </a:r>
            <a:r>
              <a:rPr lang="ru-RU" dirty="0"/>
              <a:t> шляхи, </a:t>
            </a: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грипу</a:t>
            </a:r>
            <a:r>
              <a:rPr lang="ru-RU" dirty="0"/>
              <a:t> </a:t>
            </a:r>
            <a:r>
              <a:rPr lang="ru-RU" dirty="0" err="1"/>
              <a:t>вражає</a:t>
            </a:r>
            <a:r>
              <a:rPr lang="ru-RU" dirty="0"/>
              <a:t> </a:t>
            </a:r>
            <a:r>
              <a:rPr lang="ru-RU" dirty="0" err="1"/>
              <a:t>слизову</a:t>
            </a:r>
            <a:r>
              <a:rPr lang="ru-RU" dirty="0"/>
              <a:t> </a:t>
            </a:r>
            <a:r>
              <a:rPr lang="ru-RU" dirty="0" err="1"/>
              <a:t>оболонку</a:t>
            </a:r>
            <a:r>
              <a:rPr lang="ru-RU" dirty="0"/>
              <a:t>, </a:t>
            </a:r>
            <a:r>
              <a:rPr lang="ru-RU" dirty="0" err="1"/>
              <a:t>розмножуючись</a:t>
            </a:r>
            <a:r>
              <a:rPr lang="ru-RU" dirty="0"/>
              <a:t> в </a:t>
            </a:r>
            <a:r>
              <a:rPr lang="ru-RU" dirty="0" err="1"/>
              <a:t>епітеліальних</a:t>
            </a:r>
            <a:r>
              <a:rPr lang="ru-RU" dirty="0"/>
              <a:t> </a:t>
            </a:r>
            <a:r>
              <a:rPr lang="ru-RU" dirty="0" err="1"/>
              <a:t>клітинах</a:t>
            </a:r>
            <a:r>
              <a:rPr lang="ru-RU" dirty="0"/>
              <a:t>.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дистрофія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циліндричного</a:t>
            </a:r>
            <a:r>
              <a:rPr lang="ru-RU" dirty="0"/>
              <a:t> </a:t>
            </a:r>
            <a:r>
              <a:rPr lang="ru-RU" dirty="0" err="1"/>
              <a:t>епітелію</a:t>
            </a:r>
            <a:r>
              <a:rPr lang="ru-RU" dirty="0"/>
              <a:t>, </a:t>
            </a:r>
            <a:r>
              <a:rPr lang="ru-RU" dirty="0" err="1"/>
              <a:t>знижується</a:t>
            </a:r>
            <a:r>
              <a:rPr lang="ru-RU" dirty="0"/>
              <a:t> </a:t>
            </a:r>
            <a:r>
              <a:rPr lang="ru-RU" dirty="0" err="1"/>
              <a:t>бар'єрна</a:t>
            </a:r>
            <a:r>
              <a:rPr lang="ru-RU" dirty="0"/>
              <a:t> 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. </a:t>
            </a: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грипу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токсин </a:t>
            </a:r>
            <a:r>
              <a:rPr lang="ru-RU" dirty="0" err="1"/>
              <a:t>потрапляють</a:t>
            </a:r>
            <a:r>
              <a:rPr lang="ru-RU" dirty="0"/>
              <a:t> у кров,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спричиняє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токсикозу. В органах та тканинах </a:t>
            </a:r>
            <a:r>
              <a:rPr lang="ru-RU" dirty="0" err="1"/>
              <a:t>організму</a:t>
            </a:r>
            <a:r>
              <a:rPr lang="ru-RU" dirty="0"/>
              <a:t> токсин </a:t>
            </a:r>
            <a:r>
              <a:rPr lang="ru-RU" dirty="0" err="1"/>
              <a:t>вірусу</a:t>
            </a:r>
            <a:r>
              <a:rPr lang="ru-RU" dirty="0"/>
              <a:t> </a:t>
            </a:r>
            <a:r>
              <a:rPr lang="ru-RU" dirty="0" err="1"/>
              <a:t>вражає</a:t>
            </a:r>
            <a:r>
              <a:rPr lang="ru-RU" dirty="0"/>
              <a:t> </a:t>
            </a:r>
            <a:r>
              <a:rPr lang="ru-RU" dirty="0" err="1"/>
              <a:t>капіляри</a:t>
            </a:r>
            <a:r>
              <a:rPr lang="ru-RU" dirty="0"/>
              <a:t> та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кровоносні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відділи</a:t>
            </a:r>
            <a:r>
              <a:rPr lang="ru-RU" dirty="0"/>
              <a:t> ЦНС та </a:t>
            </a:r>
            <a:r>
              <a:rPr lang="ru-RU" dirty="0" err="1"/>
              <a:t>вегетативної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Катаральні</a:t>
            </a:r>
            <a:r>
              <a:rPr lang="ru-RU" dirty="0"/>
              <a:t> прояви у </a:t>
            </a:r>
            <a:r>
              <a:rPr lang="ru-RU" dirty="0" err="1"/>
              <a:t>дихальних</a:t>
            </a:r>
            <a:r>
              <a:rPr lang="ru-RU" dirty="0"/>
              <a:t> шляхах,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розлад</a:t>
            </a:r>
            <a:r>
              <a:rPr lang="ru-RU" dirty="0"/>
              <a:t> </a:t>
            </a:r>
            <a:r>
              <a:rPr lang="ru-RU" dirty="0" err="1"/>
              <a:t>циркуляції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органах (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, </a:t>
            </a:r>
            <a:r>
              <a:rPr lang="ru-RU" dirty="0" err="1"/>
              <a:t>легені</a:t>
            </a:r>
            <a:r>
              <a:rPr lang="ru-RU" dirty="0"/>
              <a:t>, </a:t>
            </a:r>
            <a:r>
              <a:rPr lang="ru-RU" dirty="0" err="1"/>
              <a:t>серце</a:t>
            </a:r>
            <a:r>
              <a:rPr lang="ru-RU" dirty="0"/>
              <a:t>, </a:t>
            </a:r>
            <a:r>
              <a:rPr lang="ru-RU" dirty="0" err="1"/>
              <a:t>наднирники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</a:t>
            </a:r>
            <a:r>
              <a:rPr lang="ru-RU" dirty="0" err="1"/>
              <a:t>зумовлюють</a:t>
            </a:r>
            <a:r>
              <a:rPr lang="ru-RU" dirty="0"/>
              <a:t>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клінічні</a:t>
            </a:r>
            <a:r>
              <a:rPr lang="ru-RU" dirty="0"/>
              <a:t> </a:t>
            </a:r>
            <a:r>
              <a:rPr lang="ru-RU" dirty="0" err="1"/>
              <a:t>симптоми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5732463"/>
            <a:ext cx="7543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805" y="332656"/>
            <a:ext cx="3047439" cy="2880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18288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5100" b="1" i="1" dirty="0" smtClean="0"/>
              <a:t>Симптоматика</a:t>
            </a:r>
            <a:endParaRPr lang="ru-RU" dirty="0"/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При </a:t>
            </a:r>
            <a:r>
              <a:rPr lang="ru-RU" dirty="0" err="1"/>
              <a:t>появі</a:t>
            </a:r>
            <a:r>
              <a:rPr lang="ru-RU" dirty="0"/>
              <a:t> перших </a:t>
            </a:r>
            <a:r>
              <a:rPr lang="ru-RU" dirty="0" err="1"/>
              <a:t>симптомів</a:t>
            </a:r>
            <a:r>
              <a:rPr lang="ru-RU" dirty="0"/>
              <a:t> </a:t>
            </a:r>
            <a:r>
              <a:rPr lang="ru-RU" dirty="0" err="1"/>
              <a:t>грипу</a:t>
            </a:r>
            <a:r>
              <a:rPr lang="ru-RU" dirty="0"/>
              <a:t> хвора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обов'язково</a:t>
            </a:r>
            <a:r>
              <a:rPr lang="ru-RU" dirty="0"/>
              <a:t> повинна </a:t>
            </a:r>
            <a:r>
              <a:rPr lang="ru-RU" dirty="0" err="1"/>
              <a:t>залишатися</a:t>
            </a:r>
            <a:r>
              <a:rPr lang="ru-RU" dirty="0"/>
              <a:t> </a:t>
            </a:r>
            <a:r>
              <a:rPr lang="ru-RU" dirty="0" err="1"/>
              <a:t>вдома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провокувати</a:t>
            </a:r>
            <a:r>
              <a:rPr lang="ru-RU" dirty="0"/>
              <a:t> </a:t>
            </a:r>
            <a:r>
              <a:rPr lang="ru-RU" dirty="0" err="1"/>
              <a:t>ускладнення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і не </a:t>
            </a:r>
            <a:r>
              <a:rPr lang="ru-RU" dirty="0" err="1"/>
              <a:t>наражати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людей на </a:t>
            </a:r>
            <a:r>
              <a:rPr lang="ru-RU" dirty="0" err="1" smtClean="0"/>
              <a:t>небезпеку</a:t>
            </a:r>
            <a:r>
              <a:rPr lang="ru-RU" dirty="0" smtClean="0"/>
              <a:t>. </a:t>
            </a:r>
            <a:r>
              <a:rPr lang="ru-RU" dirty="0"/>
              <a:t>Такими симптомами є</a:t>
            </a:r>
            <a:r>
              <a:rPr lang="ru-RU" dirty="0" smtClean="0"/>
              <a:t>:</a:t>
            </a: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/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err="1"/>
              <a:t>підвищена</a:t>
            </a:r>
            <a:r>
              <a:rPr lang="ru-RU" dirty="0"/>
              <a:t> температура </a:t>
            </a:r>
            <a:r>
              <a:rPr lang="ru-RU" dirty="0" err="1"/>
              <a:t>тіла</a:t>
            </a:r>
            <a:r>
              <a:rPr lang="ru-RU" dirty="0"/>
              <a:t>;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err="1"/>
              <a:t>біль</a:t>
            </a:r>
            <a:r>
              <a:rPr lang="ru-RU" dirty="0"/>
              <a:t> у </a:t>
            </a:r>
            <a:r>
              <a:rPr lang="ru-RU" dirty="0" err="1"/>
              <a:t>горлі</a:t>
            </a:r>
            <a:r>
              <a:rPr lang="ru-RU" dirty="0"/>
              <a:t> (</a:t>
            </a:r>
            <a:r>
              <a:rPr lang="ru-RU" dirty="0" err="1"/>
              <a:t>фарингіт</a:t>
            </a:r>
            <a:r>
              <a:rPr lang="ru-RU" dirty="0"/>
              <a:t>);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/>
              <a:t>кашель;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/>
              <a:t>нежить;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err="1"/>
              <a:t>біль</a:t>
            </a:r>
            <a:r>
              <a:rPr lang="ru-RU" dirty="0"/>
              <a:t> у </a:t>
            </a:r>
            <a:r>
              <a:rPr lang="ru-RU" dirty="0" err="1"/>
              <a:t>м'язах</a:t>
            </a:r>
            <a:r>
              <a:rPr lang="ru-RU" dirty="0"/>
              <a:t>.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err="1"/>
              <a:t>Маючи</a:t>
            </a:r>
            <a:r>
              <a:rPr lang="ru-RU" dirty="0"/>
              <a:t> будь-</a:t>
            </a:r>
            <a:r>
              <a:rPr lang="ru-RU" dirty="0" err="1"/>
              <a:t>який</a:t>
            </a:r>
            <a:r>
              <a:rPr lang="ru-RU" dirty="0"/>
              <a:t> 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симптомів</a:t>
            </a:r>
            <a:r>
              <a:rPr lang="ru-RU" dirty="0"/>
              <a:t> не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виходити</a:t>
            </a:r>
            <a:r>
              <a:rPr lang="ru-RU" dirty="0"/>
              <a:t> з дому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заради</a:t>
            </a:r>
            <a:r>
              <a:rPr lang="ru-RU" dirty="0"/>
              <a:t> </a:t>
            </a:r>
            <a:r>
              <a:rPr lang="ru-RU" dirty="0" err="1"/>
              <a:t>візиту</a:t>
            </a:r>
            <a:r>
              <a:rPr lang="ru-RU" dirty="0"/>
              <a:t> до </a:t>
            </a:r>
            <a:r>
              <a:rPr lang="ru-RU" dirty="0" err="1"/>
              <a:t>лікаря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додому</a:t>
            </a:r>
            <a:r>
              <a:rPr lang="ru-RU" dirty="0"/>
              <a:t>. </a:t>
            </a:r>
            <a:r>
              <a:rPr lang="ru-RU" dirty="0" err="1" smtClean="0"/>
              <a:t>Симптоми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вимагають</a:t>
            </a:r>
            <a:r>
              <a:rPr lang="ru-RU" dirty="0"/>
              <a:t> </a:t>
            </a:r>
            <a:r>
              <a:rPr lang="ru-RU" dirty="0" err="1"/>
              <a:t>термінової</a:t>
            </a:r>
            <a:r>
              <a:rPr lang="ru-RU" dirty="0"/>
              <a:t> </a:t>
            </a:r>
            <a:r>
              <a:rPr lang="ru-RU" dirty="0" err="1" smtClean="0"/>
              <a:t>госпіталізації</a:t>
            </a:r>
            <a:endParaRPr lang="ru-RU" dirty="0"/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err="1"/>
              <a:t>Якщо</a:t>
            </a:r>
            <a:r>
              <a:rPr lang="ru-RU" dirty="0"/>
              <a:t> стан хворого </a:t>
            </a:r>
            <a:r>
              <a:rPr lang="ru-RU" dirty="0" err="1"/>
              <a:t>погіршується</a:t>
            </a:r>
            <a:r>
              <a:rPr lang="ru-RU" dirty="0"/>
              <a:t>, не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зволікати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госпіталізацією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загрозою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endParaRPr lang="ru-RU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0" t="4467" r="17603"/>
          <a:stretch/>
        </p:blipFill>
        <p:spPr bwMode="auto">
          <a:xfrm>
            <a:off x="5652120" y="2060848"/>
            <a:ext cx="2854513" cy="2566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260350"/>
            <a:ext cx="8424863" cy="6048375"/>
          </a:xfrm>
        </p:spPr>
        <p:txBody>
          <a:bodyPr/>
          <a:lstStyle/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 err="1"/>
              <a:t>Необхідно</a:t>
            </a:r>
            <a:r>
              <a:rPr lang="ru-RU" sz="2400" b="1" i="1" dirty="0"/>
              <a:t> </a:t>
            </a:r>
            <a:r>
              <a:rPr lang="ru-RU" sz="2400" b="1" i="1" dirty="0" err="1"/>
              <a:t>викликати</a:t>
            </a:r>
            <a:r>
              <a:rPr lang="ru-RU" sz="2400" b="1" i="1" dirty="0"/>
              <a:t> </a:t>
            </a:r>
            <a:r>
              <a:rPr lang="ru-RU" sz="2400" b="1" i="1" dirty="0" err="1"/>
              <a:t>швидку</a:t>
            </a:r>
            <a:r>
              <a:rPr lang="ru-RU" sz="2400" b="1" i="1" dirty="0"/>
              <a:t> </a:t>
            </a:r>
            <a:r>
              <a:rPr lang="ru-RU" sz="2400" b="1" i="1" dirty="0" err="1"/>
              <a:t>медичну</a:t>
            </a:r>
            <a:r>
              <a:rPr lang="ru-RU" sz="2400" b="1" i="1" dirty="0"/>
              <a:t> </a:t>
            </a:r>
            <a:r>
              <a:rPr lang="ru-RU" sz="2400" b="1" i="1" dirty="0" err="1"/>
              <a:t>допомогу</a:t>
            </a:r>
            <a:r>
              <a:rPr lang="ru-RU" sz="2400" b="1" i="1" dirty="0"/>
              <a:t>, </a:t>
            </a:r>
            <a:r>
              <a:rPr lang="ru-RU" sz="2400" b="1" i="1" dirty="0" err="1"/>
              <a:t>якщо</a:t>
            </a:r>
            <a:r>
              <a:rPr lang="ru-RU" sz="2400" b="1" i="1" dirty="0"/>
              <a:t> </a:t>
            </a:r>
            <a:r>
              <a:rPr lang="ru-RU" sz="2400" b="1" i="1" dirty="0" err="1"/>
              <a:t>виявлені</a:t>
            </a:r>
            <a:r>
              <a:rPr lang="ru-RU" sz="2400" b="1" i="1" dirty="0"/>
              <a:t> будь-</a:t>
            </a:r>
            <a:r>
              <a:rPr lang="ru-RU" sz="2400" b="1" i="1" dirty="0" err="1"/>
              <a:t>які</a:t>
            </a:r>
            <a:r>
              <a:rPr lang="ru-RU" sz="2400" b="1" i="1" dirty="0"/>
              <a:t> з </a:t>
            </a:r>
            <a:r>
              <a:rPr lang="ru-RU" sz="2400" b="1" i="1" dirty="0" err="1"/>
              <a:t>цих</a:t>
            </a:r>
            <a:r>
              <a:rPr lang="ru-RU" sz="2400" b="1" i="1" dirty="0"/>
              <a:t> </a:t>
            </a:r>
            <a:r>
              <a:rPr lang="ru-RU" sz="2400" b="1" i="1" dirty="0" err="1"/>
              <a:t>симптомів</a:t>
            </a:r>
            <a:r>
              <a:rPr lang="ru-RU" sz="2400" b="1" i="1" dirty="0"/>
              <a:t>: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/>
              <a:t>сильна </a:t>
            </a:r>
            <a:r>
              <a:rPr lang="ru-RU" dirty="0" err="1"/>
              <a:t>блідість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посиніння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;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err="1"/>
              <a:t>ускладнене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;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err="1"/>
              <a:t>висока</a:t>
            </a:r>
            <a:r>
              <a:rPr lang="ru-RU" dirty="0"/>
              <a:t> температура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довго</a:t>
            </a:r>
            <a:r>
              <a:rPr lang="ru-RU" dirty="0"/>
              <a:t> не </a:t>
            </a:r>
            <a:r>
              <a:rPr lang="ru-RU" dirty="0" err="1"/>
              <a:t>знижується</a:t>
            </a:r>
            <a:r>
              <a:rPr lang="ru-RU" dirty="0"/>
              <a:t>;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err="1"/>
              <a:t>багаторазове</a:t>
            </a:r>
            <a:r>
              <a:rPr lang="ru-RU" dirty="0"/>
              <a:t> </a:t>
            </a:r>
            <a:r>
              <a:rPr lang="ru-RU" dirty="0" err="1"/>
              <a:t>блювання</a:t>
            </a:r>
            <a:r>
              <a:rPr lang="ru-RU" dirty="0"/>
              <a:t> та </a:t>
            </a:r>
            <a:r>
              <a:rPr lang="ru-RU" dirty="0" err="1"/>
              <a:t>випорожнення</a:t>
            </a:r>
            <a:r>
              <a:rPr lang="ru-RU" dirty="0"/>
              <a:t>;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 — </a:t>
            </a:r>
            <a:r>
              <a:rPr lang="ru-RU" dirty="0" err="1"/>
              <a:t>надмірна</a:t>
            </a:r>
            <a:r>
              <a:rPr lang="ru-RU" dirty="0"/>
              <a:t> </a:t>
            </a:r>
            <a:r>
              <a:rPr lang="ru-RU" dirty="0" err="1"/>
              <a:t>сонливість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збудженість</a:t>
            </a:r>
            <a:r>
              <a:rPr lang="ru-RU" dirty="0"/>
              <a:t>;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err="1"/>
              <a:t>болі</a:t>
            </a:r>
            <a:r>
              <a:rPr lang="ru-RU" dirty="0"/>
              <a:t> у </a:t>
            </a:r>
            <a:r>
              <a:rPr lang="ru-RU" dirty="0" err="1"/>
              <a:t>грудній</a:t>
            </a:r>
            <a:r>
              <a:rPr lang="ru-RU" dirty="0"/>
              <a:t> </a:t>
            </a:r>
            <a:r>
              <a:rPr lang="ru-RU" dirty="0" err="1"/>
              <a:t>клітці</a:t>
            </a:r>
            <a:r>
              <a:rPr lang="ru-RU" dirty="0"/>
              <a:t>;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err="1"/>
              <a:t>домішки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у </a:t>
            </a:r>
            <a:r>
              <a:rPr lang="ru-RU" dirty="0" err="1"/>
              <a:t>мокротинні</a:t>
            </a:r>
            <a:r>
              <a:rPr lang="ru-RU" dirty="0"/>
              <a:t>;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артеріального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.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err="1"/>
              <a:t>Затримка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госпіталізацією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смерті</a:t>
            </a:r>
            <a:r>
              <a:rPr lang="ru-RU" dirty="0"/>
              <a:t> хворого.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23813"/>
            <a:ext cx="8856662" cy="4484687"/>
          </a:xfrm>
        </p:spPr>
        <p:txBody>
          <a:bodyPr/>
          <a:lstStyle/>
          <a:p>
            <a:pPr marL="18288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i="1" dirty="0" err="1"/>
              <a:t>Ускладнення</a:t>
            </a:r>
            <a:r>
              <a:rPr lang="ru-RU" sz="3200" b="1" i="1" dirty="0"/>
              <a:t> </a:t>
            </a:r>
            <a:r>
              <a:rPr lang="ru-RU" sz="3200" b="1" i="1" dirty="0" err="1" smtClean="0"/>
              <a:t>грипу</a:t>
            </a:r>
            <a:endParaRPr lang="ru-RU" sz="3200" b="1" i="1" dirty="0"/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ускладнень</a:t>
            </a:r>
            <a:r>
              <a:rPr lang="ru-RU" dirty="0"/>
              <a:t> при </a:t>
            </a:r>
            <a:r>
              <a:rPr lang="ru-RU" dirty="0" err="1"/>
              <a:t>грипі</a:t>
            </a:r>
            <a:r>
              <a:rPr lang="ru-RU" dirty="0" smtClean="0"/>
              <a:t>:</a:t>
            </a:r>
            <a:endParaRPr lang="ru-RU" dirty="0"/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err="1"/>
              <a:t>легеневі</a:t>
            </a:r>
            <a:r>
              <a:rPr lang="ru-RU" dirty="0"/>
              <a:t>: </a:t>
            </a:r>
            <a:r>
              <a:rPr lang="ru-RU" dirty="0" err="1"/>
              <a:t>бактеріальна</a:t>
            </a:r>
            <a:r>
              <a:rPr lang="ru-RU" dirty="0"/>
              <a:t> </a:t>
            </a:r>
            <a:r>
              <a:rPr lang="ru-RU" dirty="0" err="1"/>
              <a:t>пневмонія</a:t>
            </a:r>
            <a:r>
              <a:rPr lang="ru-RU" dirty="0"/>
              <a:t>, </a:t>
            </a:r>
            <a:r>
              <a:rPr lang="ru-RU" dirty="0" err="1"/>
              <a:t>геморагічна</a:t>
            </a:r>
            <a:r>
              <a:rPr lang="ru-RU" dirty="0"/>
              <a:t> </a:t>
            </a:r>
            <a:r>
              <a:rPr lang="ru-RU" dirty="0" err="1"/>
              <a:t>пневмонія</a:t>
            </a:r>
            <a:r>
              <a:rPr lang="ru-RU" dirty="0"/>
              <a:t>,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абсцесу</a:t>
            </a:r>
            <a:r>
              <a:rPr lang="ru-RU" dirty="0"/>
              <a:t> </a:t>
            </a:r>
            <a:r>
              <a:rPr lang="ru-RU" dirty="0" err="1"/>
              <a:t>легені</a:t>
            </a:r>
            <a:r>
              <a:rPr lang="ru-RU" dirty="0"/>
              <a:t>,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емпієми</a:t>
            </a:r>
            <a:r>
              <a:rPr lang="ru-RU" dirty="0"/>
              <a:t>, </a:t>
            </a:r>
            <a:r>
              <a:rPr lang="ru-RU" dirty="0" err="1"/>
              <a:t>респіраторний</a:t>
            </a:r>
            <a:r>
              <a:rPr lang="ru-RU" dirty="0"/>
              <a:t> </a:t>
            </a:r>
            <a:r>
              <a:rPr lang="ru-RU" dirty="0" err="1"/>
              <a:t>дистрес</a:t>
            </a:r>
            <a:r>
              <a:rPr lang="ru-RU" dirty="0"/>
              <a:t>-синдром;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err="1"/>
              <a:t>позалегеневі</a:t>
            </a:r>
            <a:r>
              <a:rPr lang="ru-RU" dirty="0"/>
              <a:t>: </a:t>
            </a:r>
            <a:r>
              <a:rPr lang="ru-RU" dirty="0" err="1"/>
              <a:t>бактеріальні</a:t>
            </a:r>
            <a:r>
              <a:rPr lang="ru-RU" dirty="0"/>
              <a:t> </a:t>
            </a:r>
            <a:r>
              <a:rPr lang="ru-RU" dirty="0" err="1"/>
              <a:t>риніти</a:t>
            </a:r>
            <a:r>
              <a:rPr lang="ru-RU" dirty="0"/>
              <a:t>, </a:t>
            </a:r>
            <a:r>
              <a:rPr lang="ru-RU" dirty="0" err="1"/>
              <a:t>синусити</a:t>
            </a:r>
            <a:r>
              <a:rPr lang="ru-RU" dirty="0"/>
              <a:t>, </a:t>
            </a:r>
            <a:r>
              <a:rPr lang="ru-RU" dirty="0" err="1"/>
              <a:t>отити</a:t>
            </a:r>
            <a:r>
              <a:rPr lang="ru-RU" dirty="0"/>
              <a:t>, </a:t>
            </a:r>
            <a:r>
              <a:rPr lang="ru-RU" dirty="0" err="1"/>
              <a:t>трахеїти</a:t>
            </a:r>
            <a:r>
              <a:rPr lang="ru-RU" dirty="0"/>
              <a:t>, </a:t>
            </a:r>
            <a:r>
              <a:rPr lang="ru-RU" dirty="0" err="1"/>
              <a:t>вірусний</a:t>
            </a:r>
            <a:r>
              <a:rPr lang="ru-RU" dirty="0"/>
              <a:t> </a:t>
            </a:r>
            <a:r>
              <a:rPr lang="ru-RU" dirty="0" err="1"/>
              <a:t>енцефаліт</a:t>
            </a:r>
            <a:r>
              <a:rPr lang="ru-RU" dirty="0"/>
              <a:t>, </a:t>
            </a:r>
            <a:r>
              <a:rPr lang="ru-RU" dirty="0" err="1"/>
              <a:t>менінгіт</a:t>
            </a:r>
            <a:r>
              <a:rPr lang="ru-RU" dirty="0"/>
              <a:t>, неврит, </a:t>
            </a:r>
            <a:r>
              <a:rPr lang="ru-RU" dirty="0" err="1"/>
              <a:t>радикулоневрит</a:t>
            </a:r>
            <a:r>
              <a:rPr lang="ru-RU" dirty="0"/>
              <a:t>,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печінки</a:t>
            </a:r>
            <a:r>
              <a:rPr lang="ru-RU" dirty="0"/>
              <a:t>, синдром Рея, </a:t>
            </a:r>
            <a:r>
              <a:rPr lang="ru-RU" dirty="0" err="1"/>
              <a:t>міокардит</a:t>
            </a:r>
            <a:r>
              <a:rPr lang="ru-RU" dirty="0"/>
              <a:t>, токсико-</a:t>
            </a:r>
            <a:r>
              <a:rPr lang="ru-RU" dirty="0" err="1"/>
              <a:t>алергічний</a:t>
            </a:r>
            <a:r>
              <a:rPr lang="ru-RU" dirty="0"/>
              <a:t> шок.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летальні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при </a:t>
            </a:r>
            <a:r>
              <a:rPr lang="ru-RU" dirty="0" err="1"/>
              <a:t>грипі</a:t>
            </a:r>
            <a:r>
              <a:rPr lang="ru-RU" dirty="0"/>
              <a:t> </a:t>
            </a:r>
            <a:r>
              <a:rPr lang="ru-RU" dirty="0" err="1"/>
              <a:t>спостерігаються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молодше</a:t>
            </a:r>
            <a:r>
              <a:rPr lang="ru-RU" dirty="0"/>
              <a:t> 2 </a:t>
            </a:r>
            <a:r>
              <a:rPr lang="ru-RU" dirty="0" err="1"/>
              <a:t>років</a:t>
            </a:r>
            <a:r>
              <a:rPr lang="ru-RU" dirty="0"/>
              <a:t> і людей </a:t>
            </a:r>
            <a:r>
              <a:rPr lang="ru-RU" dirty="0" err="1"/>
              <a:t>похилого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старше 65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21163"/>
            <a:ext cx="2862263" cy="2374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23" y="4221163"/>
            <a:ext cx="3456384" cy="240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115888"/>
            <a:ext cx="8569325" cy="3298825"/>
          </a:xfrm>
        </p:spPr>
        <p:txBody>
          <a:bodyPr/>
          <a:lstStyle/>
          <a:p>
            <a:pPr marL="18288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i="1" dirty="0" err="1" smtClean="0"/>
              <a:t>Лікування</a:t>
            </a:r>
            <a:endParaRPr lang="ru-RU" sz="3200" b="1" i="1" dirty="0"/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err="1"/>
              <a:t>Лікування</a:t>
            </a:r>
            <a:r>
              <a:rPr lang="ru-RU" dirty="0"/>
              <a:t> ГРВІ та </a:t>
            </a:r>
            <a:r>
              <a:rPr lang="ru-RU" dirty="0" err="1"/>
              <a:t>грипу</a:t>
            </a:r>
            <a:r>
              <a:rPr lang="ru-RU" dirty="0"/>
              <a:t> — складна проблема, тому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визначати</a:t>
            </a:r>
            <a:r>
              <a:rPr lang="ru-RU" dirty="0"/>
              <a:t> </a:t>
            </a:r>
            <a:r>
              <a:rPr lang="ru-RU" dirty="0" err="1"/>
              <a:t>лікар</a:t>
            </a:r>
            <a:r>
              <a:rPr lang="ru-RU" dirty="0"/>
              <a:t>. Не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займатись</a:t>
            </a:r>
            <a:r>
              <a:rPr lang="ru-RU" dirty="0"/>
              <a:t> </a:t>
            </a:r>
            <a:r>
              <a:rPr lang="ru-RU" dirty="0" err="1"/>
              <a:t>самолікуванням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небезпечно</a:t>
            </a:r>
            <a:r>
              <a:rPr lang="ru-RU" dirty="0"/>
              <a:t>. При </a:t>
            </a:r>
            <a:r>
              <a:rPr lang="ru-RU" dirty="0" err="1"/>
              <a:t>своєчасному</a:t>
            </a:r>
            <a:r>
              <a:rPr lang="ru-RU" dirty="0"/>
              <a:t> і правильному </a:t>
            </a:r>
            <a:r>
              <a:rPr lang="ru-RU" dirty="0" err="1"/>
              <a:t>лікуванні</a:t>
            </a:r>
            <a:r>
              <a:rPr lang="ru-RU" dirty="0"/>
              <a:t> хвороба </a:t>
            </a:r>
            <a:r>
              <a:rPr lang="ru-RU" dirty="0" err="1"/>
              <a:t>закінчується</a:t>
            </a:r>
            <a:r>
              <a:rPr lang="ru-RU" dirty="0"/>
              <a:t> </a:t>
            </a:r>
            <a:r>
              <a:rPr lang="ru-RU" dirty="0" err="1"/>
              <a:t>повним</a:t>
            </a:r>
            <a:r>
              <a:rPr lang="ru-RU" dirty="0"/>
              <a:t> </a:t>
            </a:r>
            <a:r>
              <a:rPr lang="ru-RU" dirty="0" err="1" smtClean="0"/>
              <a:t>одужанням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96952"/>
            <a:ext cx="5688632" cy="3704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925" y="44450"/>
            <a:ext cx="9001125" cy="5688013"/>
          </a:xfrm>
        </p:spPr>
        <p:txBody>
          <a:bodyPr/>
          <a:lstStyle/>
          <a:p>
            <a:pPr marL="18288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800" b="1" i="1" dirty="0" err="1"/>
              <a:t>Симптоматичне</a:t>
            </a:r>
            <a:r>
              <a:rPr lang="ru-RU" sz="3800" b="1" i="1" dirty="0"/>
              <a:t> </a:t>
            </a:r>
            <a:r>
              <a:rPr lang="ru-RU" sz="3800" b="1" i="1" dirty="0" err="1" smtClean="0"/>
              <a:t>лікування</a:t>
            </a:r>
            <a:endParaRPr lang="ru-RU" dirty="0"/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симптоматичного </a:t>
            </a:r>
            <a:r>
              <a:rPr lang="ru-RU" dirty="0" err="1"/>
              <a:t>лікування</a:t>
            </a:r>
            <a:r>
              <a:rPr lang="ru-RU" dirty="0"/>
              <a:t> та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медицини</a:t>
            </a:r>
            <a:r>
              <a:rPr lang="ru-RU" dirty="0"/>
              <a:t> (без </a:t>
            </a:r>
            <a:r>
              <a:rPr lang="ru-RU" dirty="0" err="1"/>
              <a:t>зловживань</a:t>
            </a:r>
            <a:r>
              <a:rPr lang="ru-RU" dirty="0"/>
              <a:t>!) </a:t>
            </a:r>
            <a:r>
              <a:rPr lang="ru-RU" dirty="0" err="1"/>
              <a:t>може</a:t>
            </a:r>
            <a:r>
              <a:rPr lang="ru-RU" dirty="0"/>
              <a:t> позитивно </a:t>
            </a:r>
            <a:r>
              <a:rPr lang="ru-RU" dirty="0" err="1"/>
              <a:t>вплинути</a:t>
            </a:r>
            <a:r>
              <a:rPr lang="ru-RU" dirty="0"/>
              <a:t> на </a:t>
            </a:r>
            <a:r>
              <a:rPr lang="ru-RU" dirty="0" err="1"/>
              <a:t>перебіг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при </a:t>
            </a:r>
            <a:r>
              <a:rPr lang="ru-RU" dirty="0" err="1"/>
              <a:t>призначенні</a:t>
            </a:r>
            <a:r>
              <a:rPr lang="ru-RU" dirty="0"/>
              <a:t> </a:t>
            </a:r>
            <a:r>
              <a:rPr lang="ru-RU" dirty="0" err="1"/>
              <a:t>фахової</a:t>
            </a:r>
            <a:r>
              <a:rPr lang="ru-RU" dirty="0"/>
              <a:t> </a:t>
            </a:r>
            <a:r>
              <a:rPr lang="ru-RU" dirty="0" err="1"/>
              <a:t>противірусної</a:t>
            </a:r>
            <a:r>
              <a:rPr lang="ru-RU" dirty="0"/>
              <a:t> </a:t>
            </a:r>
            <a:r>
              <a:rPr lang="ru-RU" dirty="0" err="1"/>
              <a:t>терапії</a:t>
            </a:r>
            <a:r>
              <a:rPr lang="ru-RU" dirty="0"/>
              <a:t> </a:t>
            </a:r>
            <a:r>
              <a:rPr lang="ru-RU" dirty="0" err="1"/>
              <a:t>лікарем</a:t>
            </a:r>
            <a:r>
              <a:rPr lang="ru-RU" dirty="0"/>
              <a:t> </a:t>
            </a:r>
            <a:r>
              <a:rPr lang="ru-RU" dirty="0" err="1" smtClean="0"/>
              <a:t>ехінацея</a:t>
            </a:r>
            <a:r>
              <a:rPr lang="ru-RU" dirty="0" smtClean="0"/>
              <a:t> </a:t>
            </a:r>
            <a:r>
              <a:rPr lang="ru-RU" dirty="0"/>
              <a:t>пурпурна, </a:t>
            </a:r>
            <a:r>
              <a:rPr lang="ru-RU" dirty="0" err="1"/>
              <a:t>препарати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володіють</a:t>
            </a:r>
            <a:r>
              <a:rPr lang="ru-RU" dirty="0"/>
              <a:t> </a:t>
            </a:r>
            <a:r>
              <a:rPr lang="ru-RU" dirty="0" err="1"/>
              <a:t>імуностимулюючою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)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err="1"/>
              <a:t>Препарати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пом'якшують</a:t>
            </a:r>
            <a:r>
              <a:rPr lang="ru-RU" dirty="0"/>
              <a:t> </a:t>
            </a:r>
            <a:r>
              <a:rPr lang="ru-RU" dirty="0" err="1"/>
              <a:t>симптоми</a:t>
            </a:r>
            <a:r>
              <a:rPr lang="ru-RU" dirty="0"/>
              <a:t>, не </a:t>
            </a:r>
            <a:r>
              <a:rPr lang="ru-RU" dirty="0" err="1"/>
              <a:t>діють</a:t>
            </a:r>
            <a:r>
              <a:rPr lang="ru-RU" dirty="0"/>
              <a:t> на </a:t>
            </a: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грипу</a:t>
            </a:r>
            <a:r>
              <a:rPr lang="ru-RU" dirty="0"/>
              <a:t>, але </a:t>
            </a:r>
            <a:r>
              <a:rPr lang="ru-RU" dirty="0" err="1"/>
              <a:t>полегшують</a:t>
            </a:r>
            <a:r>
              <a:rPr lang="ru-RU" dirty="0"/>
              <a:t> стан хворого: </a:t>
            </a:r>
            <a:r>
              <a:rPr lang="ru-RU" dirty="0" err="1"/>
              <a:t>знижують</a:t>
            </a:r>
            <a:r>
              <a:rPr lang="ru-RU" dirty="0"/>
              <a:t> жар, нежить, </a:t>
            </a:r>
            <a:r>
              <a:rPr lang="ru-RU" dirty="0" err="1"/>
              <a:t>біль</a:t>
            </a:r>
            <a:r>
              <a:rPr lang="ru-RU" dirty="0"/>
              <a:t> у </a:t>
            </a:r>
            <a:r>
              <a:rPr lang="ru-RU" dirty="0" err="1"/>
              <a:t>горлі</a:t>
            </a:r>
            <a:r>
              <a:rPr lang="ru-RU" dirty="0"/>
              <a:t>, кашель,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та </a:t>
            </a:r>
            <a:r>
              <a:rPr lang="ru-RU" dirty="0" err="1"/>
              <a:t>біль</a:t>
            </a:r>
            <a:r>
              <a:rPr lang="ru-RU" dirty="0"/>
              <a:t> у </a:t>
            </a:r>
            <a:r>
              <a:rPr lang="ru-RU" dirty="0" err="1"/>
              <a:t>м'язах</a:t>
            </a:r>
            <a:r>
              <a:rPr lang="ru-RU" dirty="0"/>
              <a:t>.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розмаїття</a:t>
            </a:r>
            <a:r>
              <a:rPr lang="ru-RU" dirty="0"/>
              <a:t> </a:t>
            </a:r>
            <a:r>
              <a:rPr lang="ru-RU" dirty="0" err="1"/>
              <a:t>безрецептурних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«</a:t>
            </a:r>
            <a:r>
              <a:rPr lang="ru-RU" dirty="0" err="1"/>
              <a:t>від</a:t>
            </a:r>
            <a:r>
              <a:rPr lang="ru-RU" dirty="0"/>
              <a:t> застуди та </a:t>
            </a:r>
            <a:r>
              <a:rPr lang="ru-RU" dirty="0" err="1"/>
              <a:t>грипу</a:t>
            </a:r>
            <a:r>
              <a:rPr lang="ru-RU" dirty="0"/>
              <a:t>», </a:t>
            </a:r>
            <a:r>
              <a:rPr lang="ru-RU" dirty="0" err="1"/>
              <a:t>пропонованих</a:t>
            </a:r>
            <a:r>
              <a:rPr lang="ru-RU" dirty="0"/>
              <a:t> практично </a:t>
            </a:r>
            <a:r>
              <a:rPr lang="ru-RU" dirty="0" err="1"/>
              <a:t>всіма</a:t>
            </a:r>
            <a:r>
              <a:rPr lang="ru-RU" dirty="0"/>
              <a:t> великими </a:t>
            </a:r>
            <a:r>
              <a:rPr lang="ru-RU" dirty="0" err="1"/>
              <a:t>фармацевтичними</a:t>
            </a:r>
            <a:r>
              <a:rPr lang="ru-RU" dirty="0"/>
              <a:t> </a:t>
            </a:r>
            <a:r>
              <a:rPr lang="ru-RU" dirty="0" err="1"/>
              <a:t>компаніями</a:t>
            </a:r>
            <a:r>
              <a:rPr lang="ru-RU" dirty="0"/>
              <a:t>, не </a:t>
            </a:r>
            <a:r>
              <a:rPr lang="ru-RU" dirty="0" err="1"/>
              <a:t>діють</a:t>
            </a:r>
            <a:r>
              <a:rPr lang="ru-RU" dirty="0"/>
              <a:t> на </a:t>
            </a:r>
            <a:r>
              <a:rPr lang="ru-RU" dirty="0" err="1"/>
              <a:t>віруси</a:t>
            </a:r>
            <a:r>
              <a:rPr lang="ru-RU" dirty="0"/>
              <a:t> і не </a:t>
            </a:r>
            <a:r>
              <a:rPr lang="ru-RU" dirty="0" err="1"/>
              <a:t>скорочують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. </a:t>
            </a:r>
            <a:r>
              <a:rPr lang="ru-RU" dirty="0" err="1" smtClean="0"/>
              <a:t>грипу</a:t>
            </a:r>
            <a:r>
              <a:rPr lang="ru-RU" dirty="0"/>
              <a:t>. 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/>
              <a:t>За </a:t>
            </a:r>
            <a:r>
              <a:rPr lang="ru-RU" dirty="0" err="1"/>
              <a:t>умови</a:t>
            </a:r>
            <a:r>
              <a:rPr lang="ru-RU" dirty="0"/>
              <a:t> легкого </a:t>
            </a:r>
            <a:r>
              <a:rPr lang="ru-RU" dirty="0" err="1"/>
              <a:t>перебігу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симптоматичне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у </a:t>
            </a:r>
            <a:r>
              <a:rPr lang="ru-RU" dirty="0" err="1"/>
              <a:t>домашніх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виявитися</a:t>
            </a:r>
            <a:r>
              <a:rPr lang="ru-RU" dirty="0"/>
              <a:t> </a:t>
            </a:r>
            <a:r>
              <a:rPr lang="ru-RU" dirty="0" err="1"/>
              <a:t>достатнім</a:t>
            </a:r>
            <a:r>
              <a:rPr lang="ru-RU" dirty="0"/>
              <a:t> для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одужання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зловживати</a:t>
            </a:r>
            <a:r>
              <a:rPr lang="ru-RU" dirty="0"/>
              <a:t> </a:t>
            </a:r>
            <a:r>
              <a:rPr lang="ru-RU" dirty="0" err="1"/>
              <a:t>цими</a:t>
            </a:r>
            <a:r>
              <a:rPr lang="ru-RU" dirty="0"/>
              <a:t> препаратами і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без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лікаря</a:t>
            </a:r>
            <a:r>
              <a:rPr lang="ru-RU" dirty="0"/>
              <a:t> не </a:t>
            </a:r>
            <a:r>
              <a:rPr lang="ru-RU" dirty="0" err="1" smtClean="0"/>
              <a:t>слід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>
            <a:normAutofit fontScale="92500" lnSpcReduction="20000"/>
          </a:bodyPr>
          <a:lstStyle/>
          <a:p>
            <a:pPr marL="18288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800" b="1" i="1" dirty="0" err="1" smtClean="0"/>
              <a:t>Профілактика</a:t>
            </a:r>
            <a:endParaRPr lang="ru-RU" sz="3800" b="1" i="1" dirty="0"/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/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err="1" smtClean="0"/>
              <a:t>Традиційним</a:t>
            </a:r>
            <a:r>
              <a:rPr lang="ru-RU" dirty="0" smtClean="0"/>
              <a:t> </a:t>
            </a:r>
            <a:r>
              <a:rPr lang="ru-RU" dirty="0"/>
              <a:t>способом </a:t>
            </a:r>
            <a:r>
              <a:rPr lang="ru-RU" dirty="0" err="1"/>
              <a:t>попередження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грипом</a:t>
            </a:r>
            <a:r>
              <a:rPr lang="ru-RU" dirty="0"/>
              <a:t> є </a:t>
            </a:r>
            <a:r>
              <a:rPr lang="ru-RU" dirty="0" err="1"/>
              <a:t>вакцинація</a:t>
            </a:r>
            <a:r>
              <a:rPr lang="ru-RU" dirty="0" smtClean="0"/>
              <a:t>. </a:t>
            </a:r>
            <a:r>
              <a:rPr lang="ru-RU" dirty="0" err="1" smtClean="0"/>
              <a:t>Решта</a:t>
            </a:r>
            <a:r>
              <a:rPr lang="ru-RU" dirty="0" smtClean="0"/>
              <a:t> </a:t>
            </a:r>
            <a:r>
              <a:rPr lang="ru-RU" dirty="0" err="1"/>
              <a:t>профілактичних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індивідуально</a:t>
            </a:r>
            <a:r>
              <a:rPr lang="ru-RU" dirty="0"/>
              <a:t>. Вони </a:t>
            </a:r>
            <a:r>
              <a:rPr lang="ru-RU" dirty="0" err="1"/>
              <a:t>спрямовані</a:t>
            </a:r>
            <a:r>
              <a:rPr lang="ru-RU" dirty="0"/>
              <a:t>, </a:t>
            </a:r>
            <a:r>
              <a:rPr lang="ru-RU" dirty="0" err="1"/>
              <a:t>насамперед</a:t>
            </a:r>
            <a:r>
              <a:rPr lang="ru-RU" dirty="0"/>
              <a:t>,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резистентності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до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збудників</a:t>
            </a:r>
            <a:r>
              <a:rPr lang="ru-RU" dirty="0"/>
              <a:t> </a:t>
            </a:r>
            <a:r>
              <a:rPr lang="ru-RU" dirty="0" err="1"/>
              <a:t>грипу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ГРВІ та ГРЗ. </a:t>
            </a:r>
            <a:r>
              <a:rPr lang="ru-RU" dirty="0" err="1"/>
              <a:t>Ефективними</a:t>
            </a:r>
            <a:r>
              <a:rPr lang="ru-RU" dirty="0"/>
              <a:t>, особливо у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захворюваності</a:t>
            </a:r>
            <a:r>
              <a:rPr lang="ru-RU" dirty="0"/>
              <a:t>, </a:t>
            </a:r>
            <a:r>
              <a:rPr lang="ru-RU" dirty="0" err="1"/>
              <a:t>фахівці</a:t>
            </a:r>
            <a:r>
              <a:rPr lang="ru-RU" dirty="0"/>
              <a:t> </a:t>
            </a:r>
            <a:r>
              <a:rPr lang="ru-RU" dirty="0" err="1"/>
              <a:t>відзначають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 smtClean="0"/>
              <a:t>профілактики</a:t>
            </a:r>
            <a:r>
              <a:rPr lang="ru-RU" dirty="0" smtClean="0"/>
              <a:t>:</a:t>
            </a:r>
            <a:endParaRPr lang="ru-RU" dirty="0"/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err="1"/>
              <a:t>повноцінне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з </a:t>
            </a:r>
            <a:r>
              <a:rPr lang="ru-RU" dirty="0" err="1"/>
              <a:t>включенням</a:t>
            </a:r>
            <a:r>
              <a:rPr lang="ru-RU" dirty="0"/>
              <a:t> </a:t>
            </a:r>
            <a:r>
              <a:rPr lang="ru-RU" dirty="0" err="1"/>
              <a:t>вітамінів</a:t>
            </a:r>
            <a:r>
              <a:rPr lang="ru-RU" dirty="0"/>
              <a:t> у природному </a:t>
            </a:r>
            <a:r>
              <a:rPr lang="ru-RU" dirty="0" err="1"/>
              <a:t>вигляді</a:t>
            </a:r>
            <a:r>
              <a:rPr lang="ru-RU" dirty="0"/>
              <a:t> (перш за все, </a:t>
            </a:r>
            <a:r>
              <a:rPr lang="ru-RU" dirty="0" err="1"/>
              <a:t>свіжі</a:t>
            </a:r>
            <a:r>
              <a:rPr lang="ru-RU" dirty="0"/>
              <a:t> </a:t>
            </a:r>
            <a:r>
              <a:rPr lang="ru-RU" dirty="0" err="1"/>
              <a:t>фрукти</a:t>
            </a:r>
            <a:r>
              <a:rPr lang="ru-RU" dirty="0"/>
              <a:t> і </a:t>
            </a:r>
            <a:r>
              <a:rPr lang="ru-RU" dirty="0" err="1"/>
              <a:t>овочі</a:t>
            </a:r>
            <a:r>
              <a:rPr lang="ru-RU" dirty="0"/>
              <a:t>);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err="1"/>
              <a:t>загартовування</a:t>
            </a:r>
            <a:r>
              <a:rPr lang="ru-RU" dirty="0"/>
              <a:t> та </a:t>
            </a:r>
            <a:r>
              <a:rPr lang="ru-RU" dirty="0" err="1"/>
              <a:t>часте</a:t>
            </a:r>
            <a:r>
              <a:rPr lang="ru-RU" dirty="0"/>
              <a:t> </a:t>
            </a:r>
            <a:r>
              <a:rPr lang="ru-RU" dirty="0" err="1"/>
              <a:t>провітрювання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;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err="1"/>
              <a:t>достатня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сну, </a:t>
            </a:r>
            <a:r>
              <a:rPr lang="ru-RU" dirty="0" err="1"/>
              <a:t>регулярне</a:t>
            </a:r>
            <a:r>
              <a:rPr lang="ru-RU" dirty="0"/>
              <a:t> </a:t>
            </a:r>
            <a:r>
              <a:rPr lang="ru-RU" dirty="0" err="1"/>
              <a:t>чергування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та </a:t>
            </a:r>
            <a:r>
              <a:rPr lang="ru-RU" dirty="0" err="1"/>
              <a:t>відпочинку</a:t>
            </a:r>
            <a:r>
              <a:rPr lang="ru-RU" dirty="0"/>
              <a:t>, </a:t>
            </a:r>
            <a:r>
              <a:rPr lang="ru-RU" dirty="0" err="1"/>
              <a:t>щоденне</a:t>
            </a:r>
            <a:r>
              <a:rPr lang="ru-RU" dirty="0"/>
              <a:t> </a:t>
            </a:r>
            <a:r>
              <a:rPr lang="ru-RU" dirty="0" err="1"/>
              <a:t>вологе</a:t>
            </a:r>
            <a:r>
              <a:rPr lang="ru-RU" dirty="0"/>
              <a:t> </a:t>
            </a:r>
            <a:r>
              <a:rPr lang="ru-RU" dirty="0" err="1"/>
              <a:t>прибирання</a:t>
            </a:r>
            <a:r>
              <a:rPr lang="ru-RU" dirty="0"/>
              <a:t>;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загальнозміцнюючих</a:t>
            </a:r>
            <a:r>
              <a:rPr lang="ru-RU" dirty="0"/>
              <a:t> та </a:t>
            </a:r>
            <a:r>
              <a:rPr lang="ru-RU" dirty="0" err="1"/>
              <a:t>тонізуючо-імуномодулюючих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та </a:t>
            </a:r>
            <a:r>
              <a:rPr lang="ru-RU" dirty="0" err="1"/>
              <a:t>препаратів</a:t>
            </a:r>
            <a:r>
              <a:rPr lang="ru-RU" dirty="0"/>
              <a:t> </a:t>
            </a:r>
            <a:r>
              <a:rPr lang="ru-RU" dirty="0" err="1"/>
              <a:t>цілеспрямованої</a:t>
            </a:r>
            <a:r>
              <a:rPr lang="ru-RU" dirty="0"/>
              <a:t> </a:t>
            </a:r>
            <a:r>
              <a:rPr lang="ru-RU" dirty="0" err="1"/>
              <a:t>імуностимулюючої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.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smtClean="0"/>
              <a:t>часто </a:t>
            </a:r>
            <a:r>
              <a:rPr lang="ru-RU" dirty="0" err="1"/>
              <a:t>мити</a:t>
            </a:r>
            <a:r>
              <a:rPr lang="ru-RU" dirty="0"/>
              <a:t> руки з милом;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err="1"/>
              <a:t>носіння</a:t>
            </a:r>
            <a:r>
              <a:rPr lang="ru-RU" dirty="0"/>
              <a:t> маски в </a:t>
            </a:r>
            <a:r>
              <a:rPr lang="ru-RU" dirty="0" err="1"/>
              <a:t>осередку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при перших </a:t>
            </a:r>
            <a:r>
              <a:rPr lang="ru-RU" dirty="0" err="1"/>
              <a:t>проявах</a:t>
            </a:r>
            <a:r>
              <a:rPr lang="ru-RU" dirty="0"/>
              <a:t> застуди </a:t>
            </a:r>
            <a:r>
              <a:rPr lang="ru-RU" dirty="0" err="1"/>
              <a:t>чи</a:t>
            </a:r>
            <a:r>
              <a:rPr lang="ru-RU" dirty="0"/>
              <a:t> ГРВІ;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err="1"/>
              <a:t>прикривати</a:t>
            </a:r>
            <a:r>
              <a:rPr lang="ru-RU" dirty="0"/>
              <a:t> </a:t>
            </a:r>
            <a:r>
              <a:rPr lang="ru-RU" dirty="0" err="1"/>
              <a:t>ніс</a:t>
            </a:r>
            <a:r>
              <a:rPr lang="ru-RU" dirty="0"/>
              <a:t> та рот </a:t>
            </a:r>
            <a:r>
              <a:rPr lang="ru-RU" dirty="0" err="1"/>
              <a:t>хустинкою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одноразовими</a:t>
            </a:r>
            <a:r>
              <a:rPr lang="ru-RU" dirty="0"/>
              <a:t> </a:t>
            </a:r>
            <a:r>
              <a:rPr lang="ru-RU" dirty="0" err="1"/>
              <a:t>серветками</a:t>
            </a:r>
            <a:r>
              <a:rPr lang="ru-RU" dirty="0"/>
              <a:t>), особливо при </a:t>
            </a:r>
            <a:r>
              <a:rPr lang="ru-RU" dirty="0" err="1"/>
              <a:t>кашлі</a:t>
            </a:r>
            <a:r>
              <a:rPr lang="ru-RU" dirty="0"/>
              <a:t> та </a:t>
            </a:r>
            <a:r>
              <a:rPr lang="ru-RU" dirty="0" err="1"/>
              <a:t>чиханні</a:t>
            </a:r>
            <a:r>
              <a:rPr lang="ru-RU" dirty="0"/>
              <a:t>;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/>
              <a:t>широко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медицини</a:t>
            </a:r>
            <a:r>
              <a:rPr lang="ru-RU" dirty="0"/>
              <a:t>, </a:t>
            </a:r>
            <a:r>
              <a:rPr lang="ru-RU" dirty="0" err="1"/>
              <a:t>гомеопатичні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, </a:t>
            </a:r>
            <a:r>
              <a:rPr lang="ru-RU" dirty="0" err="1"/>
              <a:t>оксолінову</a:t>
            </a:r>
            <a:r>
              <a:rPr lang="ru-RU" dirty="0"/>
              <a:t> мазь.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549275"/>
            <a:ext cx="4968875" cy="5327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err="1"/>
              <a:t>Грип</a:t>
            </a:r>
            <a:r>
              <a:rPr lang="ru-RU" sz="2800" dirty="0"/>
              <a:t>(англ. </a:t>
            </a:r>
            <a:r>
              <a:rPr lang="en-US" sz="2800" dirty="0"/>
              <a:t>influenza, </a:t>
            </a:r>
            <a:r>
              <a:rPr lang="ru-RU" sz="2800" dirty="0"/>
              <a:t>фр. </a:t>
            </a:r>
            <a:r>
              <a:rPr lang="en-US" sz="2800" dirty="0"/>
              <a:t>grippe) — </a:t>
            </a:r>
            <a:r>
              <a:rPr lang="ru-RU" sz="2800" dirty="0" err="1"/>
              <a:t>гостра</a:t>
            </a:r>
            <a:r>
              <a:rPr lang="ru-RU" sz="2800" dirty="0"/>
              <a:t> </a:t>
            </a:r>
            <a:r>
              <a:rPr lang="ru-RU" sz="2800" dirty="0" err="1"/>
              <a:t>вірусна</a:t>
            </a:r>
            <a:r>
              <a:rPr lang="ru-RU" sz="2800" dirty="0"/>
              <a:t> </a:t>
            </a:r>
            <a:r>
              <a:rPr lang="ru-RU" sz="2800" dirty="0" err="1"/>
              <a:t>інфекційна</a:t>
            </a:r>
            <a:r>
              <a:rPr lang="ru-RU" sz="2800" dirty="0"/>
              <a:t> хвороба з </a:t>
            </a:r>
            <a:r>
              <a:rPr lang="ru-RU" sz="2800" dirty="0" err="1"/>
              <a:t>періодичним</a:t>
            </a:r>
            <a:r>
              <a:rPr lang="ru-RU" sz="2800" dirty="0"/>
              <a:t> </a:t>
            </a:r>
            <a:r>
              <a:rPr lang="ru-RU" sz="2800" dirty="0" err="1"/>
              <a:t>епідемічним</a:t>
            </a:r>
            <a:r>
              <a:rPr lang="ru-RU" sz="2800" dirty="0"/>
              <a:t> </a:t>
            </a:r>
            <a:r>
              <a:rPr lang="ru-RU" sz="2800" dirty="0" err="1"/>
              <a:t>поширенням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характеризується</a:t>
            </a:r>
            <a:r>
              <a:rPr lang="ru-RU" sz="2800" dirty="0"/>
              <a:t> </a:t>
            </a:r>
            <a:r>
              <a:rPr lang="ru-RU" sz="2800" dirty="0" err="1"/>
              <a:t>ураженням</a:t>
            </a:r>
            <a:r>
              <a:rPr lang="ru-RU" sz="2800" dirty="0"/>
              <a:t> </a:t>
            </a:r>
            <a:r>
              <a:rPr lang="ru-RU" sz="2800" dirty="0" err="1"/>
              <a:t>верхніх</a:t>
            </a:r>
            <a:r>
              <a:rPr lang="ru-RU" sz="2800" dirty="0"/>
              <a:t> </a:t>
            </a:r>
            <a:r>
              <a:rPr lang="ru-RU" sz="2800" dirty="0" err="1"/>
              <a:t>дихальних</a:t>
            </a:r>
            <a:r>
              <a:rPr lang="ru-RU" sz="2800" dirty="0"/>
              <a:t> </a:t>
            </a:r>
            <a:r>
              <a:rPr lang="ru-RU" sz="2800" dirty="0" err="1"/>
              <a:t>шляхів</a:t>
            </a:r>
            <a:r>
              <a:rPr lang="ru-RU" sz="2800" dirty="0"/>
              <a:t> з </a:t>
            </a:r>
            <a:r>
              <a:rPr lang="ru-RU" sz="2800" dirty="0" err="1"/>
              <a:t>переважанням</a:t>
            </a:r>
            <a:r>
              <a:rPr lang="ru-RU" sz="2800" dirty="0"/>
              <a:t> </a:t>
            </a:r>
            <a:r>
              <a:rPr lang="ru-RU" sz="2800" dirty="0" err="1"/>
              <a:t>трахеобронхіту</a:t>
            </a:r>
            <a:r>
              <a:rPr lang="ru-RU" sz="2800" dirty="0"/>
              <a:t> та </a:t>
            </a:r>
            <a:r>
              <a:rPr lang="ru-RU" sz="2800" dirty="0" err="1"/>
              <a:t>вираженою</a:t>
            </a:r>
            <a:r>
              <a:rPr lang="ru-RU" sz="2800" dirty="0"/>
              <a:t> </a:t>
            </a:r>
            <a:r>
              <a:rPr lang="ru-RU" sz="2800" dirty="0" err="1"/>
              <a:t>інтоксикацією</a:t>
            </a:r>
            <a:r>
              <a:rPr lang="ru-RU" sz="2800" dirty="0"/>
              <a:t> з </a:t>
            </a:r>
            <a:r>
              <a:rPr lang="ru-RU" sz="2800" dirty="0" err="1"/>
              <a:t>гарячкою</a:t>
            </a:r>
            <a:r>
              <a:rPr lang="ru-RU" sz="2800" dirty="0"/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948296" cy="4192880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950" y="3068638"/>
            <a:ext cx="8351838" cy="3313112"/>
          </a:xfrm>
        </p:spPr>
        <p:txBody>
          <a:bodyPr/>
          <a:lstStyle/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err="1"/>
              <a:t>Грип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симптоми</a:t>
            </a:r>
            <a:r>
              <a:rPr lang="ru-RU" sz="2400" dirty="0"/>
              <a:t>, </a:t>
            </a:r>
            <a:r>
              <a:rPr lang="ru-RU" sz="2400" dirty="0" err="1"/>
              <a:t>схожі</a:t>
            </a:r>
            <a:r>
              <a:rPr lang="ru-RU" sz="2400" dirty="0"/>
              <a:t> з </a:t>
            </a:r>
            <a:r>
              <a:rPr lang="ru-RU" sz="2400" dirty="0" err="1"/>
              <a:t>іншими</a:t>
            </a:r>
            <a:r>
              <a:rPr lang="ru-RU" sz="2400" dirty="0"/>
              <a:t> </a:t>
            </a:r>
            <a:r>
              <a:rPr lang="ru-RU" sz="2400" dirty="0" err="1"/>
              <a:t>гострими</a:t>
            </a:r>
            <a:r>
              <a:rPr lang="ru-RU" sz="2400" dirty="0"/>
              <a:t> </a:t>
            </a:r>
            <a:r>
              <a:rPr lang="ru-RU" sz="2400" dirty="0" err="1"/>
              <a:t>респіраторними</a:t>
            </a:r>
            <a:r>
              <a:rPr lang="ru-RU" sz="2400" dirty="0"/>
              <a:t> </a:t>
            </a:r>
            <a:r>
              <a:rPr lang="ru-RU" sz="2400" dirty="0" err="1"/>
              <a:t>вірусними</a:t>
            </a:r>
            <a:r>
              <a:rPr lang="ru-RU" sz="2400" dirty="0"/>
              <a:t> </a:t>
            </a:r>
            <a:r>
              <a:rPr lang="ru-RU" sz="2400" dirty="0" err="1"/>
              <a:t>інфекціями</a:t>
            </a:r>
            <a:r>
              <a:rPr lang="ru-RU" sz="2400" dirty="0"/>
              <a:t> (ГРВІ), але є </a:t>
            </a:r>
            <a:r>
              <a:rPr lang="ru-RU" sz="2400" dirty="0" err="1"/>
              <a:t>набагато</a:t>
            </a:r>
            <a:r>
              <a:rPr lang="ru-RU" sz="2400" dirty="0"/>
              <a:t> </a:t>
            </a:r>
            <a:r>
              <a:rPr lang="ru-RU" sz="2400" dirty="0" err="1"/>
              <a:t>небезпечнішим</a:t>
            </a:r>
            <a:r>
              <a:rPr lang="ru-RU" sz="2400" dirty="0"/>
              <a:t>. Тому </a:t>
            </a:r>
            <a:r>
              <a:rPr lang="ru-RU" sz="2400" dirty="0" err="1"/>
              <a:t>перші</a:t>
            </a:r>
            <a:r>
              <a:rPr lang="ru-RU" sz="2400" dirty="0"/>
              <a:t> ж </a:t>
            </a:r>
            <a:r>
              <a:rPr lang="ru-RU" sz="2400" dirty="0" err="1"/>
              <a:t>симптоми</a:t>
            </a:r>
            <a:r>
              <a:rPr lang="ru-RU" sz="2400" dirty="0"/>
              <a:t> ГРВІ </a:t>
            </a:r>
            <a:r>
              <a:rPr lang="ru-RU" sz="2400" dirty="0" err="1"/>
              <a:t>вимагають</a:t>
            </a:r>
            <a:r>
              <a:rPr lang="ru-RU" sz="2400" dirty="0"/>
              <a:t> </a:t>
            </a:r>
            <a:r>
              <a:rPr lang="ru-RU" sz="2400" dirty="0" err="1"/>
              <a:t>особливої</a:t>
            </a:r>
            <a:r>
              <a:rPr lang="ru-RU" sz="2400" dirty="0"/>
              <a:t> </a:t>
            </a:r>
            <a:r>
              <a:rPr lang="ru-RU" sz="2400" dirty="0" err="1"/>
              <a:t>уваги</a:t>
            </a:r>
            <a:r>
              <a:rPr lang="ru-RU" sz="2400" dirty="0"/>
              <a:t>. </a:t>
            </a:r>
            <a:r>
              <a:rPr lang="ru-RU" sz="2400" dirty="0" err="1"/>
              <a:t>Найчастішим</a:t>
            </a:r>
            <a:r>
              <a:rPr lang="ru-RU" sz="2400" dirty="0"/>
              <a:t> </a:t>
            </a:r>
            <a:r>
              <a:rPr lang="ru-RU" sz="2400" dirty="0" err="1"/>
              <a:t>ускладненням</a:t>
            </a:r>
            <a:r>
              <a:rPr lang="ru-RU" sz="2400" dirty="0"/>
              <a:t> </a:t>
            </a:r>
            <a:r>
              <a:rPr lang="ru-RU" sz="2400" dirty="0" err="1"/>
              <a:t>грипу</a:t>
            </a:r>
            <a:r>
              <a:rPr lang="ru-RU" sz="2400" dirty="0"/>
              <a:t> </a:t>
            </a:r>
            <a:r>
              <a:rPr lang="ru-RU" sz="2400" dirty="0" err="1"/>
              <a:t>стає</a:t>
            </a:r>
            <a:r>
              <a:rPr lang="ru-RU" sz="2400" dirty="0"/>
              <a:t> </a:t>
            </a:r>
            <a:r>
              <a:rPr lang="ru-RU" sz="2400" dirty="0" err="1"/>
              <a:t>пневмонія</a:t>
            </a:r>
            <a:r>
              <a:rPr lang="ru-RU" sz="2400" dirty="0"/>
              <a:t>, яка </a:t>
            </a:r>
            <a:r>
              <a:rPr lang="ru-RU" sz="2400" dirty="0" err="1"/>
              <a:t>іноді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за 4-5 </a:t>
            </a:r>
            <a:r>
              <a:rPr lang="ru-RU" sz="2400" dirty="0" err="1"/>
              <a:t>днів</a:t>
            </a:r>
            <a:r>
              <a:rPr lang="ru-RU" sz="2400" dirty="0"/>
              <a:t> </a:t>
            </a:r>
            <a:r>
              <a:rPr lang="ru-RU" sz="2400" dirty="0" err="1"/>
              <a:t>призвести</a:t>
            </a:r>
            <a:r>
              <a:rPr lang="ru-RU" sz="2400" dirty="0"/>
              <a:t> до </a:t>
            </a:r>
            <a:r>
              <a:rPr lang="ru-RU" sz="2400" dirty="0" err="1"/>
              <a:t>смерті</a:t>
            </a:r>
            <a:r>
              <a:rPr lang="ru-RU" sz="2400" dirty="0"/>
              <a:t> хворого. </a:t>
            </a:r>
            <a:r>
              <a:rPr lang="ru-RU" sz="2400" dirty="0" err="1"/>
              <a:t>Серцева</a:t>
            </a:r>
            <a:r>
              <a:rPr lang="ru-RU" sz="2400" dirty="0"/>
              <a:t> </a:t>
            </a:r>
            <a:r>
              <a:rPr lang="ru-RU" sz="2400" dirty="0" err="1"/>
              <a:t>недостатність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нерідко</a:t>
            </a:r>
            <a:r>
              <a:rPr lang="ru-RU" sz="2400" dirty="0"/>
              <a:t> </a:t>
            </a:r>
            <a:r>
              <a:rPr lang="ru-RU" sz="2400" dirty="0" err="1"/>
              <a:t>розвивається</a:t>
            </a:r>
            <a:r>
              <a:rPr lang="ru-RU" sz="2400" dirty="0"/>
              <a:t>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ускладнень</a:t>
            </a:r>
            <a:r>
              <a:rPr lang="ru-RU" sz="2400" dirty="0"/>
              <a:t> </a:t>
            </a:r>
            <a:r>
              <a:rPr lang="ru-RU" sz="2400" dirty="0" err="1" smtClean="0"/>
              <a:t>грипу</a:t>
            </a:r>
            <a:r>
              <a:rPr lang="ru-RU" sz="24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3672408" cy="3142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412875"/>
            <a:ext cx="8713787" cy="2663825"/>
          </a:xfrm>
        </p:spPr>
        <p:txBody>
          <a:bodyPr/>
          <a:lstStyle/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ru-RU" sz="2400" dirty="0"/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err="1"/>
              <a:t>Вірус</a:t>
            </a:r>
            <a:r>
              <a:rPr lang="ru-RU" sz="2400" dirty="0"/>
              <a:t> </a:t>
            </a:r>
            <a:r>
              <a:rPr lang="ru-RU" sz="2400" dirty="0" err="1"/>
              <a:t>грипу</a:t>
            </a:r>
            <a:r>
              <a:rPr lang="ru-RU" sz="2400" dirty="0"/>
              <a:t>, модель </a:t>
            </a:r>
            <a:r>
              <a:rPr lang="ru-RU" sz="2400" dirty="0" err="1"/>
              <a:t>Національного</a:t>
            </a:r>
            <a:r>
              <a:rPr lang="ru-RU" sz="2400" dirty="0"/>
              <a:t> </a:t>
            </a:r>
            <a:r>
              <a:rPr lang="ru-RU" sz="2400" dirty="0" err="1"/>
              <a:t>інституту</a:t>
            </a:r>
            <a:r>
              <a:rPr lang="ru-RU" sz="2400" dirty="0"/>
              <a:t> </a:t>
            </a:r>
            <a:r>
              <a:rPr lang="ru-RU" sz="2400" dirty="0" err="1"/>
              <a:t>охорони</a:t>
            </a:r>
            <a:r>
              <a:rPr lang="ru-RU" sz="2400" dirty="0"/>
              <a:t> </a:t>
            </a:r>
            <a:r>
              <a:rPr lang="ru-RU" sz="2400" dirty="0" err="1"/>
              <a:t>здоров'я</a:t>
            </a:r>
            <a:r>
              <a:rPr lang="ru-RU" sz="2400" dirty="0"/>
              <a:t> США</a:t>
            </a: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/>
              <a:t>За </a:t>
            </a:r>
            <a:r>
              <a:rPr lang="ru-RU" sz="2400" dirty="0" err="1"/>
              <a:t>класифікацією</a:t>
            </a:r>
            <a:r>
              <a:rPr lang="ru-RU" sz="2400" dirty="0"/>
              <a:t> </a:t>
            </a:r>
            <a:r>
              <a:rPr lang="ru-RU" sz="2400" dirty="0" err="1"/>
              <a:t>вірусів</a:t>
            </a:r>
            <a:r>
              <a:rPr lang="ru-RU" sz="2400" dirty="0"/>
              <a:t>, </a:t>
            </a:r>
            <a:r>
              <a:rPr lang="ru-RU" sz="2400" dirty="0" err="1"/>
              <a:t>вірус</a:t>
            </a:r>
            <a:r>
              <a:rPr lang="ru-RU" sz="2400" dirty="0"/>
              <a:t> </a:t>
            </a:r>
            <a:r>
              <a:rPr lang="ru-RU" sz="2400" dirty="0" err="1"/>
              <a:t>грипу</a:t>
            </a:r>
            <a:r>
              <a:rPr lang="ru-RU" sz="2400" dirty="0"/>
              <a:t> </a:t>
            </a:r>
            <a:r>
              <a:rPr lang="ru-RU" sz="2400" dirty="0" err="1"/>
              <a:t>відноситься</a:t>
            </a:r>
            <a:r>
              <a:rPr lang="ru-RU" sz="2400" dirty="0"/>
              <a:t> до РНК-</a:t>
            </a:r>
            <a:r>
              <a:rPr lang="ru-RU" sz="2400" dirty="0" err="1"/>
              <a:t>вірусів</a:t>
            </a:r>
            <a:r>
              <a:rPr lang="ru-RU" sz="2400" dirty="0"/>
              <a:t> </a:t>
            </a:r>
            <a:r>
              <a:rPr lang="ru-RU" sz="2400" dirty="0" err="1"/>
              <a:t>родини</a:t>
            </a:r>
            <a:r>
              <a:rPr lang="ru-RU" sz="2400" dirty="0"/>
              <a:t> </a:t>
            </a:r>
            <a:r>
              <a:rPr lang="ru-RU" sz="2400" dirty="0" err="1"/>
              <a:t>ортоміксовірусів</a:t>
            </a:r>
            <a:r>
              <a:rPr lang="ru-RU" sz="2400" dirty="0"/>
              <a:t> (лат. </a:t>
            </a:r>
            <a:r>
              <a:rPr lang="en-US" sz="2400" dirty="0" err="1"/>
              <a:t>Orthomyxoviridae</a:t>
            </a:r>
            <a:r>
              <a:rPr lang="en-US" sz="2400" dirty="0"/>
              <a:t>) </a:t>
            </a:r>
            <a:r>
              <a:rPr lang="ru-RU" sz="2400" dirty="0"/>
              <a:t>та </a:t>
            </a:r>
            <a:r>
              <a:rPr lang="ru-RU" sz="2400" dirty="0" err="1"/>
              <a:t>включає</a:t>
            </a:r>
            <a:r>
              <a:rPr lang="ru-RU" sz="2400" dirty="0"/>
              <a:t> три </a:t>
            </a:r>
            <a:r>
              <a:rPr lang="ru-RU" sz="2400" dirty="0" err="1"/>
              <a:t>серотипи</a:t>
            </a:r>
            <a:r>
              <a:rPr lang="ru-RU" sz="2400" dirty="0"/>
              <a:t> А, В, С.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1775" y="692150"/>
            <a:ext cx="5995988" cy="649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i="1" dirty="0" err="1"/>
              <a:t>Типи</a:t>
            </a:r>
            <a:r>
              <a:rPr lang="ru-RU" sz="4400" b="1" i="1" dirty="0"/>
              <a:t> </a:t>
            </a:r>
            <a:r>
              <a:rPr lang="ru-RU" sz="4400" b="1" i="1" dirty="0" err="1" smtClean="0"/>
              <a:t>вірусу</a:t>
            </a:r>
            <a:endParaRPr lang="ru-RU" sz="44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76" y="3717032"/>
            <a:ext cx="2622308" cy="3087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950" y="836613"/>
            <a:ext cx="8856663" cy="5734050"/>
          </a:xfrm>
        </p:spPr>
        <p:txBody>
          <a:bodyPr>
            <a:normAutofit fontScale="85000" lnSpcReduction="20000"/>
          </a:bodyPr>
          <a:lstStyle/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/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рід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один вид, </a:t>
            </a:r>
            <a:r>
              <a:rPr lang="ru-RU" sz="2400" dirty="0" err="1"/>
              <a:t>вірус</a:t>
            </a:r>
            <a:r>
              <a:rPr lang="ru-RU" sz="2400" dirty="0"/>
              <a:t> </a:t>
            </a:r>
            <a:r>
              <a:rPr lang="ru-RU" sz="2400" dirty="0" err="1"/>
              <a:t>грипу</a:t>
            </a:r>
            <a:r>
              <a:rPr lang="ru-RU" sz="2400" dirty="0"/>
              <a:t> </a:t>
            </a:r>
            <a:r>
              <a:rPr lang="en-US" sz="2400" dirty="0"/>
              <a:t>A. </a:t>
            </a:r>
            <a:r>
              <a:rPr lang="ru-RU" sz="2400" dirty="0" err="1"/>
              <a:t>Дикі</a:t>
            </a:r>
            <a:r>
              <a:rPr lang="ru-RU" sz="2400" dirty="0"/>
              <a:t> </a:t>
            </a:r>
            <a:r>
              <a:rPr lang="ru-RU" sz="2400" dirty="0" err="1"/>
              <a:t>водоплавні</a:t>
            </a:r>
            <a:r>
              <a:rPr lang="ru-RU" sz="2400" dirty="0"/>
              <a:t> птахи є </a:t>
            </a:r>
            <a:r>
              <a:rPr lang="ru-RU" sz="2400" dirty="0" err="1"/>
              <a:t>природними</a:t>
            </a:r>
            <a:r>
              <a:rPr lang="ru-RU" sz="2400" dirty="0"/>
              <a:t> </a:t>
            </a:r>
            <a:r>
              <a:rPr lang="ru-RU" sz="2400" dirty="0" err="1"/>
              <a:t>носіями</a:t>
            </a:r>
            <a:r>
              <a:rPr lang="ru-RU" sz="2400" dirty="0"/>
              <a:t> </a:t>
            </a:r>
            <a:r>
              <a:rPr lang="ru-RU" sz="2400" dirty="0" err="1"/>
              <a:t>великої</a:t>
            </a:r>
            <a:r>
              <a:rPr lang="ru-RU" sz="2400" dirty="0"/>
              <a:t> </a:t>
            </a:r>
            <a:r>
              <a:rPr lang="ru-RU" sz="2400" dirty="0" err="1"/>
              <a:t>різноманітності</a:t>
            </a:r>
            <a:r>
              <a:rPr lang="ru-RU" sz="2400" dirty="0"/>
              <a:t> </a:t>
            </a:r>
            <a:r>
              <a:rPr lang="ru-RU" sz="2400" dirty="0" err="1"/>
              <a:t>грипу</a:t>
            </a:r>
            <a:r>
              <a:rPr lang="ru-RU" sz="2400" dirty="0"/>
              <a:t> А. </a:t>
            </a:r>
            <a:r>
              <a:rPr lang="ru-RU" sz="2400" dirty="0" err="1"/>
              <a:t>Іноді</a:t>
            </a:r>
            <a:r>
              <a:rPr lang="ru-RU" sz="2400" dirty="0"/>
              <a:t> </a:t>
            </a:r>
            <a:r>
              <a:rPr lang="ru-RU" sz="2400" dirty="0" err="1"/>
              <a:t>віруси</a:t>
            </a:r>
            <a:r>
              <a:rPr lang="ru-RU" sz="2400" dirty="0"/>
              <a:t> </a:t>
            </a:r>
            <a:r>
              <a:rPr lang="ru-RU" sz="2400" dirty="0" err="1"/>
              <a:t>передаються</a:t>
            </a:r>
            <a:r>
              <a:rPr lang="ru-RU" sz="2400" dirty="0"/>
              <a:t> на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види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викликати</a:t>
            </a:r>
            <a:r>
              <a:rPr lang="ru-RU" sz="2400" dirty="0"/>
              <a:t> </a:t>
            </a:r>
            <a:r>
              <a:rPr lang="ru-RU" sz="2400" dirty="0" err="1"/>
              <a:t>спалахи</a:t>
            </a:r>
            <a:r>
              <a:rPr lang="ru-RU" sz="2400" dirty="0"/>
              <a:t> </a:t>
            </a:r>
            <a:r>
              <a:rPr lang="ru-RU" sz="2400" dirty="0" err="1"/>
              <a:t>грипу</a:t>
            </a:r>
            <a:r>
              <a:rPr lang="ru-RU" sz="2400" dirty="0"/>
              <a:t>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домашньої</a:t>
            </a:r>
            <a:r>
              <a:rPr lang="ru-RU" sz="2400" dirty="0"/>
              <a:t> </a:t>
            </a:r>
            <a:r>
              <a:rPr lang="ru-RU" sz="2400" dirty="0" err="1"/>
              <a:t>птиці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спричинити</a:t>
            </a:r>
            <a:r>
              <a:rPr lang="ru-RU" sz="2400" dirty="0"/>
              <a:t> </a:t>
            </a:r>
            <a:r>
              <a:rPr lang="ru-RU" sz="2400" dirty="0" err="1"/>
              <a:t>пандемію</a:t>
            </a:r>
            <a:r>
              <a:rPr lang="ru-RU" sz="2400" dirty="0"/>
              <a:t> </a:t>
            </a:r>
            <a:r>
              <a:rPr lang="ru-RU" sz="2400" dirty="0" err="1"/>
              <a:t>грипу</a:t>
            </a:r>
            <a:r>
              <a:rPr lang="ru-RU" sz="2400" dirty="0"/>
              <a:t> </a:t>
            </a:r>
            <a:r>
              <a:rPr lang="ru-RU" sz="2400" dirty="0" err="1"/>
              <a:t>серед</a:t>
            </a:r>
            <a:r>
              <a:rPr lang="ru-RU" sz="2400" dirty="0"/>
              <a:t> людей</a:t>
            </a:r>
            <a:r>
              <a:rPr lang="ru-RU" sz="2400" dirty="0" smtClean="0"/>
              <a:t>. </a:t>
            </a:r>
            <a:r>
              <a:rPr lang="ru-RU" sz="2400" dirty="0"/>
              <a:t>Тип </a:t>
            </a:r>
            <a:r>
              <a:rPr lang="ru-RU" sz="2400" dirty="0" err="1"/>
              <a:t>вірусу</a:t>
            </a:r>
            <a:r>
              <a:rPr lang="ru-RU" sz="2400" dirty="0"/>
              <a:t> є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вірулентний</a:t>
            </a:r>
            <a:r>
              <a:rPr lang="ru-RU" sz="2400" dirty="0"/>
              <a:t> та </a:t>
            </a:r>
            <a:r>
              <a:rPr lang="ru-RU" sz="2400" dirty="0" err="1"/>
              <a:t>патогенний</a:t>
            </a:r>
            <a:r>
              <a:rPr lang="ru-RU" sz="2400" dirty="0"/>
              <a:t> для </a:t>
            </a:r>
            <a:r>
              <a:rPr lang="ru-RU" sz="2400" dirty="0" err="1"/>
              <a:t>людини</a:t>
            </a:r>
            <a:r>
              <a:rPr lang="ru-RU" sz="2400" dirty="0"/>
              <a:t>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трьох</a:t>
            </a:r>
            <a:r>
              <a:rPr lang="ru-RU" sz="2400" dirty="0"/>
              <a:t> </a:t>
            </a:r>
            <a:r>
              <a:rPr lang="ru-RU" sz="2400" dirty="0" err="1"/>
              <a:t>типів</a:t>
            </a:r>
            <a:r>
              <a:rPr lang="ru-RU" sz="2400" dirty="0"/>
              <a:t> </a:t>
            </a:r>
            <a:r>
              <a:rPr lang="ru-RU" sz="2400" dirty="0" err="1"/>
              <a:t>грипу</a:t>
            </a:r>
            <a:r>
              <a:rPr lang="ru-RU" sz="2400" dirty="0"/>
              <a:t> і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призвести</a:t>
            </a:r>
            <a:r>
              <a:rPr lang="ru-RU" sz="2400" dirty="0"/>
              <a:t> до </a:t>
            </a:r>
            <a:r>
              <a:rPr lang="ru-RU" sz="2400" dirty="0" err="1"/>
              <a:t>серйозніших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r>
              <a:rPr lang="ru-RU" sz="2400" dirty="0"/>
              <a:t>. Є </a:t>
            </a:r>
            <a:r>
              <a:rPr lang="ru-RU" sz="2400" dirty="0" err="1"/>
              <a:t>декілька</a:t>
            </a:r>
            <a:r>
              <a:rPr lang="ru-RU" sz="2400" dirty="0"/>
              <a:t> </a:t>
            </a:r>
            <a:r>
              <a:rPr lang="ru-RU" sz="2400" dirty="0" err="1"/>
              <a:t>різновидностей</a:t>
            </a:r>
            <a:r>
              <a:rPr lang="ru-RU" sz="2400" dirty="0"/>
              <a:t> </a:t>
            </a:r>
            <a:r>
              <a:rPr lang="ru-RU" sz="2400" dirty="0" err="1"/>
              <a:t>вірусу</a:t>
            </a:r>
            <a:r>
              <a:rPr lang="ru-RU" sz="2400" dirty="0"/>
              <a:t> </a:t>
            </a:r>
            <a:r>
              <a:rPr lang="ru-RU" sz="2400" dirty="0" err="1"/>
              <a:t>грипу</a:t>
            </a:r>
            <a:r>
              <a:rPr lang="ru-RU" sz="2400" dirty="0"/>
              <a:t> А </a:t>
            </a:r>
            <a:r>
              <a:rPr lang="ru-RU" sz="2400" dirty="0" err="1"/>
              <a:t>розділених</a:t>
            </a:r>
            <a:r>
              <a:rPr lang="ru-RU" sz="2400" dirty="0"/>
              <a:t> на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серотипи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антитіл</a:t>
            </a:r>
            <a:r>
              <a:rPr lang="ru-RU" sz="2400" dirty="0"/>
              <a:t> до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вірусів</a:t>
            </a:r>
            <a:r>
              <a:rPr lang="ru-RU" sz="2400" dirty="0"/>
              <a:t>. </a:t>
            </a:r>
            <a:r>
              <a:rPr lang="ru-RU" sz="2400" dirty="0" err="1"/>
              <a:t>Серотипи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виявлені</a:t>
            </a:r>
            <a:r>
              <a:rPr lang="ru-RU" sz="2400" dirty="0"/>
              <a:t> в людей, </a:t>
            </a:r>
            <a:r>
              <a:rPr lang="ru-RU" sz="2400" dirty="0" err="1"/>
              <a:t>впорядковані</a:t>
            </a:r>
            <a:r>
              <a:rPr lang="ru-RU" sz="2400" dirty="0"/>
              <a:t> за </a:t>
            </a:r>
            <a:r>
              <a:rPr lang="ru-RU" sz="2400" dirty="0" err="1"/>
              <a:t>кількістю</a:t>
            </a:r>
            <a:r>
              <a:rPr lang="ru-RU" sz="2400" dirty="0"/>
              <a:t> </a:t>
            </a:r>
            <a:r>
              <a:rPr lang="ru-RU" sz="2400" dirty="0" err="1"/>
              <a:t>відомих</a:t>
            </a:r>
            <a:r>
              <a:rPr lang="ru-RU" sz="2400" dirty="0"/>
              <a:t> </a:t>
            </a:r>
            <a:r>
              <a:rPr lang="ru-RU" sz="2400" dirty="0" err="1"/>
              <a:t>людських</a:t>
            </a:r>
            <a:r>
              <a:rPr lang="ru-RU" sz="2400" dirty="0"/>
              <a:t> смертей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пандемії</a:t>
            </a:r>
            <a:r>
              <a:rPr lang="ru-RU" sz="2400" dirty="0"/>
              <a:t>, є: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H1N1,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спричинив</a:t>
            </a:r>
            <a:r>
              <a:rPr lang="ru-RU" dirty="0"/>
              <a:t> </a:t>
            </a:r>
            <a:r>
              <a:rPr lang="ru-RU" dirty="0" err="1"/>
              <a:t>Іспанський</a:t>
            </a:r>
            <a:r>
              <a:rPr lang="ru-RU" dirty="0"/>
              <a:t> </a:t>
            </a:r>
            <a:r>
              <a:rPr lang="ru-RU" dirty="0" err="1"/>
              <a:t>грип</a:t>
            </a:r>
            <a:r>
              <a:rPr lang="ru-RU" dirty="0"/>
              <a:t> в 1918 та Свинячий </a:t>
            </a:r>
            <a:r>
              <a:rPr lang="ru-RU" dirty="0" err="1"/>
              <a:t>грип</a:t>
            </a:r>
            <a:r>
              <a:rPr lang="ru-RU" dirty="0"/>
              <a:t> в 2009.</a:t>
            </a: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H2N2,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спричинив</a:t>
            </a:r>
            <a:r>
              <a:rPr lang="ru-RU" dirty="0"/>
              <a:t> </a:t>
            </a:r>
            <a:r>
              <a:rPr lang="ru-RU" dirty="0" err="1"/>
              <a:t>Азійський</a:t>
            </a:r>
            <a:r>
              <a:rPr lang="ru-RU" dirty="0"/>
              <a:t> </a:t>
            </a:r>
            <a:r>
              <a:rPr lang="ru-RU" dirty="0" err="1"/>
              <a:t>грип</a:t>
            </a:r>
            <a:r>
              <a:rPr lang="ru-RU" dirty="0"/>
              <a:t> в 1957.</a:t>
            </a: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H3N2,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спричинив</a:t>
            </a:r>
            <a:r>
              <a:rPr lang="ru-RU" dirty="0"/>
              <a:t> </a:t>
            </a:r>
            <a:r>
              <a:rPr lang="ru-RU" dirty="0" err="1"/>
              <a:t>Гонконгівський</a:t>
            </a:r>
            <a:r>
              <a:rPr lang="ru-RU" dirty="0"/>
              <a:t> </a:t>
            </a:r>
            <a:r>
              <a:rPr lang="ru-RU" dirty="0" err="1"/>
              <a:t>грип</a:t>
            </a:r>
            <a:r>
              <a:rPr lang="ru-RU" dirty="0"/>
              <a:t> в 1968.</a:t>
            </a: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H5N1,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спричинив</a:t>
            </a:r>
            <a:r>
              <a:rPr lang="ru-RU" dirty="0"/>
              <a:t> </a:t>
            </a:r>
            <a:r>
              <a:rPr lang="ru-RU" dirty="0" err="1"/>
              <a:t>Пташиний</a:t>
            </a:r>
            <a:r>
              <a:rPr lang="ru-RU" dirty="0"/>
              <a:t> </a:t>
            </a:r>
            <a:r>
              <a:rPr lang="ru-RU" dirty="0" err="1"/>
              <a:t>грип</a:t>
            </a:r>
            <a:r>
              <a:rPr lang="ru-RU" dirty="0"/>
              <a:t>.</a:t>
            </a: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H7N7,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незвичайний</a:t>
            </a:r>
            <a:r>
              <a:rPr lang="ru-RU" dirty="0"/>
              <a:t> </a:t>
            </a:r>
            <a:r>
              <a:rPr lang="ru-RU" dirty="0" err="1"/>
              <a:t>зоонозний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 smtClean="0"/>
              <a:t>.</a:t>
            </a:r>
            <a:endParaRPr lang="ru-RU" dirty="0"/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H1N2, </a:t>
            </a:r>
            <a:r>
              <a:rPr lang="ru-RU" dirty="0" err="1"/>
              <a:t>ендемічний</a:t>
            </a:r>
            <a:r>
              <a:rPr lang="ru-RU" dirty="0"/>
              <a:t> у людей, свиней і </a:t>
            </a:r>
            <a:r>
              <a:rPr lang="ru-RU" dirty="0" err="1"/>
              <a:t>птиці</a:t>
            </a:r>
            <a:r>
              <a:rPr lang="ru-RU" dirty="0"/>
              <a:t>.</a:t>
            </a: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H9N2</a:t>
            </a: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H7N2</a:t>
            </a: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H7N3</a:t>
            </a: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H10N7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4438" y="188913"/>
            <a:ext cx="554355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err="1"/>
              <a:t>Вірус</a:t>
            </a:r>
            <a:r>
              <a:rPr lang="ru-RU" sz="4000" b="1" i="1" dirty="0"/>
              <a:t> </a:t>
            </a:r>
            <a:r>
              <a:rPr lang="ru-RU" sz="4000" b="1" i="1" dirty="0" err="1"/>
              <a:t>грипу</a:t>
            </a:r>
            <a:r>
              <a:rPr lang="ru-RU" sz="4000" b="1" i="1" dirty="0"/>
              <a:t> </a:t>
            </a:r>
            <a:r>
              <a:rPr lang="en-US" sz="4000" b="1" i="1" dirty="0" smtClean="0"/>
              <a:t>A</a:t>
            </a:r>
            <a:endParaRPr lang="ru-RU" sz="40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91" y="4077072"/>
            <a:ext cx="2563281" cy="2699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412875"/>
            <a:ext cx="8785225" cy="5111750"/>
          </a:xfrm>
        </p:spPr>
        <p:txBody>
          <a:bodyPr/>
          <a:lstStyle/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sz="2400" dirty="0" err="1" smtClean="0"/>
              <a:t>Цей</a:t>
            </a:r>
            <a:r>
              <a:rPr lang="ru-RU" sz="2400" dirty="0" smtClean="0"/>
              <a:t> </a:t>
            </a:r>
            <a:r>
              <a:rPr lang="ru-RU" sz="2400" dirty="0" err="1"/>
              <a:t>рід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один вид, </a:t>
            </a:r>
            <a:r>
              <a:rPr lang="ru-RU" sz="2400" dirty="0" err="1"/>
              <a:t>вірус</a:t>
            </a:r>
            <a:r>
              <a:rPr lang="ru-RU" sz="2400" dirty="0"/>
              <a:t> </a:t>
            </a:r>
            <a:r>
              <a:rPr lang="ru-RU" sz="2400" dirty="0" err="1"/>
              <a:t>грипу</a:t>
            </a:r>
            <a:r>
              <a:rPr lang="ru-RU" sz="2400" dirty="0"/>
              <a:t> </a:t>
            </a:r>
            <a:r>
              <a:rPr lang="en-US" sz="2400" dirty="0"/>
              <a:t>B.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вірус</a:t>
            </a:r>
            <a:r>
              <a:rPr lang="ru-RU" sz="2400" dirty="0"/>
              <a:t> </a:t>
            </a:r>
            <a:r>
              <a:rPr lang="ru-RU" sz="2400" dirty="0" err="1"/>
              <a:t>майже</a:t>
            </a:r>
            <a:r>
              <a:rPr lang="ru-RU" sz="2400" dirty="0"/>
              <a:t> </a:t>
            </a:r>
            <a:r>
              <a:rPr lang="ru-RU" sz="2400" dirty="0" err="1"/>
              <a:t>виключно</a:t>
            </a:r>
            <a:r>
              <a:rPr lang="ru-RU" sz="2400" dirty="0"/>
              <a:t> </a:t>
            </a:r>
            <a:r>
              <a:rPr lang="ru-RU" sz="2400" dirty="0" err="1"/>
              <a:t>вражає</a:t>
            </a:r>
            <a:r>
              <a:rPr lang="ru-RU" sz="2400" dirty="0"/>
              <a:t> </a:t>
            </a:r>
            <a:r>
              <a:rPr lang="ru-RU" sz="2400" dirty="0" smtClean="0"/>
              <a:t>людей </a:t>
            </a:r>
            <a:r>
              <a:rPr lang="ru-RU" sz="2400" dirty="0"/>
              <a:t>і є </a:t>
            </a:r>
            <a:r>
              <a:rPr lang="ru-RU" sz="2400" dirty="0" err="1"/>
              <a:t>менш</a:t>
            </a:r>
            <a:r>
              <a:rPr lang="ru-RU" sz="2400" dirty="0"/>
              <a:t> </a:t>
            </a:r>
            <a:r>
              <a:rPr lang="ru-RU" sz="2400" dirty="0" err="1"/>
              <a:t>поширений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</a:t>
            </a:r>
            <a:r>
              <a:rPr lang="ru-RU" sz="2400" dirty="0" err="1"/>
              <a:t>вірус</a:t>
            </a:r>
            <a:r>
              <a:rPr lang="ru-RU" sz="2400" dirty="0"/>
              <a:t> </a:t>
            </a:r>
            <a:r>
              <a:rPr lang="ru-RU" sz="2400" dirty="0" err="1"/>
              <a:t>грипу</a:t>
            </a:r>
            <a:r>
              <a:rPr lang="ru-RU" sz="2400" dirty="0"/>
              <a:t> </a:t>
            </a:r>
            <a:r>
              <a:rPr lang="en-US" sz="2400" dirty="0"/>
              <a:t>A.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тварини</a:t>
            </a:r>
            <a:r>
              <a:rPr lang="ru-RU" sz="2400" dirty="0"/>
              <a:t>, як </a:t>
            </a:r>
            <a:r>
              <a:rPr lang="ru-RU" sz="2400" dirty="0" err="1"/>
              <a:t>відомо</a:t>
            </a:r>
            <a:r>
              <a:rPr lang="ru-RU" sz="2400" dirty="0"/>
              <a:t>, </a:t>
            </a:r>
            <a:r>
              <a:rPr lang="ru-RU" sz="2400" dirty="0" err="1"/>
              <a:t>уразливі</a:t>
            </a:r>
            <a:r>
              <a:rPr lang="ru-RU" sz="2400" dirty="0"/>
              <a:t> до </a:t>
            </a:r>
            <a:r>
              <a:rPr lang="ru-RU" sz="2400" dirty="0" err="1"/>
              <a:t>вірусу</a:t>
            </a:r>
            <a:r>
              <a:rPr lang="ru-RU" sz="2400" dirty="0"/>
              <a:t> </a:t>
            </a:r>
            <a:r>
              <a:rPr lang="ru-RU" sz="2400" dirty="0" err="1"/>
              <a:t>грипу</a:t>
            </a:r>
            <a:r>
              <a:rPr lang="ru-RU" sz="2400" dirty="0"/>
              <a:t> </a:t>
            </a:r>
            <a:r>
              <a:rPr lang="en-US" sz="2400" dirty="0"/>
              <a:t>B, </a:t>
            </a:r>
            <a:r>
              <a:rPr lang="ru-RU" sz="2400" dirty="0" err="1" smtClean="0"/>
              <a:t>Ластоногі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 smtClean="0"/>
              <a:t>Фретки</a:t>
            </a:r>
            <a:r>
              <a:rPr lang="ru-RU" sz="2400" dirty="0" smtClean="0"/>
              <a:t>. </a:t>
            </a:r>
            <a:r>
              <a:rPr lang="ru-RU" sz="2400" dirty="0" err="1"/>
              <a:t>Цей</a:t>
            </a:r>
            <a:r>
              <a:rPr lang="ru-RU" sz="2400" dirty="0"/>
              <a:t> тип </a:t>
            </a:r>
            <a:r>
              <a:rPr lang="ru-RU" sz="2400" dirty="0" err="1"/>
              <a:t>грипу</a:t>
            </a:r>
            <a:r>
              <a:rPr lang="ru-RU" sz="2400" dirty="0"/>
              <a:t> </a:t>
            </a:r>
            <a:r>
              <a:rPr lang="ru-RU" sz="2400" dirty="0" err="1"/>
              <a:t>мутує</a:t>
            </a:r>
            <a:r>
              <a:rPr lang="ru-RU" sz="2400" dirty="0"/>
              <a:t> в 2-3 рази </a:t>
            </a:r>
            <a:r>
              <a:rPr lang="ru-RU" sz="2400" dirty="0" err="1"/>
              <a:t>повільніше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</a:t>
            </a:r>
            <a:r>
              <a:rPr lang="ru-RU" sz="2400" dirty="0" err="1"/>
              <a:t>вірус</a:t>
            </a:r>
            <a:r>
              <a:rPr lang="ru-RU" sz="2400" dirty="0"/>
              <a:t> тип </a:t>
            </a:r>
            <a:r>
              <a:rPr lang="en-US" sz="2400" dirty="0" smtClean="0"/>
              <a:t>A </a:t>
            </a:r>
            <a:r>
              <a:rPr lang="ru-RU" sz="2400" dirty="0"/>
              <a:t>і, </a:t>
            </a:r>
            <a:r>
              <a:rPr lang="ru-RU" sz="2400" dirty="0" err="1"/>
              <a:t>отже</a:t>
            </a:r>
            <a:r>
              <a:rPr lang="ru-RU" sz="2400" dirty="0"/>
              <a:t>, </a:t>
            </a:r>
            <a:r>
              <a:rPr lang="ru-RU" sz="2400" dirty="0" err="1"/>
              <a:t>менш</a:t>
            </a:r>
            <a:r>
              <a:rPr lang="ru-RU" sz="2400" dirty="0"/>
              <a:t> </a:t>
            </a:r>
            <a:r>
              <a:rPr lang="ru-RU" sz="2400" dirty="0" err="1"/>
              <a:t>генетично</a:t>
            </a:r>
            <a:r>
              <a:rPr lang="ru-RU" sz="2400" dirty="0"/>
              <a:t> </a:t>
            </a:r>
            <a:r>
              <a:rPr lang="ru-RU" sz="2400" dirty="0" err="1"/>
              <a:t>різноманітний</a:t>
            </a:r>
            <a:r>
              <a:rPr lang="ru-RU" sz="2400" dirty="0"/>
              <a:t>, </a:t>
            </a:r>
            <a:r>
              <a:rPr lang="ru-RU" sz="2400" dirty="0" err="1"/>
              <a:t>тільки</a:t>
            </a:r>
            <a:r>
              <a:rPr lang="ru-RU" sz="2400" dirty="0"/>
              <a:t> з одним серотипом. Як результат,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відсутність</a:t>
            </a:r>
            <a:r>
              <a:rPr lang="ru-RU" sz="2400" dirty="0"/>
              <a:t> </a:t>
            </a:r>
            <a:r>
              <a:rPr lang="ru-RU" sz="2400" dirty="0" err="1"/>
              <a:t>антигенної</a:t>
            </a:r>
            <a:r>
              <a:rPr lang="ru-RU" sz="2400" dirty="0"/>
              <a:t> </a:t>
            </a:r>
            <a:r>
              <a:rPr lang="ru-RU" sz="2400" dirty="0" err="1"/>
              <a:t>відмінності</a:t>
            </a:r>
            <a:r>
              <a:rPr lang="ru-RU" sz="2400" dirty="0"/>
              <a:t>, </a:t>
            </a:r>
            <a:r>
              <a:rPr lang="ru-RU" sz="2400" dirty="0" err="1"/>
              <a:t>ступінь</a:t>
            </a:r>
            <a:r>
              <a:rPr lang="ru-RU" sz="2400" dirty="0"/>
              <a:t> </a:t>
            </a:r>
            <a:r>
              <a:rPr lang="ru-RU" sz="2400" dirty="0" err="1"/>
              <a:t>імунітету</a:t>
            </a:r>
            <a:r>
              <a:rPr lang="ru-RU" sz="2400" dirty="0"/>
              <a:t> до </a:t>
            </a:r>
            <a:r>
              <a:rPr lang="ru-RU" sz="2400" dirty="0" err="1"/>
              <a:t>грипу</a:t>
            </a:r>
            <a:r>
              <a:rPr lang="ru-RU" sz="2400" dirty="0"/>
              <a:t> </a:t>
            </a:r>
            <a:r>
              <a:rPr lang="en-US" sz="2400" dirty="0"/>
              <a:t>B, </a:t>
            </a:r>
            <a:r>
              <a:rPr lang="ru-RU" sz="2400" dirty="0"/>
              <a:t>як правило, </a:t>
            </a:r>
            <a:r>
              <a:rPr lang="ru-RU" sz="2400" dirty="0" err="1"/>
              <a:t>набутий</a:t>
            </a:r>
            <a:r>
              <a:rPr lang="ru-RU" sz="2400" dirty="0"/>
              <a:t> в </a:t>
            </a:r>
            <a:r>
              <a:rPr lang="ru-RU" sz="2400" dirty="0" err="1"/>
              <a:t>ранньому</a:t>
            </a:r>
            <a:r>
              <a:rPr lang="ru-RU" sz="2400" dirty="0"/>
              <a:t> </a:t>
            </a:r>
            <a:r>
              <a:rPr lang="ru-RU" sz="2400" dirty="0" err="1"/>
              <a:t>віці</a:t>
            </a:r>
            <a:r>
              <a:rPr lang="ru-RU" sz="2400" dirty="0"/>
              <a:t>. Тим не </a:t>
            </a:r>
            <a:r>
              <a:rPr lang="ru-RU" sz="2400" dirty="0" err="1"/>
              <a:t>менш</a:t>
            </a:r>
            <a:r>
              <a:rPr lang="ru-RU" sz="2400" dirty="0"/>
              <a:t>, </a:t>
            </a:r>
            <a:r>
              <a:rPr lang="ru-RU" sz="2400" dirty="0" err="1"/>
              <a:t>грип</a:t>
            </a:r>
            <a:r>
              <a:rPr lang="ru-RU" sz="2400" dirty="0"/>
              <a:t> </a:t>
            </a:r>
            <a:r>
              <a:rPr lang="en-US" sz="2400" dirty="0"/>
              <a:t>B </a:t>
            </a:r>
            <a:r>
              <a:rPr lang="ru-RU" sz="2400" dirty="0" err="1"/>
              <a:t>мутує</a:t>
            </a:r>
            <a:r>
              <a:rPr lang="ru-RU" sz="2400" dirty="0"/>
              <a:t> таким чином, </a:t>
            </a:r>
            <a:r>
              <a:rPr lang="ru-RU" sz="2400" dirty="0" err="1"/>
              <a:t>що</a:t>
            </a:r>
            <a:r>
              <a:rPr lang="ru-RU" sz="2400" dirty="0"/>
              <a:t> є не </a:t>
            </a:r>
            <a:r>
              <a:rPr lang="ru-RU" sz="2400" dirty="0" err="1"/>
              <a:t>під</a:t>
            </a:r>
            <a:r>
              <a:rPr lang="ru-RU" sz="2400" dirty="0"/>
              <a:t> силу </a:t>
            </a:r>
            <a:r>
              <a:rPr lang="ru-RU" sz="2400" dirty="0" err="1"/>
              <a:t>стійкому</a:t>
            </a:r>
            <a:r>
              <a:rPr lang="ru-RU" sz="2400" dirty="0"/>
              <a:t> </a:t>
            </a:r>
            <a:r>
              <a:rPr lang="ru-RU" sz="2400" dirty="0" err="1" smtClean="0"/>
              <a:t>імунітету.Це</a:t>
            </a:r>
            <a:r>
              <a:rPr lang="ru-RU" sz="2400" dirty="0" smtClean="0"/>
              <a:t> </a:t>
            </a:r>
            <a:r>
              <a:rPr lang="ru-RU" sz="2400" dirty="0" err="1"/>
              <a:t>призвело</a:t>
            </a:r>
            <a:r>
              <a:rPr lang="ru-RU" sz="2400" dirty="0"/>
              <a:t> до </a:t>
            </a:r>
            <a:r>
              <a:rPr lang="ru-RU" sz="2400" dirty="0" err="1"/>
              <a:t>зниження</a:t>
            </a:r>
            <a:r>
              <a:rPr lang="ru-RU" sz="2400" dirty="0"/>
              <a:t> </a:t>
            </a:r>
            <a:r>
              <a:rPr lang="ru-RU" sz="2400" dirty="0" err="1"/>
              <a:t>швидкості</a:t>
            </a:r>
            <a:r>
              <a:rPr lang="ru-RU" sz="2400" dirty="0"/>
              <a:t> </a:t>
            </a:r>
            <a:r>
              <a:rPr lang="ru-RU" sz="2400" dirty="0" err="1"/>
              <a:t>антигенних</a:t>
            </a:r>
            <a:r>
              <a:rPr lang="ru-RU" sz="2400" dirty="0"/>
              <a:t> </a:t>
            </a:r>
            <a:r>
              <a:rPr lang="ru-RU" sz="2400" dirty="0" err="1"/>
              <a:t>змін</a:t>
            </a:r>
            <a:r>
              <a:rPr lang="ru-RU" sz="2400" dirty="0"/>
              <a:t>, в </a:t>
            </a:r>
            <a:r>
              <a:rPr lang="ru-RU" sz="2400" dirty="0" err="1"/>
              <a:t>поєднанні</a:t>
            </a:r>
            <a:r>
              <a:rPr lang="ru-RU" sz="2400" dirty="0"/>
              <a:t> з </a:t>
            </a:r>
            <a:r>
              <a:rPr lang="ru-RU" sz="2400" dirty="0" err="1"/>
              <a:t>обмеженим</a:t>
            </a:r>
            <a:r>
              <a:rPr lang="ru-RU" sz="2400" dirty="0"/>
              <a:t> колом </a:t>
            </a:r>
            <a:r>
              <a:rPr lang="ru-RU" sz="2400" dirty="0" err="1"/>
              <a:t>потенційних</a:t>
            </a:r>
            <a:r>
              <a:rPr lang="ru-RU" sz="2400" dirty="0"/>
              <a:t> </a:t>
            </a:r>
            <a:r>
              <a:rPr lang="ru-RU" sz="2400" dirty="0" err="1"/>
              <a:t>носіїв</a:t>
            </a:r>
            <a:r>
              <a:rPr lang="ru-RU" sz="2400" dirty="0"/>
              <a:t> </a:t>
            </a:r>
            <a:r>
              <a:rPr lang="ru-RU" sz="2400" dirty="0" err="1"/>
              <a:t>вірусу</a:t>
            </a:r>
            <a:r>
              <a:rPr lang="ru-RU" sz="2400" dirty="0"/>
              <a:t>, </a:t>
            </a:r>
            <a:r>
              <a:rPr lang="ru-RU" sz="2400" dirty="0" err="1"/>
              <a:t>гарантує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пандемії</a:t>
            </a:r>
            <a:r>
              <a:rPr lang="ru-RU" sz="2400" dirty="0"/>
              <a:t> </a:t>
            </a:r>
            <a:r>
              <a:rPr lang="ru-RU" sz="2400" dirty="0" err="1"/>
              <a:t>грипу</a:t>
            </a:r>
            <a:r>
              <a:rPr lang="ru-RU" sz="2400" dirty="0"/>
              <a:t> В не </a:t>
            </a:r>
            <a:r>
              <a:rPr lang="ru-RU" sz="2400" dirty="0" err="1"/>
              <a:t>відбудеться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413" y="115888"/>
            <a:ext cx="4968875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err="1"/>
              <a:t>Вірус</a:t>
            </a:r>
            <a:r>
              <a:rPr lang="ru-RU" b="1" i="1" dirty="0"/>
              <a:t> </a:t>
            </a:r>
            <a:r>
              <a:rPr lang="ru-RU" b="1" i="1" dirty="0" err="1"/>
              <a:t>грипу</a:t>
            </a:r>
            <a:r>
              <a:rPr lang="ru-RU" b="1" i="1" dirty="0"/>
              <a:t> </a:t>
            </a:r>
            <a:r>
              <a:rPr lang="en-US" b="1" i="1" dirty="0" smtClean="0"/>
              <a:t>B</a:t>
            </a:r>
            <a:endParaRPr lang="ru-RU" b="1" i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188913"/>
            <a:ext cx="8713788" cy="3384550"/>
          </a:xfrm>
        </p:spPr>
        <p:txBody>
          <a:bodyPr/>
          <a:lstStyle/>
          <a:p>
            <a:pPr marL="18288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i="1" dirty="0" err="1"/>
              <a:t>Вірус</a:t>
            </a:r>
            <a:r>
              <a:rPr lang="ru-RU" sz="3200" b="1" i="1" dirty="0"/>
              <a:t> </a:t>
            </a:r>
            <a:r>
              <a:rPr lang="ru-RU" sz="3200" b="1" i="1" dirty="0" err="1"/>
              <a:t>грипу</a:t>
            </a:r>
            <a:r>
              <a:rPr lang="ru-RU" sz="3200" b="1" i="1" dirty="0"/>
              <a:t> </a:t>
            </a:r>
            <a:r>
              <a:rPr lang="en-US" sz="3200" b="1" i="1" dirty="0" smtClean="0"/>
              <a:t>C</a:t>
            </a:r>
            <a:endParaRPr lang="uk-UA" sz="3200" b="1" i="1" dirty="0" smtClean="0"/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uk-UA" dirty="0"/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/>
              <a:t>рід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один вид, </a:t>
            </a: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грипу</a:t>
            </a:r>
            <a:r>
              <a:rPr lang="ru-RU" dirty="0"/>
              <a:t> </a:t>
            </a:r>
            <a:r>
              <a:rPr lang="en-US" dirty="0"/>
              <a:t>C,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заражає</a:t>
            </a:r>
            <a:r>
              <a:rPr lang="ru-RU" dirty="0"/>
              <a:t> людей, собак і свиней,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викликаючи</a:t>
            </a:r>
            <a:r>
              <a:rPr lang="ru-RU" dirty="0"/>
              <a:t> </a:t>
            </a:r>
            <a:r>
              <a:rPr lang="ru-RU" dirty="0" err="1"/>
              <a:t>важкі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і </a:t>
            </a:r>
            <a:r>
              <a:rPr lang="ru-RU" dirty="0" err="1"/>
              <a:t>локальні</a:t>
            </a:r>
            <a:r>
              <a:rPr lang="ru-RU" dirty="0"/>
              <a:t> </a:t>
            </a:r>
            <a:r>
              <a:rPr lang="ru-RU" dirty="0" err="1" smtClean="0"/>
              <a:t>епідемії.Проте</a:t>
            </a:r>
            <a:r>
              <a:rPr lang="ru-RU" dirty="0"/>
              <a:t>, </a:t>
            </a:r>
            <a:r>
              <a:rPr lang="ru-RU" dirty="0" err="1"/>
              <a:t>грип</a:t>
            </a:r>
            <a:r>
              <a:rPr lang="ru-RU" dirty="0"/>
              <a:t> </a:t>
            </a:r>
            <a:r>
              <a:rPr lang="en-US" dirty="0"/>
              <a:t>C </a:t>
            </a:r>
            <a:r>
              <a:rPr lang="ru-RU" dirty="0" err="1"/>
              <a:t>зустрічається</a:t>
            </a:r>
            <a:r>
              <a:rPr lang="ru-RU" dirty="0"/>
              <a:t> </a:t>
            </a:r>
            <a:r>
              <a:rPr lang="ru-RU" dirty="0" err="1"/>
              <a:t>рідше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, і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легке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3857571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03240"/>
            <a:ext cx="4229200" cy="3256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15888"/>
            <a:ext cx="8856662" cy="6626225"/>
          </a:xfrm>
        </p:spPr>
        <p:txBody>
          <a:bodyPr/>
          <a:lstStyle/>
          <a:p>
            <a:pPr marL="18288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b="1" i="1" dirty="0"/>
              <a:t>Структура й </a:t>
            </a:r>
            <a:r>
              <a:rPr lang="ru-RU" sz="2600" b="1" i="1" dirty="0" err="1"/>
              <a:t>будова</a:t>
            </a:r>
            <a:r>
              <a:rPr lang="ru-RU" sz="2600" b="1" i="1" dirty="0"/>
              <a:t> </a:t>
            </a:r>
            <a:r>
              <a:rPr lang="ru-RU" sz="2600" b="1" i="1" dirty="0" err="1"/>
              <a:t>вірусів</a:t>
            </a:r>
            <a:r>
              <a:rPr lang="ru-RU" sz="2600" b="1" i="1" dirty="0"/>
              <a:t> </a:t>
            </a:r>
            <a:r>
              <a:rPr lang="ru-RU" sz="2600" b="1" i="1" dirty="0" err="1" smtClean="0"/>
              <a:t>грипу</a:t>
            </a:r>
            <a:endParaRPr lang="ru-RU" sz="2600" b="1" i="1" dirty="0" smtClean="0"/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err="1" smtClean="0"/>
              <a:t>Віруси</a:t>
            </a:r>
            <a:r>
              <a:rPr lang="ru-RU" dirty="0" smtClean="0"/>
              <a:t> </a:t>
            </a:r>
            <a:r>
              <a:rPr lang="ru-RU" dirty="0" err="1" smtClean="0"/>
              <a:t>сероварів</a:t>
            </a:r>
            <a:r>
              <a:rPr lang="ru-RU" dirty="0" smtClean="0"/>
              <a:t> А і В </a:t>
            </a:r>
            <a:r>
              <a:rPr lang="ru-RU" dirty="0" err="1" smtClean="0"/>
              <a:t>складають</a:t>
            </a:r>
            <a:r>
              <a:rPr lang="ru-RU" dirty="0" smtClean="0"/>
              <a:t> один </a:t>
            </a:r>
            <a:r>
              <a:rPr lang="ru-RU" dirty="0" err="1" smtClean="0"/>
              <a:t>рід</a:t>
            </a:r>
            <a:r>
              <a:rPr lang="ru-RU" dirty="0" smtClean="0"/>
              <a:t>, а серотип С — </a:t>
            </a:r>
            <a:r>
              <a:rPr lang="ru-RU" dirty="0" err="1" smtClean="0"/>
              <a:t>інший</a:t>
            </a:r>
            <a:r>
              <a:rPr lang="ru-RU" dirty="0" smtClean="0"/>
              <a:t>. </a:t>
            </a:r>
            <a:r>
              <a:rPr lang="ru-RU" dirty="0" err="1" smtClean="0"/>
              <a:t>Кожний</a:t>
            </a:r>
            <a:r>
              <a:rPr lang="ru-RU" dirty="0" smtClean="0"/>
              <a:t> </a:t>
            </a:r>
            <a:r>
              <a:rPr lang="ru-RU" dirty="0" err="1" smtClean="0"/>
              <a:t>серовар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свою </a:t>
            </a:r>
            <a:r>
              <a:rPr lang="ru-RU" dirty="0" err="1" smtClean="0"/>
              <a:t>антигенну</a:t>
            </a:r>
            <a:r>
              <a:rPr lang="ru-RU" dirty="0" smtClean="0"/>
              <a:t> характеристику, яка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нуклеопротеїнами</a:t>
            </a:r>
            <a:r>
              <a:rPr lang="ru-RU" dirty="0" smtClean="0"/>
              <a:t> (</a:t>
            </a:r>
            <a:r>
              <a:rPr lang="en-US" dirty="0" smtClean="0"/>
              <a:t>NP) </a:t>
            </a:r>
            <a:r>
              <a:rPr lang="ru-RU" dirty="0" smtClean="0"/>
              <a:t>та </a:t>
            </a:r>
            <a:r>
              <a:rPr lang="ru-RU" dirty="0" err="1" smtClean="0"/>
              <a:t>матричними</a:t>
            </a:r>
            <a:r>
              <a:rPr lang="ru-RU" dirty="0" smtClean="0"/>
              <a:t> (</a:t>
            </a:r>
            <a:r>
              <a:rPr lang="en-US" dirty="0" smtClean="0"/>
              <a:t>M) </a:t>
            </a:r>
            <a:r>
              <a:rPr lang="ru-RU" dirty="0" err="1" smtClean="0"/>
              <a:t>білковими</a:t>
            </a:r>
            <a:r>
              <a:rPr lang="ru-RU" dirty="0" smtClean="0"/>
              <a:t> антигенами. </a:t>
            </a:r>
            <a:r>
              <a:rPr lang="ru-RU" dirty="0" err="1" smtClean="0"/>
              <a:t>Серовар</a:t>
            </a:r>
            <a:r>
              <a:rPr lang="ru-RU" dirty="0" smtClean="0"/>
              <a:t> А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підтипи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розрізняються</a:t>
            </a:r>
            <a:r>
              <a:rPr lang="ru-RU" dirty="0" smtClean="0"/>
              <a:t> за характеристикою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гемаглютиніну</a:t>
            </a:r>
            <a:r>
              <a:rPr lang="ru-RU" dirty="0" smtClean="0"/>
              <a:t> (</a:t>
            </a:r>
            <a:r>
              <a:rPr lang="en-US" dirty="0" smtClean="0"/>
              <a:t>H) </a:t>
            </a:r>
            <a:r>
              <a:rPr lang="ru-RU" dirty="0" smtClean="0"/>
              <a:t>та </a:t>
            </a:r>
            <a:r>
              <a:rPr lang="ru-RU" dirty="0" err="1" smtClean="0"/>
              <a:t>нейрамінідази</a:t>
            </a:r>
            <a:r>
              <a:rPr lang="ru-RU" dirty="0" smtClean="0"/>
              <a:t> (</a:t>
            </a:r>
            <a:r>
              <a:rPr lang="en-US" dirty="0" smtClean="0"/>
              <a:t>N). </a:t>
            </a:r>
            <a:r>
              <a:rPr lang="ru-RU" dirty="0" smtClean="0"/>
              <a:t>Для </a:t>
            </a:r>
            <a:r>
              <a:rPr lang="ru-RU" dirty="0" err="1" smtClean="0"/>
              <a:t>вірусів</a:t>
            </a:r>
            <a:r>
              <a:rPr lang="ru-RU" dirty="0" smtClean="0"/>
              <a:t> </a:t>
            </a:r>
            <a:r>
              <a:rPr lang="ru-RU" dirty="0" err="1" smtClean="0"/>
              <a:t>серовару</a:t>
            </a:r>
            <a:r>
              <a:rPr lang="ru-RU" dirty="0" smtClean="0"/>
              <a:t> А (</a:t>
            </a:r>
            <a:r>
              <a:rPr lang="ru-RU" dirty="0" err="1" smtClean="0"/>
              <a:t>рідше</a:t>
            </a:r>
            <a:r>
              <a:rPr lang="ru-RU" dirty="0" smtClean="0"/>
              <a:t> В) характерна часта </a:t>
            </a: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антигенної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при </a:t>
            </a:r>
            <a:r>
              <a:rPr lang="ru-RU" dirty="0" err="1" smtClean="0"/>
              <a:t>перебуванні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. </a:t>
            </a: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грипу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сферичну</a:t>
            </a:r>
            <a:r>
              <a:rPr lang="ru-RU" dirty="0"/>
              <a:t> форму </a:t>
            </a:r>
            <a:r>
              <a:rPr lang="ru-RU" dirty="0" err="1"/>
              <a:t>діаметром</a:t>
            </a:r>
            <a:r>
              <a:rPr lang="ru-RU" dirty="0"/>
              <a:t> 80—120 </a:t>
            </a:r>
            <a:r>
              <a:rPr lang="ru-RU" dirty="0" err="1"/>
              <a:t>нм</a:t>
            </a:r>
            <a:r>
              <a:rPr lang="ru-RU" dirty="0"/>
              <a:t>, у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РНК-</a:t>
            </a:r>
            <a:r>
              <a:rPr lang="ru-RU" dirty="0" err="1"/>
              <a:t>фрагменти</a:t>
            </a:r>
            <a:r>
              <a:rPr lang="ru-RU" dirty="0"/>
              <a:t>, </a:t>
            </a:r>
            <a:r>
              <a:rPr lang="ru-RU" dirty="0" err="1"/>
              <a:t>заключені</a:t>
            </a:r>
            <a:r>
              <a:rPr lang="ru-RU" dirty="0"/>
              <a:t> у </a:t>
            </a:r>
            <a:r>
              <a:rPr lang="ru-RU" dirty="0" err="1"/>
              <a:t>ліпопротеїдну</a:t>
            </a:r>
            <a:r>
              <a:rPr lang="ru-RU" dirty="0"/>
              <a:t> </a:t>
            </a:r>
            <a:r>
              <a:rPr lang="ru-RU" dirty="0" err="1"/>
              <a:t>оболонку</a:t>
            </a:r>
            <a:r>
              <a:rPr lang="ru-RU" dirty="0"/>
              <a:t>, на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є «шипи»,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гемаглютиніну</a:t>
            </a:r>
            <a:r>
              <a:rPr lang="ru-RU" dirty="0"/>
              <a:t> (</a:t>
            </a:r>
            <a:r>
              <a:rPr lang="en-US" dirty="0"/>
              <a:t>H) </a:t>
            </a:r>
            <a:r>
              <a:rPr lang="ru-RU" dirty="0"/>
              <a:t>та з </a:t>
            </a:r>
            <a:r>
              <a:rPr lang="ru-RU" dirty="0" err="1"/>
              <a:t>нейрамінідази</a:t>
            </a:r>
            <a:r>
              <a:rPr lang="ru-RU" dirty="0"/>
              <a:t> (</a:t>
            </a:r>
            <a:r>
              <a:rPr lang="en-US" dirty="0"/>
              <a:t>N). </a:t>
            </a:r>
            <a:r>
              <a:rPr lang="ru-RU" dirty="0" err="1"/>
              <a:t>Антитіла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виробляються</a:t>
            </a:r>
            <a:r>
              <a:rPr lang="ru-RU" dirty="0"/>
              <a:t> у </a:t>
            </a:r>
            <a:r>
              <a:rPr lang="ru-RU" dirty="0" err="1"/>
              <a:t>відповідь</a:t>
            </a:r>
            <a:r>
              <a:rPr lang="ru-RU" dirty="0"/>
              <a:t> на </a:t>
            </a:r>
            <a:r>
              <a:rPr lang="ru-RU" dirty="0" err="1"/>
              <a:t>гемаглютинін</a:t>
            </a:r>
            <a:r>
              <a:rPr lang="ru-RU" dirty="0"/>
              <a:t> (</a:t>
            </a:r>
            <a:r>
              <a:rPr lang="en-US" dirty="0"/>
              <a:t>H), </a:t>
            </a:r>
            <a:r>
              <a:rPr lang="ru-RU" dirty="0" err="1"/>
              <a:t>складають</a:t>
            </a:r>
            <a:r>
              <a:rPr lang="ru-RU" dirty="0"/>
              <a:t> основу </a:t>
            </a:r>
            <a:r>
              <a:rPr lang="ru-RU" dirty="0" err="1"/>
              <a:t>імунітету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підтипу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</a:t>
            </a:r>
            <a:r>
              <a:rPr lang="ru-RU" dirty="0" err="1"/>
              <a:t>грипу</a:t>
            </a:r>
            <a:r>
              <a:rPr lang="ru-RU" dirty="0" smtClean="0"/>
              <a:t>.</a:t>
            </a:r>
            <a:endParaRPr lang="ru-RU" dirty="0"/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err="1" smtClean="0"/>
              <a:t>Віруси</a:t>
            </a:r>
            <a:r>
              <a:rPr lang="ru-RU" dirty="0" smtClean="0"/>
              <a:t> </a:t>
            </a:r>
            <a:r>
              <a:rPr lang="ru-RU" dirty="0" err="1"/>
              <a:t>паразитують</a:t>
            </a:r>
            <a:r>
              <a:rPr lang="ru-RU" dirty="0"/>
              <a:t> в </a:t>
            </a:r>
            <a:r>
              <a:rPr lang="ru-RU" dirty="0" err="1"/>
              <a:t>епітелії</a:t>
            </a:r>
            <a:r>
              <a:rPr lang="ru-RU" dirty="0"/>
              <a:t> </a:t>
            </a:r>
            <a:r>
              <a:rPr lang="ru-RU" dirty="0" err="1"/>
              <a:t>слизових</a:t>
            </a:r>
            <a:r>
              <a:rPr lang="ru-RU" dirty="0"/>
              <a:t> </a:t>
            </a:r>
            <a:r>
              <a:rPr lang="ru-RU" dirty="0" err="1"/>
              <a:t>оболонок</a:t>
            </a:r>
            <a:r>
              <a:rPr lang="ru-RU" dirty="0"/>
              <a:t> носоглотки та </a:t>
            </a:r>
            <a:r>
              <a:rPr lang="ru-RU" dirty="0" err="1"/>
              <a:t>верхніх</a:t>
            </a:r>
            <a:r>
              <a:rPr lang="ru-RU" dirty="0"/>
              <a:t> </a:t>
            </a:r>
            <a:r>
              <a:rPr lang="ru-RU" dirty="0" err="1"/>
              <a:t>дихальних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, </a:t>
            </a:r>
            <a:r>
              <a:rPr lang="ru-RU" dirty="0" err="1"/>
              <a:t>володіють</a:t>
            </a:r>
            <a:r>
              <a:rPr lang="ru-RU" dirty="0"/>
              <a:t> </a:t>
            </a:r>
            <a:r>
              <a:rPr lang="ru-RU" dirty="0" err="1"/>
              <a:t>сильним</a:t>
            </a:r>
            <a:r>
              <a:rPr lang="ru-RU" dirty="0"/>
              <a:t> токсином,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вражає</a:t>
            </a:r>
            <a:r>
              <a:rPr lang="ru-RU" dirty="0"/>
              <a:t> </a:t>
            </a:r>
            <a:r>
              <a:rPr lang="ru-RU" dirty="0" err="1"/>
              <a:t>кровоносні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 та </a:t>
            </a:r>
            <a:r>
              <a:rPr lang="ru-RU" dirty="0" err="1"/>
              <a:t>капіляри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950" y="188913"/>
            <a:ext cx="8928100" cy="6553200"/>
          </a:xfrm>
        </p:spPr>
        <p:txBody>
          <a:bodyPr>
            <a:normAutofit fontScale="77500" lnSpcReduction="20000"/>
          </a:bodyPr>
          <a:lstStyle/>
          <a:p>
            <a:pPr marL="18288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500" b="1" i="1" dirty="0" err="1" smtClean="0"/>
              <a:t>Епідеміологія</a:t>
            </a:r>
            <a:endParaRPr lang="ru-RU" sz="4500" b="1" i="1" dirty="0"/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/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200" dirty="0"/>
              <a:t>Палата для </a:t>
            </a:r>
            <a:r>
              <a:rPr lang="ru-RU" sz="2200" dirty="0" err="1"/>
              <a:t>хворих</a:t>
            </a:r>
            <a:r>
              <a:rPr lang="ru-RU" sz="2200" dirty="0"/>
              <a:t> на </a:t>
            </a:r>
            <a:r>
              <a:rPr lang="ru-RU" sz="2200" dirty="0" err="1"/>
              <a:t>грип</a:t>
            </a:r>
            <a:r>
              <a:rPr lang="ru-RU" sz="2200" dirty="0"/>
              <a:t> </a:t>
            </a:r>
            <a:r>
              <a:rPr lang="ru-RU" sz="2200" dirty="0" err="1"/>
              <a:t>під</a:t>
            </a:r>
            <a:r>
              <a:rPr lang="ru-RU" sz="2200" dirty="0"/>
              <a:t> час </a:t>
            </a:r>
            <a:r>
              <a:rPr lang="ru-RU" sz="2200" dirty="0" err="1"/>
              <a:t>епідемії</a:t>
            </a:r>
            <a:r>
              <a:rPr lang="ru-RU" sz="2200" dirty="0"/>
              <a:t> </a:t>
            </a:r>
            <a:r>
              <a:rPr lang="ru-RU" sz="2200" dirty="0" err="1"/>
              <a:t>іспанського</a:t>
            </a:r>
            <a:r>
              <a:rPr lang="ru-RU" sz="2200" dirty="0"/>
              <a:t> </a:t>
            </a:r>
            <a:r>
              <a:rPr lang="ru-RU" sz="2200" dirty="0" err="1"/>
              <a:t>грипу</a:t>
            </a:r>
            <a:r>
              <a:rPr lang="ru-RU" sz="2200" dirty="0"/>
              <a:t> 1918–1919 </a:t>
            </a:r>
            <a:r>
              <a:rPr lang="ru-RU" sz="2200" dirty="0" err="1"/>
              <a:t>років</a:t>
            </a:r>
            <a:r>
              <a:rPr lang="ru-RU" sz="2200" dirty="0"/>
              <a:t>, </a:t>
            </a:r>
            <a:r>
              <a:rPr lang="ru-RU" sz="2200" dirty="0" err="1"/>
              <a:t>місто</a:t>
            </a:r>
            <a:r>
              <a:rPr lang="ru-RU" sz="2200" dirty="0"/>
              <a:t> </a:t>
            </a:r>
            <a:r>
              <a:rPr lang="ru-RU" sz="2200" dirty="0" smtClean="0"/>
              <a:t>Вашингтон</a:t>
            </a: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200" dirty="0"/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200" dirty="0" err="1"/>
              <a:t>Останні</a:t>
            </a:r>
            <a:r>
              <a:rPr lang="ru-RU" sz="2200" dirty="0"/>
              <a:t> </a:t>
            </a:r>
            <a:r>
              <a:rPr lang="ru-RU" sz="2200" dirty="0" err="1"/>
              <a:t>пандемії</a:t>
            </a:r>
            <a:r>
              <a:rPr lang="ru-RU" sz="2200" dirty="0"/>
              <a:t> </a:t>
            </a:r>
            <a:r>
              <a:rPr lang="ru-RU" sz="2200" dirty="0" err="1" smtClean="0"/>
              <a:t>грипу</a:t>
            </a:r>
            <a:endParaRPr lang="ru-RU" sz="2200" dirty="0"/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200" dirty="0" err="1"/>
              <a:t>Назва</a:t>
            </a:r>
            <a:r>
              <a:rPr lang="ru-RU" sz="2200" dirty="0"/>
              <a:t> </a:t>
            </a:r>
            <a:r>
              <a:rPr lang="ru-RU" sz="2200" dirty="0" err="1"/>
              <a:t>пандемії</a:t>
            </a:r>
            <a:r>
              <a:rPr lang="ru-RU" sz="2200" dirty="0"/>
              <a:t>	Дата	Смертей	</a:t>
            </a:r>
            <a:r>
              <a:rPr lang="ru-RU" sz="2200" dirty="0" err="1"/>
              <a:t>Підтип</a:t>
            </a:r>
            <a:r>
              <a:rPr lang="ru-RU" sz="2200" dirty="0"/>
              <a:t> </a:t>
            </a:r>
            <a:r>
              <a:rPr lang="ru-RU" sz="2200" dirty="0" err="1"/>
              <a:t>грипу</a:t>
            </a:r>
            <a:endParaRPr lang="ru-RU" sz="2200" dirty="0"/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200" dirty="0" err="1"/>
              <a:t>Азійський</a:t>
            </a:r>
            <a:r>
              <a:rPr lang="ru-RU" sz="2200" dirty="0"/>
              <a:t> </a:t>
            </a:r>
            <a:r>
              <a:rPr lang="ru-RU" sz="2200" dirty="0" err="1"/>
              <a:t>грип</a:t>
            </a:r>
            <a:r>
              <a:rPr lang="ru-RU" sz="2200" dirty="0"/>
              <a:t>	1889-90	1 млн.	</a:t>
            </a:r>
            <a:r>
              <a:rPr lang="en-US" sz="2200" dirty="0"/>
              <a:t>H2N2 (</a:t>
            </a:r>
            <a:r>
              <a:rPr lang="ru-RU" sz="2200" dirty="0" err="1"/>
              <a:t>імовірно</a:t>
            </a:r>
            <a:r>
              <a:rPr lang="ru-RU" sz="2200" dirty="0"/>
              <a:t>)</a:t>
            </a: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200" dirty="0" err="1"/>
              <a:t>Іспанський</a:t>
            </a:r>
            <a:r>
              <a:rPr lang="ru-RU" sz="2200" dirty="0"/>
              <a:t> </a:t>
            </a:r>
            <a:r>
              <a:rPr lang="ru-RU" sz="2200" dirty="0" err="1"/>
              <a:t>грип</a:t>
            </a:r>
            <a:r>
              <a:rPr lang="ru-RU" sz="2200" dirty="0"/>
              <a:t>	1918-20	50 млн.	</a:t>
            </a:r>
            <a:r>
              <a:rPr lang="en-US" sz="2200" dirty="0"/>
              <a:t>H1N1</a:t>
            </a: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200" dirty="0" err="1"/>
              <a:t>Азійський</a:t>
            </a:r>
            <a:r>
              <a:rPr lang="ru-RU" sz="2200" dirty="0"/>
              <a:t> </a:t>
            </a:r>
            <a:r>
              <a:rPr lang="ru-RU" sz="2200" dirty="0" err="1"/>
              <a:t>грип</a:t>
            </a:r>
            <a:r>
              <a:rPr lang="ru-RU" sz="2200" dirty="0"/>
              <a:t>	1957-58	1.5 </a:t>
            </a:r>
            <a:r>
              <a:rPr lang="en-US" sz="2200" dirty="0"/>
              <a:t>to 2 </a:t>
            </a:r>
            <a:r>
              <a:rPr lang="ru-RU" sz="2200" dirty="0"/>
              <a:t>млн.	</a:t>
            </a:r>
            <a:r>
              <a:rPr lang="en-US" sz="2200" dirty="0"/>
              <a:t>H2N2</a:t>
            </a: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200" dirty="0" err="1"/>
              <a:t>Гонконзький</a:t>
            </a:r>
            <a:r>
              <a:rPr lang="ru-RU" sz="2200" dirty="0"/>
              <a:t> </a:t>
            </a:r>
            <a:r>
              <a:rPr lang="ru-RU" sz="2200" dirty="0" err="1"/>
              <a:t>грип</a:t>
            </a:r>
            <a:r>
              <a:rPr lang="ru-RU" sz="2200" dirty="0"/>
              <a:t>	1968-69	1 млн.	</a:t>
            </a:r>
            <a:r>
              <a:rPr lang="en-US" sz="2200" dirty="0"/>
              <a:t>H3N2</a:t>
            </a: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200" dirty="0"/>
              <a:t>Свинячий </a:t>
            </a:r>
            <a:r>
              <a:rPr lang="ru-RU" sz="2200" dirty="0" err="1"/>
              <a:t>грип</a:t>
            </a:r>
            <a:r>
              <a:rPr lang="ru-RU" sz="2200" dirty="0"/>
              <a:t>	2009	</a:t>
            </a:r>
            <a:r>
              <a:rPr lang="ru-RU" sz="2200" dirty="0" err="1"/>
              <a:t>понад</a:t>
            </a:r>
            <a:r>
              <a:rPr lang="ru-RU" sz="2200" dirty="0"/>
              <a:t> 18 </a:t>
            </a:r>
            <a:r>
              <a:rPr lang="ru-RU" sz="2200" dirty="0" smtClean="0"/>
              <a:t>209</a:t>
            </a:r>
            <a:r>
              <a:rPr lang="ru-RU" sz="2200" dirty="0"/>
              <a:t>	</a:t>
            </a:r>
            <a:r>
              <a:rPr lang="ru-RU" sz="2200" dirty="0" err="1"/>
              <a:t>новий</a:t>
            </a:r>
            <a:r>
              <a:rPr lang="ru-RU" sz="2200" dirty="0"/>
              <a:t> </a:t>
            </a:r>
            <a:r>
              <a:rPr lang="en-US" sz="2200" dirty="0" smtClean="0"/>
              <a:t>H1N1</a:t>
            </a:r>
            <a:endParaRPr lang="uk-UA" sz="2200" dirty="0" smtClean="0"/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200" dirty="0"/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200" dirty="0" err="1"/>
              <a:t>Джерелом</a:t>
            </a:r>
            <a:r>
              <a:rPr lang="ru-RU" sz="2200" dirty="0"/>
              <a:t> </a:t>
            </a:r>
            <a:r>
              <a:rPr lang="ru-RU" sz="2200" dirty="0" err="1"/>
              <a:t>інфекції</a:t>
            </a:r>
            <a:r>
              <a:rPr lang="ru-RU" sz="2200" dirty="0"/>
              <a:t> є </a:t>
            </a:r>
            <a:r>
              <a:rPr lang="ru-RU" sz="2200" dirty="0" err="1"/>
              <a:t>тільки</a:t>
            </a:r>
            <a:r>
              <a:rPr lang="ru-RU" sz="2200" dirty="0"/>
              <a:t> хвора </a:t>
            </a:r>
            <a:r>
              <a:rPr lang="ru-RU" sz="2200" dirty="0" err="1"/>
              <a:t>людина</a:t>
            </a:r>
            <a:r>
              <a:rPr lang="ru-RU" sz="2200" dirty="0"/>
              <a:t> (з </a:t>
            </a:r>
            <a:r>
              <a:rPr lang="ru-RU" sz="2200" dirty="0" err="1"/>
              <a:t>останніх</a:t>
            </a:r>
            <a:r>
              <a:rPr lang="ru-RU" sz="2200" dirty="0"/>
              <a:t> годин </a:t>
            </a:r>
            <a:r>
              <a:rPr lang="ru-RU" sz="2200" dirty="0" err="1"/>
              <a:t>інкубаційного</a:t>
            </a:r>
            <a:r>
              <a:rPr lang="ru-RU" sz="2200" dirty="0"/>
              <a:t> </a:t>
            </a:r>
            <a:r>
              <a:rPr lang="ru-RU" sz="2200" dirty="0" err="1"/>
              <a:t>періоду</a:t>
            </a:r>
            <a:r>
              <a:rPr lang="ru-RU" sz="2200" dirty="0"/>
              <a:t> по 4-5-й день </a:t>
            </a:r>
            <a:r>
              <a:rPr lang="ru-RU" sz="2200" dirty="0" err="1"/>
              <a:t>хвороби</a:t>
            </a:r>
            <a:r>
              <a:rPr lang="ru-RU" sz="2200" dirty="0"/>
              <a:t>). </a:t>
            </a:r>
            <a:r>
              <a:rPr lang="ru-RU" sz="2200" dirty="0" err="1"/>
              <a:t>Механізм</a:t>
            </a:r>
            <a:r>
              <a:rPr lang="ru-RU" sz="2200" dirty="0"/>
              <a:t> </a:t>
            </a:r>
            <a:r>
              <a:rPr lang="ru-RU" sz="2200" dirty="0" err="1"/>
              <a:t>передачі</a:t>
            </a:r>
            <a:r>
              <a:rPr lang="ru-RU" sz="2200" dirty="0"/>
              <a:t> </a:t>
            </a:r>
            <a:r>
              <a:rPr lang="ru-RU" sz="2200" dirty="0" err="1"/>
              <a:t>інфекції</a:t>
            </a:r>
            <a:r>
              <a:rPr lang="ru-RU" sz="2200" dirty="0"/>
              <a:t> — </a:t>
            </a:r>
            <a:r>
              <a:rPr lang="ru-RU" sz="2200" dirty="0" err="1"/>
              <a:t>повітряно-крапельний</a:t>
            </a:r>
            <a:r>
              <a:rPr lang="ru-RU" sz="2200" dirty="0"/>
              <a:t>. Хвора </a:t>
            </a:r>
            <a:r>
              <a:rPr lang="ru-RU" sz="2200" dirty="0" err="1"/>
              <a:t>людина</a:t>
            </a:r>
            <a:r>
              <a:rPr lang="ru-RU" sz="2200" dirty="0"/>
              <a:t>, </a:t>
            </a:r>
            <a:r>
              <a:rPr lang="ru-RU" sz="2200" dirty="0" err="1"/>
              <a:t>навіть</a:t>
            </a:r>
            <a:r>
              <a:rPr lang="ru-RU" sz="2200" dirty="0"/>
              <a:t> </a:t>
            </a:r>
            <a:r>
              <a:rPr lang="ru-RU" sz="2200" dirty="0" err="1"/>
              <a:t>із</a:t>
            </a:r>
            <a:r>
              <a:rPr lang="ru-RU" sz="2200" dirty="0"/>
              <a:t> легкою формою </a:t>
            </a:r>
            <a:r>
              <a:rPr lang="ru-RU" sz="2200" dirty="0" err="1"/>
              <a:t>грипу</a:t>
            </a:r>
            <a:r>
              <a:rPr lang="ru-RU" sz="2200" dirty="0"/>
              <a:t>, становить </a:t>
            </a:r>
            <a:r>
              <a:rPr lang="ru-RU" sz="2200" dirty="0" err="1"/>
              <a:t>небезпеку</a:t>
            </a:r>
            <a:r>
              <a:rPr lang="ru-RU" sz="2200" dirty="0"/>
              <a:t> для </a:t>
            </a:r>
            <a:r>
              <a:rPr lang="ru-RU" sz="2200" dirty="0" err="1"/>
              <a:t>оточуючих</a:t>
            </a:r>
            <a:r>
              <a:rPr lang="ru-RU" sz="2200" dirty="0"/>
              <a:t> </a:t>
            </a:r>
            <a:r>
              <a:rPr lang="ru-RU" sz="2200" dirty="0" err="1"/>
              <a:t>впродовж</a:t>
            </a:r>
            <a:r>
              <a:rPr lang="ru-RU" sz="2200" dirty="0"/>
              <a:t> </a:t>
            </a:r>
            <a:r>
              <a:rPr lang="ru-RU" sz="2200" dirty="0" err="1"/>
              <a:t>усього</a:t>
            </a:r>
            <a:r>
              <a:rPr lang="ru-RU" sz="2200" dirty="0"/>
              <a:t> </a:t>
            </a:r>
            <a:r>
              <a:rPr lang="ru-RU" sz="2200" dirty="0" err="1"/>
              <a:t>періоду</a:t>
            </a:r>
            <a:r>
              <a:rPr lang="ru-RU" sz="2200" dirty="0"/>
              <a:t> </a:t>
            </a:r>
            <a:r>
              <a:rPr lang="ru-RU" sz="2200" dirty="0" err="1"/>
              <a:t>прояву</a:t>
            </a:r>
            <a:r>
              <a:rPr lang="ru-RU" sz="2200" dirty="0"/>
              <a:t> </a:t>
            </a:r>
            <a:r>
              <a:rPr lang="ru-RU" sz="2200" dirty="0" err="1"/>
              <a:t>симптомів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в </a:t>
            </a:r>
            <a:r>
              <a:rPr lang="ru-RU" sz="2200" dirty="0" err="1"/>
              <a:t>середньому</a:t>
            </a:r>
            <a:r>
              <a:rPr lang="ru-RU" sz="2200" dirty="0"/>
              <a:t> становить 7 </a:t>
            </a:r>
            <a:r>
              <a:rPr lang="ru-RU" sz="2200" dirty="0" err="1"/>
              <a:t>діб</a:t>
            </a:r>
            <a:r>
              <a:rPr lang="ru-RU" sz="2200" dirty="0" smtClean="0"/>
              <a:t>.</a:t>
            </a:r>
            <a:endParaRPr lang="ru-RU" sz="2200" dirty="0"/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200" dirty="0" err="1"/>
              <a:t>Імунітет</a:t>
            </a:r>
            <a:r>
              <a:rPr lang="ru-RU" sz="2200" dirty="0"/>
              <a:t> </a:t>
            </a:r>
            <a:r>
              <a:rPr lang="ru-RU" sz="2200" dirty="0" err="1"/>
              <a:t>після</a:t>
            </a:r>
            <a:r>
              <a:rPr lang="ru-RU" sz="2200" dirty="0"/>
              <a:t> </a:t>
            </a:r>
            <a:r>
              <a:rPr lang="ru-RU" sz="2200" dirty="0" err="1"/>
              <a:t>перенесеного</a:t>
            </a:r>
            <a:r>
              <a:rPr lang="ru-RU" sz="2200" dirty="0"/>
              <a:t> </a:t>
            </a:r>
            <a:r>
              <a:rPr lang="ru-RU" sz="2200" dirty="0" err="1"/>
              <a:t>грипу</a:t>
            </a:r>
            <a:r>
              <a:rPr lang="ru-RU" sz="2200" dirty="0"/>
              <a:t> </a:t>
            </a:r>
            <a:r>
              <a:rPr lang="ru-RU" sz="2200" dirty="0" err="1"/>
              <a:t>дуже</a:t>
            </a:r>
            <a:r>
              <a:rPr lang="ru-RU" sz="2200" dirty="0"/>
              <a:t> </a:t>
            </a:r>
            <a:r>
              <a:rPr lang="ru-RU" sz="2200" dirty="0" err="1"/>
              <a:t>нестійкий</a:t>
            </a:r>
            <a:r>
              <a:rPr lang="ru-RU" sz="2200" dirty="0"/>
              <a:t>, </a:t>
            </a:r>
            <a:r>
              <a:rPr lang="ru-RU" sz="2200" dirty="0" err="1"/>
              <a:t>можливі</a:t>
            </a:r>
            <a:r>
              <a:rPr lang="ru-RU" sz="2200" dirty="0"/>
              <a:t> </a:t>
            </a:r>
            <a:r>
              <a:rPr lang="ru-RU" sz="2200" dirty="0" err="1"/>
              <a:t>повторні</a:t>
            </a:r>
            <a:r>
              <a:rPr lang="ru-RU" sz="2200" dirty="0"/>
              <a:t> </a:t>
            </a:r>
            <a:r>
              <a:rPr lang="ru-RU" sz="2200" dirty="0" err="1"/>
              <a:t>захворювання</a:t>
            </a:r>
            <a:r>
              <a:rPr lang="ru-RU" sz="2200" dirty="0"/>
              <a:t> </a:t>
            </a:r>
            <a:r>
              <a:rPr lang="ru-RU" sz="2200" dirty="0" err="1"/>
              <a:t>навіть</a:t>
            </a:r>
            <a:r>
              <a:rPr lang="ru-RU" sz="2200" dirty="0"/>
              <a:t> </a:t>
            </a:r>
            <a:r>
              <a:rPr lang="ru-RU" sz="2200" dirty="0" err="1"/>
              <a:t>упродовж</a:t>
            </a:r>
            <a:r>
              <a:rPr lang="ru-RU" sz="2200" dirty="0"/>
              <a:t> одного року; </a:t>
            </a:r>
            <a:r>
              <a:rPr lang="ru-RU" sz="2200" dirty="0" err="1"/>
              <a:t>цьому</a:t>
            </a:r>
            <a:r>
              <a:rPr lang="ru-RU" sz="2200" dirty="0"/>
              <a:t> </a:t>
            </a:r>
            <a:r>
              <a:rPr lang="ru-RU" sz="2200" dirty="0" err="1"/>
              <a:t>сприяє</a:t>
            </a:r>
            <a:r>
              <a:rPr lang="ru-RU" sz="2200" dirty="0"/>
              <a:t> те,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різні</a:t>
            </a:r>
            <a:r>
              <a:rPr lang="ru-RU" sz="2200" dirty="0"/>
              <a:t> </a:t>
            </a:r>
            <a:r>
              <a:rPr lang="ru-RU" sz="2200" dirty="0" err="1"/>
              <a:t>типи</a:t>
            </a:r>
            <a:r>
              <a:rPr lang="ru-RU" sz="2200" dirty="0"/>
              <a:t> та </a:t>
            </a:r>
            <a:r>
              <a:rPr lang="ru-RU" sz="2200" dirty="0" err="1"/>
              <a:t>підтипи</a:t>
            </a:r>
            <a:r>
              <a:rPr lang="ru-RU" sz="2200" dirty="0"/>
              <a:t>, а </a:t>
            </a:r>
            <a:r>
              <a:rPr lang="ru-RU" sz="2200" dirty="0" err="1"/>
              <a:t>також</a:t>
            </a:r>
            <a:r>
              <a:rPr lang="ru-RU" sz="2200" dirty="0"/>
              <a:t> </a:t>
            </a:r>
            <a:r>
              <a:rPr lang="ru-RU" sz="2200" dirty="0" err="1"/>
              <a:t>серологічні</a:t>
            </a:r>
            <a:r>
              <a:rPr lang="ru-RU" sz="2200" dirty="0"/>
              <a:t> </a:t>
            </a:r>
            <a:r>
              <a:rPr lang="ru-RU" sz="2200" dirty="0" err="1"/>
              <a:t>варіанти</a:t>
            </a:r>
            <a:r>
              <a:rPr lang="ru-RU" sz="2200" dirty="0"/>
              <a:t> </a:t>
            </a:r>
            <a:r>
              <a:rPr lang="ru-RU" sz="2200" dirty="0" err="1"/>
              <a:t>збудника</a:t>
            </a:r>
            <a:r>
              <a:rPr lang="ru-RU" sz="2200" dirty="0"/>
              <a:t> </a:t>
            </a:r>
            <a:endParaRPr lang="ru-RU" sz="2200" dirty="0" smtClean="0"/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200" dirty="0" smtClean="0"/>
              <a:t>В </a:t>
            </a:r>
            <a:r>
              <a:rPr lang="ru-RU" sz="2200" dirty="0" err="1"/>
              <a:t>Україні</a:t>
            </a:r>
            <a:r>
              <a:rPr lang="ru-RU" sz="2200" dirty="0"/>
              <a:t> </a:t>
            </a:r>
            <a:r>
              <a:rPr lang="ru-RU" sz="2200" dirty="0" err="1"/>
              <a:t>випадки</a:t>
            </a:r>
            <a:r>
              <a:rPr lang="ru-RU" sz="2200" dirty="0"/>
              <a:t> </a:t>
            </a:r>
            <a:r>
              <a:rPr lang="ru-RU" sz="2200" dirty="0" err="1"/>
              <a:t>смерті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грипу</a:t>
            </a:r>
            <a:r>
              <a:rPr lang="ru-RU" sz="2200" dirty="0"/>
              <a:t> </a:t>
            </a:r>
            <a:r>
              <a:rPr lang="ru-RU" sz="2200" dirty="0" err="1"/>
              <a:t>реєструють</a:t>
            </a:r>
            <a:r>
              <a:rPr lang="ru-RU" sz="2200" dirty="0"/>
              <a:t> </a:t>
            </a:r>
            <a:r>
              <a:rPr lang="ru-RU" sz="2200" dirty="0" err="1"/>
              <a:t>лише</a:t>
            </a:r>
            <a:r>
              <a:rPr lang="ru-RU" sz="2200" dirty="0"/>
              <a:t> </a:t>
            </a:r>
            <a:r>
              <a:rPr lang="ru-RU" sz="2200" dirty="0" err="1"/>
              <a:t>тоді</a:t>
            </a:r>
            <a:r>
              <a:rPr lang="ru-RU" sz="2200" dirty="0"/>
              <a:t>, коли </a:t>
            </a:r>
            <a:r>
              <a:rPr lang="ru-RU" sz="2200" dirty="0" err="1"/>
              <a:t>вірус</a:t>
            </a:r>
            <a:r>
              <a:rPr lang="ru-RU" sz="2200" dirty="0"/>
              <a:t> лабораторно </a:t>
            </a:r>
            <a:r>
              <a:rPr lang="ru-RU" sz="2200" dirty="0" err="1"/>
              <a:t>виділяють</a:t>
            </a:r>
            <a:r>
              <a:rPr lang="ru-RU" sz="2200" dirty="0"/>
              <a:t> з </a:t>
            </a:r>
            <a:r>
              <a:rPr lang="ru-RU" sz="2200" dirty="0" err="1"/>
              <a:t>патологоанатомічного</a:t>
            </a:r>
            <a:r>
              <a:rPr lang="ru-RU" sz="2200" dirty="0"/>
              <a:t> </a:t>
            </a:r>
            <a:r>
              <a:rPr lang="ru-RU" sz="2200" dirty="0" err="1" smtClean="0"/>
              <a:t>матеріалу</a:t>
            </a:r>
            <a:r>
              <a:rPr lang="ru-RU" sz="2200" dirty="0" smtClean="0"/>
              <a:t>. </a:t>
            </a:r>
            <a:r>
              <a:rPr lang="ru-RU" sz="2200" dirty="0" err="1"/>
              <a:t>Наприклад</a:t>
            </a:r>
            <a:r>
              <a:rPr lang="ru-RU" sz="2200" dirty="0"/>
              <a:t>, за </a:t>
            </a:r>
            <a:r>
              <a:rPr lang="ru-RU" sz="2200" dirty="0" err="1"/>
              <a:t>епідемічний</a:t>
            </a:r>
            <a:r>
              <a:rPr lang="ru-RU" sz="2200" dirty="0"/>
              <a:t> сезон </a:t>
            </a:r>
            <a:r>
              <a:rPr lang="ru-RU" sz="2200" dirty="0" err="1"/>
              <a:t>грипу</a:t>
            </a:r>
            <a:r>
              <a:rPr lang="ru-RU" sz="2200" dirty="0"/>
              <a:t> 2007–2008 </a:t>
            </a:r>
            <a:r>
              <a:rPr lang="ru-RU" sz="2200" dirty="0" err="1"/>
              <a:t>років</a:t>
            </a:r>
            <a:r>
              <a:rPr lang="ru-RU" sz="2200" dirty="0"/>
              <a:t> в </a:t>
            </a:r>
            <a:r>
              <a:rPr lang="ru-RU" sz="2200" dirty="0" err="1"/>
              <a:t>Україні</a:t>
            </a:r>
            <a:r>
              <a:rPr lang="ru-RU" sz="2200" dirty="0"/>
              <a:t> </a:t>
            </a:r>
            <a:r>
              <a:rPr lang="ru-RU" sz="2200" dirty="0" err="1"/>
              <a:t>офіційно</a:t>
            </a:r>
            <a:r>
              <a:rPr lang="ru-RU" sz="2200" dirty="0"/>
              <a:t> </a:t>
            </a:r>
            <a:r>
              <a:rPr lang="ru-RU" sz="2200" dirty="0" err="1"/>
              <a:t>зареєстровано</a:t>
            </a:r>
            <a:r>
              <a:rPr lang="ru-RU" sz="2200" dirty="0"/>
              <a:t> </a:t>
            </a:r>
            <a:r>
              <a:rPr lang="ru-RU" sz="2200" dirty="0" err="1"/>
              <a:t>всього</a:t>
            </a:r>
            <a:r>
              <a:rPr lang="ru-RU" sz="2200" dirty="0"/>
              <a:t> 3 </a:t>
            </a:r>
            <a:r>
              <a:rPr lang="ru-RU" sz="2200" dirty="0" err="1"/>
              <a:t>летальних</a:t>
            </a:r>
            <a:r>
              <a:rPr lang="ru-RU" sz="2200" dirty="0"/>
              <a:t> </a:t>
            </a:r>
            <a:r>
              <a:rPr lang="ru-RU" sz="2200" dirty="0" err="1"/>
              <a:t>випадки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грипу</a:t>
            </a:r>
            <a:r>
              <a:rPr lang="ru-RU" sz="2200" dirty="0"/>
              <a:t>. 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628775"/>
            <a:ext cx="2843213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70</TotalTime>
  <Words>1311</Words>
  <Application>Microsoft Office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Palatino Linotype</vt:lpstr>
      <vt:lpstr>Arial</vt:lpstr>
      <vt:lpstr>Wingdings</vt:lpstr>
      <vt:lpstr>Calibri</vt:lpstr>
      <vt:lpstr>Базовая</vt:lpstr>
      <vt:lpstr>Грип</vt:lpstr>
      <vt:lpstr>Грип(англ. influenza, фр. grippe) — гостра вірусна інфекційна хвороба з періодичним епідемічним поширенням, що характеризується ураженням верхніх дихальних шляхів з переважанням трахеобронхіту та вираженою інтоксикацією з гарячкою.</vt:lpstr>
      <vt:lpstr>Презентация PowerPoint</vt:lpstr>
      <vt:lpstr>Типи вірусу</vt:lpstr>
      <vt:lpstr>Вірус грипу A</vt:lpstr>
      <vt:lpstr>Вірус грипу B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Грип</dc:title>
  <dc:creator>VLAD</dc:creator>
  <cp:lastModifiedBy>VLAD</cp:lastModifiedBy>
  <cp:revision>18</cp:revision>
  <dcterms:created xsi:type="dcterms:W3CDTF">2014-04-22T21:49:08Z</dcterms:created>
  <dcterms:modified xsi:type="dcterms:W3CDTF">2014-06-02T16:06:32Z</dcterms:modified>
</cp:coreProperties>
</file>