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14.04.2014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42910" y="1643050"/>
            <a:ext cx="6176691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Інфекційні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3714744" y="2786058"/>
            <a:ext cx="4692310" cy="120032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хвороби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14744" y="285728"/>
            <a:ext cx="1459054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Кір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500174"/>
            <a:ext cx="4786346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 smtClean="0"/>
              <a:t>Кір</a:t>
            </a:r>
            <a:r>
              <a:rPr lang="ru-RU" sz="1400" dirty="0" smtClean="0"/>
              <a:t> — </a:t>
            </a:r>
            <a:r>
              <a:rPr lang="ru-RU" sz="1400" dirty="0" err="1" smtClean="0"/>
              <a:t>інфекційна</a:t>
            </a:r>
            <a:r>
              <a:rPr lang="ru-RU" sz="1400" dirty="0" smtClean="0"/>
              <a:t> хвороба, </a:t>
            </a:r>
            <a:r>
              <a:rPr lang="ru-RU" sz="1400" dirty="0" err="1" smtClean="0"/>
              <a:t>спричинена</a:t>
            </a:r>
            <a:r>
              <a:rPr lang="ru-RU" sz="1400" dirty="0" smtClean="0"/>
              <a:t> </a:t>
            </a:r>
            <a:r>
              <a:rPr lang="ru-RU" sz="1400" dirty="0" err="1" smtClean="0"/>
              <a:t>вірусом</a:t>
            </a:r>
            <a:r>
              <a:rPr lang="ru-RU" sz="1400" dirty="0" smtClean="0"/>
              <a:t> роду </a:t>
            </a:r>
            <a:r>
              <a:rPr lang="en-US" sz="1400" dirty="0" err="1" smtClean="0"/>
              <a:t>Morbillivirus</a:t>
            </a:r>
            <a:r>
              <a:rPr lang="en-US" sz="1400" dirty="0" smtClean="0"/>
              <a:t>, </a:t>
            </a:r>
            <a:r>
              <a:rPr lang="ru-RU" sz="1400" dirty="0" smtClean="0"/>
              <a:t>яка </a:t>
            </a:r>
            <a:r>
              <a:rPr lang="ru-RU" sz="1400" dirty="0" err="1" smtClean="0"/>
              <a:t>характеризується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вираженою</a:t>
            </a:r>
            <a:r>
              <a:rPr lang="ru-RU" sz="1400" dirty="0" smtClean="0"/>
              <a:t> </a:t>
            </a:r>
            <a:r>
              <a:rPr lang="ru-RU" sz="1400" dirty="0" err="1" smtClean="0"/>
              <a:t>інтоксикацією</a:t>
            </a:r>
            <a:r>
              <a:rPr lang="ru-RU" sz="1400" dirty="0" smtClean="0"/>
              <a:t>, </a:t>
            </a:r>
            <a:r>
              <a:rPr lang="ru-RU" sz="1400" dirty="0" err="1" smtClean="0"/>
              <a:t>катаральними</a:t>
            </a:r>
            <a:r>
              <a:rPr lang="ru-RU" sz="1400" dirty="0" smtClean="0"/>
              <a:t> </a:t>
            </a:r>
            <a:r>
              <a:rPr lang="ru-RU" sz="1400" dirty="0" err="1" smtClean="0"/>
              <a:t>явищами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боку </a:t>
            </a:r>
            <a:r>
              <a:rPr lang="ru-RU" sz="1400" dirty="0" err="1" smtClean="0"/>
              <a:t>дихальних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шляхів</a:t>
            </a:r>
            <a:r>
              <a:rPr lang="ru-RU" sz="1400" dirty="0" smtClean="0"/>
              <a:t>, </a:t>
            </a:r>
            <a:r>
              <a:rPr lang="ru-RU" sz="1400" dirty="0" err="1" smtClean="0"/>
              <a:t>кон'юнктивітом</a:t>
            </a:r>
            <a:r>
              <a:rPr lang="ru-RU" sz="1400" dirty="0" smtClean="0"/>
              <a:t>, </a:t>
            </a:r>
            <a:r>
              <a:rPr lang="ru-RU" sz="1400" dirty="0" err="1" smtClean="0"/>
              <a:t>появою</a:t>
            </a:r>
            <a:r>
              <a:rPr lang="ru-RU" sz="1400" dirty="0" smtClean="0"/>
              <a:t> </a:t>
            </a:r>
            <a:r>
              <a:rPr lang="ru-RU" sz="1400" dirty="0" err="1" smtClean="0"/>
              <a:t>своєрідних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плям</a:t>
            </a:r>
            <a:r>
              <a:rPr lang="ru-RU" sz="1400" dirty="0" smtClean="0"/>
              <a:t> на </a:t>
            </a:r>
            <a:r>
              <a:rPr lang="ru-RU" sz="1400" dirty="0" err="1" smtClean="0"/>
              <a:t>слизовій</a:t>
            </a:r>
            <a:r>
              <a:rPr lang="ru-RU" sz="1400" dirty="0" smtClean="0"/>
              <a:t> </a:t>
            </a:r>
            <a:r>
              <a:rPr lang="ru-RU" sz="1400" dirty="0" err="1" smtClean="0"/>
              <a:t>оболонці</a:t>
            </a:r>
            <a:r>
              <a:rPr lang="ru-RU" sz="1400" dirty="0" smtClean="0"/>
              <a:t> </a:t>
            </a:r>
            <a:r>
              <a:rPr lang="ru-RU" sz="1400" dirty="0" err="1" smtClean="0"/>
              <a:t>щок</a:t>
            </a:r>
            <a:r>
              <a:rPr lang="ru-RU" sz="1400" dirty="0" smtClean="0"/>
              <a:t> (</a:t>
            </a:r>
            <a:r>
              <a:rPr lang="ru-RU" sz="1400" dirty="0" err="1" smtClean="0"/>
              <a:t>плями</a:t>
            </a:r>
            <a:r>
              <a:rPr lang="ru-RU" sz="1400" dirty="0" smtClean="0"/>
              <a:t> </a:t>
            </a:r>
            <a:r>
              <a:rPr lang="ru-RU" sz="1400" dirty="0" err="1" smtClean="0"/>
              <a:t>Копліка</a:t>
            </a:r>
            <a:r>
              <a:rPr lang="ru-RU" sz="1400" dirty="0" smtClean="0"/>
              <a:t>)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папулезно-плямистим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висипом</a:t>
            </a:r>
            <a:r>
              <a:rPr lang="ru-RU" sz="1400" dirty="0" smtClean="0"/>
              <a:t> </a:t>
            </a:r>
            <a:r>
              <a:rPr lang="ru-RU" sz="1400" dirty="0" err="1" smtClean="0"/>
              <a:t>на</a:t>
            </a:r>
            <a:r>
              <a:rPr lang="ru-RU" sz="1400" dirty="0" smtClean="0"/>
              <a:t> </a:t>
            </a:r>
            <a:r>
              <a:rPr lang="ru-RU" sz="1400" dirty="0" err="1" smtClean="0"/>
              <a:t>шкірі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4" name="Рисунок 3" descr="258px-Measles_viru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14942" y="500042"/>
            <a:ext cx="3465026" cy="34918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3571868" y="4357694"/>
            <a:ext cx="514353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Причина </a:t>
            </a:r>
            <a:r>
              <a:rPr lang="ru-RU" sz="1400" dirty="0" err="1" smtClean="0"/>
              <a:t>виникнення</a:t>
            </a:r>
            <a:r>
              <a:rPr lang="ru-RU" sz="1400" dirty="0" smtClean="0"/>
              <a:t> - </a:t>
            </a:r>
            <a:r>
              <a:rPr lang="ru-RU" sz="1400" dirty="0" err="1" smtClean="0"/>
              <a:t>вдихання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повітря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найдрібніших</a:t>
            </a:r>
            <a:r>
              <a:rPr lang="ru-RU" sz="1400" dirty="0" smtClean="0"/>
              <a:t> </a:t>
            </a:r>
            <a:r>
              <a:rPr lang="ru-RU" sz="1400" dirty="0" err="1" smtClean="0"/>
              <a:t>крапель</a:t>
            </a:r>
            <a:r>
              <a:rPr lang="ru-RU" sz="1400" dirty="0" smtClean="0"/>
              <a:t> </a:t>
            </a:r>
            <a:r>
              <a:rPr lang="ru-RU" sz="1400" dirty="0" err="1" smtClean="0"/>
              <a:t>слизу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містять</a:t>
            </a:r>
            <a:r>
              <a:rPr lang="ru-RU" sz="1400" dirty="0" smtClean="0"/>
              <a:t> </a:t>
            </a:r>
            <a:r>
              <a:rPr lang="ru-RU" sz="1400" dirty="0" err="1" smtClean="0"/>
              <a:t>віруси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потрапили</a:t>
            </a:r>
            <a:r>
              <a:rPr lang="ru-RU" sz="1400" dirty="0" smtClean="0"/>
              <a:t> в </a:t>
            </a:r>
            <a:r>
              <a:rPr lang="ru-RU" sz="1400" dirty="0" err="1" smtClean="0"/>
              <a:t>повітря</a:t>
            </a:r>
            <a:r>
              <a:rPr lang="ru-RU" sz="1400" dirty="0" smtClean="0"/>
              <a:t> при </a:t>
            </a:r>
            <a:r>
              <a:rPr lang="ru-RU" sz="1400" dirty="0" err="1" smtClean="0"/>
              <a:t>чханні</a:t>
            </a:r>
            <a:r>
              <a:rPr lang="ru-RU" sz="1400" dirty="0" smtClean="0"/>
              <a:t>, </a:t>
            </a:r>
            <a:r>
              <a:rPr lang="ru-RU" sz="1400" dirty="0" err="1" smtClean="0"/>
              <a:t>кашлі</a:t>
            </a:r>
            <a:r>
              <a:rPr lang="ru-RU" sz="1400" dirty="0" smtClean="0"/>
              <a:t>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розмові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хворої</a:t>
            </a:r>
            <a:r>
              <a:rPr lang="ru-RU" sz="1400" dirty="0" smtClean="0"/>
              <a:t> на </a:t>
            </a:r>
            <a:r>
              <a:rPr lang="ru-RU" sz="1400" dirty="0" err="1" smtClean="0"/>
              <a:t>кір</a:t>
            </a:r>
            <a:r>
              <a:rPr lang="ru-RU" sz="1400" dirty="0" smtClean="0"/>
              <a:t> </a:t>
            </a:r>
            <a:r>
              <a:rPr lang="ru-RU" sz="1400" dirty="0" err="1" smtClean="0"/>
              <a:t>людини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6" name="Рисунок 5" descr="800px-Morbillivirus_measles_infection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158" y="4000504"/>
            <a:ext cx="3204694" cy="214314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357166"/>
            <a:ext cx="319350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Симптоми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57158" y="1142984"/>
            <a:ext cx="592935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200" dirty="0" err="1" smtClean="0"/>
              <a:t>Інкубаційний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період</a:t>
            </a:r>
            <a:r>
              <a:rPr lang="ru-RU" sz="1200" dirty="0" smtClean="0"/>
              <a:t> при кору становить </a:t>
            </a:r>
            <a:r>
              <a:rPr lang="ru-RU" sz="1200" dirty="0" err="1" smtClean="0"/>
              <a:t>від</a:t>
            </a:r>
            <a:r>
              <a:rPr lang="ru-RU" sz="1200" dirty="0" smtClean="0"/>
              <a:t> 7 до 21, </a:t>
            </a:r>
            <a:r>
              <a:rPr lang="ru-RU" sz="1200" dirty="0" err="1" smtClean="0"/>
              <a:t>рідше</a:t>
            </a:r>
            <a:r>
              <a:rPr lang="ru-RU" sz="1200" dirty="0" smtClean="0"/>
              <a:t> 28 </a:t>
            </a:r>
            <a:r>
              <a:rPr lang="ru-RU" sz="1200" dirty="0" err="1" smtClean="0"/>
              <a:t>днів</a:t>
            </a:r>
            <a:r>
              <a:rPr lang="ru-RU" sz="1200" dirty="0" smtClean="0"/>
              <a:t>. Початок </a:t>
            </a:r>
            <a:r>
              <a:rPr lang="ru-RU" sz="1200" dirty="0" err="1" smtClean="0"/>
              <a:t>захворювання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гострий</a:t>
            </a:r>
            <a:r>
              <a:rPr lang="ru-RU" sz="1200" dirty="0" smtClean="0"/>
              <a:t>. У </a:t>
            </a:r>
            <a:r>
              <a:rPr lang="ru-RU" sz="1200" dirty="0" err="1" smtClean="0"/>
              <a:t>хворих</a:t>
            </a:r>
            <a:r>
              <a:rPr lang="ru-RU" sz="1200" dirty="0" smtClean="0"/>
              <a:t> </a:t>
            </a:r>
            <a:r>
              <a:rPr lang="ru-RU" sz="1200" dirty="0" err="1" smtClean="0"/>
              <a:t>з'являються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симптоми</a:t>
            </a:r>
            <a:r>
              <a:rPr lang="ru-RU" sz="1200" dirty="0" smtClean="0"/>
              <a:t> </a:t>
            </a:r>
            <a:r>
              <a:rPr lang="ru-RU" sz="1200" dirty="0" err="1" smtClean="0"/>
              <a:t>інтоксикації</a:t>
            </a:r>
            <a:r>
              <a:rPr lang="ru-RU" sz="1200" dirty="0" smtClean="0"/>
              <a:t>, </a:t>
            </a:r>
            <a:r>
              <a:rPr lang="ru-RU" sz="1200" dirty="0" err="1" smtClean="0"/>
              <a:t>катаральні</a:t>
            </a:r>
            <a:r>
              <a:rPr lang="ru-RU" sz="1200" dirty="0" smtClean="0"/>
              <a:t> </a:t>
            </a:r>
            <a:r>
              <a:rPr lang="ru-RU" sz="1200" dirty="0" err="1" smtClean="0"/>
              <a:t>явища</a:t>
            </a:r>
            <a:r>
              <a:rPr lang="ru-RU" sz="1200" dirty="0" smtClean="0"/>
              <a:t>. Температура </a:t>
            </a:r>
            <a:r>
              <a:rPr lang="ru-RU" sz="1200" dirty="0" err="1" smtClean="0"/>
              <a:t>звичайно</a:t>
            </a:r>
            <a:r>
              <a:rPr lang="ru-RU" sz="1200" dirty="0" smtClean="0"/>
              <a:t> </a:t>
            </a:r>
            <a:r>
              <a:rPr lang="ru-RU" sz="1200" dirty="0" err="1" smtClean="0"/>
              <a:t>висока</a:t>
            </a:r>
            <a:r>
              <a:rPr lang="ru-RU" sz="1200" dirty="0" smtClean="0"/>
              <a:t>, </a:t>
            </a:r>
            <a:r>
              <a:rPr lang="ru-RU" sz="1200" dirty="0" err="1" smtClean="0"/>
              <a:t>турбує</a:t>
            </a:r>
            <a:r>
              <a:rPr lang="ru-RU" sz="1200" dirty="0" smtClean="0"/>
              <a:t> </a:t>
            </a:r>
            <a:r>
              <a:rPr lang="ru-RU" sz="1200" dirty="0" err="1" smtClean="0"/>
              <a:t>головний</a:t>
            </a:r>
            <a:r>
              <a:rPr lang="ru-RU" sz="1200" dirty="0" smtClean="0"/>
              <a:t> </a:t>
            </a:r>
            <a:r>
              <a:rPr lang="ru-RU" sz="1200" dirty="0" err="1" smtClean="0"/>
              <a:t>біль</a:t>
            </a:r>
            <a:r>
              <a:rPr lang="ru-RU" sz="1200" dirty="0" smtClean="0"/>
              <a:t>, </a:t>
            </a:r>
            <a:r>
              <a:rPr lang="ru-RU" sz="1200" dirty="0" err="1" smtClean="0"/>
              <a:t>слабкість</a:t>
            </a:r>
            <a:r>
              <a:rPr lang="ru-RU" sz="1200" dirty="0" smtClean="0"/>
              <a:t>, нежить, кашель, </a:t>
            </a:r>
            <a:r>
              <a:rPr lang="ru-RU" sz="1200" dirty="0" err="1" smtClean="0"/>
              <a:t>виникають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симптоми</a:t>
            </a:r>
            <a:r>
              <a:rPr lang="ru-RU" sz="1200" dirty="0" smtClean="0"/>
              <a:t> </a:t>
            </a:r>
            <a:r>
              <a:rPr lang="ru-RU" sz="1200" dirty="0" err="1" smtClean="0"/>
              <a:t>кон'юнктивіту</a:t>
            </a:r>
            <a:r>
              <a:rPr lang="ru-RU" sz="1200" dirty="0" smtClean="0"/>
              <a:t>. До </a:t>
            </a:r>
            <a:r>
              <a:rPr lang="ru-RU" sz="1200" dirty="0" err="1" smtClean="0"/>
              <a:t>кінця</a:t>
            </a:r>
            <a:r>
              <a:rPr lang="ru-RU" sz="1200" dirty="0" smtClean="0"/>
              <a:t> </a:t>
            </a:r>
            <a:r>
              <a:rPr lang="ru-RU" sz="1200" dirty="0" err="1" smtClean="0"/>
              <a:t>першого</a:t>
            </a:r>
            <a:r>
              <a:rPr lang="ru-RU" sz="1200" dirty="0" smtClean="0"/>
              <a:t> — початку 2-го </a:t>
            </a:r>
            <a:r>
              <a:rPr lang="ru-RU" sz="1200" dirty="0" err="1" smtClean="0"/>
              <a:t>тижня</a:t>
            </a:r>
            <a:r>
              <a:rPr lang="ru-RU" sz="1200" dirty="0" smtClean="0"/>
              <a:t> </a:t>
            </a:r>
            <a:r>
              <a:rPr lang="ru-RU" sz="1200" dirty="0" err="1" smtClean="0"/>
              <a:t>хвороби</a:t>
            </a:r>
            <a:r>
              <a:rPr lang="ru-RU" sz="1200" dirty="0" smtClean="0"/>
              <a:t> на </a:t>
            </a:r>
            <a:r>
              <a:rPr lang="ru-RU" sz="1200" dirty="0" err="1" smtClean="0"/>
              <a:t>слизовій</a:t>
            </a:r>
            <a:r>
              <a:rPr lang="ru-RU" sz="1200" dirty="0" smtClean="0"/>
              <a:t> </a:t>
            </a:r>
            <a:r>
              <a:rPr lang="ru-RU" sz="1200" dirty="0" err="1" smtClean="0"/>
              <a:t>оболонці</a:t>
            </a:r>
            <a:r>
              <a:rPr lang="ru-RU" sz="1200" dirty="0" smtClean="0"/>
              <a:t> </a:t>
            </a:r>
            <a:r>
              <a:rPr lang="ru-RU" sz="1200" dirty="0" err="1" smtClean="0"/>
              <a:t>щоки</a:t>
            </a:r>
            <a:r>
              <a:rPr lang="ru-RU" sz="1200" dirty="0" smtClean="0"/>
              <a:t> </a:t>
            </a:r>
            <a:r>
              <a:rPr lang="ru-RU" sz="1200" dirty="0" err="1" smtClean="0"/>
              <a:t>виникають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плями</a:t>
            </a:r>
            <a:r>
              <a:rPr lang="ru-RU" sz="1200" dirty="0" smtClean="0"/>
              <a:t>, </a:t>
            </a:r>
            <a:r>
              <a:rPr lang="ru-RU" sz="1200" dirty="0" err="1" smtClean="0"/>
              <a:t>ніби</a:t>
            </a:r>
            <a:r>
              <a:rPr lang="ru-RU" sz="1200" dirty="0" smtClean="0"/>
              <a:t> </a:t>
            </a:r>
            <a:r>
              <a:rPr lang="ru-RU" sz="1200" dirty="0" err="1" smtClean="0"/>
              <a:t>посипані</a:t>
            </a:r>
            <a:r>
              <a:rPr lang="ru-RU" sz="1200" dirty="0" smtClean="0"/>
              <a:t> манною крупою. </a:t>
            </a:r>
            <a:r>
              <a:rPr lang="ru-RU" sz="1200" dirty="0" err="1" smtClean="0"/>
              <a:t>Це</a:t>
            </a:r>
            <a:r>
              <a:rPr lang="ru-RU" sz="1200" dirty="0" smtClean="0"/>
              <a:t> </a:t>
            </a:r>
            <a:r>
              <a:rPr lang="ru-RU" sz="1200" dirty="0" err="1" smtClean="0"/>
              <a:t>цінна</a:t>
            </a:r>
            <a:r>
              <a:rPr lang="ru-RU" sz="1200" dirty="0" smtClean="0"/>
              <a:t> </a:t>
            </a:r>
            <a:r>
              <a:rPr lang="ru-RU" sz="1200" dirty="0" err="1" smtClean="0"/>
              <a:t>діагностична</a:t>
            </a:r>
            <a:r>
              <a:rPr lang="ru-RU" sz="1200" dirty="0" smtClean="0"/>
              <a:t> </a:t>
            </a:r>
            <a:r>
              <a:rPr lang="ru-RU" sz="1200" dirty="0" err="1" smtClean="0"/>
              <a:t>ознака</a:t>
            </a:r>
            <a:r>
              <a:rPr lang="ru-RU" sz="1200" dirty="0" smtClean="0"/>
              <a:t>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дозволяє</a:t>
            </a:r>
            <a:r>
              <a:rPr lang="ru-RU" sz="1200" dirty="0" smtClean="0"/>
              <a:t> </a:t>
            </a:r>
            <a:r>
              <a:rPr lang="ru-RU" sz="1200" dirty="0" err="1" smtClean="0"/>
              <a:t>поставити</a:t>
            </a:r>
            <a:r>
              <a:rPr lang="ru-RU" sz="1200" dirty="0" smtClean="0"/>
              <a:t> </a:t>
            </a:r>
            <a:r>
              <a:rPr lang="ru-RU" sz="1200" dirty="0" err="1" smtClean="0"/>
              <a:t>діагноз</a:t>
            </a:r>
            <a:r>
              <a:rPr lang="ru-RU" sz="1200" dirty="0" smtClean="0"/>
              <a:t> до </a:t>
            </a:r>
            <a:r>
              <a:rPr lang="ru-RU" sz="1200" dirty="0" err="1" smtClean="0"/>
              <a:t>появи</a:t>
            </a:r>
            <a:r>
              <a:rPr lang="ru-RU" sz="1200" dirty="0" smtClean="0"/>
              <a:t> </a:t>
            </a:r>
            <a:r>
              <a:rPr lang="ru-RU" sz="1200" dirty="0" err="1" smtClean="0"/>
              <a:t>висипу</a:t>
            </a:r>
            <a:r>
              <a:rPr lang="ru-RU" sz="1200" dirty="0" smtClean="0"/>
              <a:t>. </a:t>
            </a:r>
            <a:r>
              <a:rPr lang="ru-RU" sz="1200" dirty="0" err="1" smtClean="0"/>
              <a:t>Він</a:t>
            </a:r>
            <a:r>
              <a:rPr lang="ru-RU" sz="1200" dirty="0" smtClean="0"/>
              <a:t> носить </a:t>
            </a:r>
            <a:r>
              <a:rPr lang="ru-RU" sz="1200" dirty="0" err="1" smtClean="0"/>
              <a:t>назву</a:t>
            </a:r>
            <a:r>
              <a:rPr lang="ru-RU" sz="1200" dirty="0" smtClean="0"/>
              <a:t> </a:t>
            </a:r>
            <a:r>
              <a:rPr lang="ru-RU" sz="1200" dirty="0" err="1" smtClean="0"/>
              <a:t>плями</a:t>
            </a:r>
            <a:r>
              <a:rPr lang="ru-RU" sz="1200" dirty="0" smtClean="0"/>
              <a:t> </a:t>
            </a:r>
            <a:r>
              <a:rPr lang="ru-RU" sz="1200" dirty="0" err="1" smtClean="0"/>
              <a:t>Бельського-Філатова-Копліка</a:t>
            </a:r>
            <a:r>
              <a:rPr lang="ru-RU" sz="1200" dirty="0" smtClean="0"/>
              <a:t>. </a:t>
            </a:r>
            <a:r>
              <a:rPr lang="ru-RU" sz="1200" dirty="0" err="1" smtClean="0"/>
              <a:t>Плями</a:t>
            </a:r>
            <a:r>
              <a:rPr lang="ru-RU" sz="1200" dirty="0" smtClean="0"/>
              <a:t> </a:t>
            </a:r>
            <a:r>
              <a:rPr lang="ru-RU" sz="1200" dirty="0" err="1" smtClean="0"/>
              <a:t>існують</a:t>
            </a:r>
            <a:r>
              <a:rPr lang="ru-RU" sz="1200" dirty="0" smtClean="0"/>
              <a:t> 2-3 </a:t>
            </a:r>
            <a:r>
              <a:rPr lang="ru-RU" sz="1200" dirty="0" err="1" smtClean="0"/>
              <a:t>дні</a:t>
            </a:r>
            <a:r>
              <a:rPr lang="ru-RU" sz="1200" dirty="0" smtClean="0"/>
              <a:t>, </a:t>
            </a:r>
            <a:r>
              <a:rPr lang="ru-RU" sz="1200" dirty="0" err="1" smtClean="0"/>
              <a:t>іноді</a:t>
            </a:r>
            <a:r>
              <a:rPr lang="ru-RU" sz="1200" dirty="0" smtClean="0"/>
              <a:t> </a:t>
            </a:r>
            <a:r>
              <a:rPr lang="ru-RU" sz="1200" dirty="0" err="1" smtClean="0"/>
              <a:t>довше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зазвичай</a:t>
            </a:r>
            <a:r>
              <a:rPr lang="ru-RU" sz="1200" dirty="0" smtClean="0"/>
              <a:t> </a:t>
            </a:r>
            <a:r>
              <a:rPr lang="ru-RU" sz="1200" dirty="0" err="1" smtClean="0"/>
              <a:t>зникають</a:t>
            </a:r>
            <a:r>
              <a:rPr lang="ru-RU" sz="1200" dirty="0" smtClean="0"/>
              <a:t> </a:t>
            </a:r>
            <a:r>
              <a:rPr lang="ru-RU" sz="1200" dirty="0" err="1" smtClean="0"/>
              <a:t>з</a:t>
            </a:r>
            <a:r>
              <a:rPr lang="ru-RU" sz="1200" dirty="0" smtClean="0"/>
              <a:t> </a:t>
            </a:r>
            <a:r>
              <a:rPr lang="ru-RU" sz="1200" dirty="0" err="1" smtClean="0"/>
              <a:t>появою</a:t>
            </a:r>
            <a:r>
              <a:rPr lang="ru-RU" sz="1200" dirty="0" smtClean="0"/>
              <a:t> </a:t>
            </a:r>
            <a:r>
              <a:rPr lang="ru-RU" sz="1200" dirty="0" err="1" smtClean="0"/>
              <a:t>висипу</a:t>
            </a:r>
            <a:r>
              <a:rPr lang="ru-RU" sz="1200" dirty="0" smtClean="0"/>
              <a:t>. Температура на короткий час </a:t>
            </a:r>
            <a:r>
              <a:rPr lang="ru-RU" sz="1200" dirty="0" err="1" smtClean="0"/>
              <a:t>знижується</a:t>
            </a:r>
            <a:r>
              <a:rPr lang="ru-RU" sz="1200" dirty="0" smtClean="0"/>
              <a:t>, </a:t>
            </a:r>
            <a:r>
              <a:rPr lang="ru-RU" sz="1200" dirty="0" err="1" smtClean="0"/>
              <a:t>потім</a:t>
            </a:r>
            <a:r>
              <a:rPr lang="ru-RU" sz="1200" dirty="0" smtClean="0"/>
              <a:t> </a:t>
            </a:r>
            <a:r>
              <a:rPr lang="ru-RU" sz="1200" dirty="0" err="1" smtClean="0"/>
              <a:t>звичайно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підвищується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знов</a:t>
            </a:r>
            <a:r>
              <a:rPr lang="ru-RU" sz="1200" dirty="0" smtClean="0"/>
              <a:t>, </a:t>
            </a:r>
            <a:r>
              <a:rPr lang="ru-RU" sz="1200" dirty="0" err="1" smtClean="0"/>
              <a:t>і</a:t>
            </a:r>
            <a:r>
              <a:rPr lang="ru-RU" sz="1200" dirty="0" smtClean="0"/>
              <a:t> у хворого </a:t>
            </a:r>
            <a:r>
              <a:rPr lang="ru-RU" sz="1200" dirty="0" err="1" smtClean="0"/>
              <a:t>з'являється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висип</a:t>
            </a:r>
            <a:r>
              <a:rPr lang="ru-RU" sz="1200" dirty="0" smtClean="0"/>
              <a:t>. </a:t>
            </a:r>
            <a:r>
              <a:rPr lang="ru-RU" sz="1200" dirty="0" err="1" smtClean="0"/>
              <a:t>Перші</a:t>
            </a:r>
            <a:r>
              <a:rPr lang="ru-RU" sz="1200" dirty="0" smtClean="0"/>
              <a:t> </a:t>
            </a:r>
            <a:r>
              <a:rPr lang="ru-RU" sz="1200" dirty="0" err="1" smtClean="0"/>
              <a:t>елементи</a:t>
            </a:r>
            <a:r>
              <a:rPr lang="ru-RU" sz="1200" dirty="0" smtClean="0"/>
              <a:t> </a:t>
            </a:r>
            <a:r>
              <a:rPr lang="ru-RU" sz="1200" dirty="0" err="1" smtClean="0"/>
              <a:t>висипу</a:t>
            </a:r>
            <a:r>
              <a:rPr lang="ru-RU" sz="1200" dirty="0" smtClean="0"/>
              <a:t> </a:t>
            </a:r>
            <a:r>
              <a:rPr lang="ru-RU" sz="1200" dirty="0" err="1" smtClean="0"/>
              <a:t>з'являються</a:t>
            </a:r>
            <a:r>
              <a:rPr lang="ru-RU" sz="1200" dirty="0" smtClean="0"/>
              <a:t> за </a:t>
            </a:r>
            <a:r>
              <a:rPr lang="ru-RU" sz="1200" dirty="0" err="1" smtClean="0"/>
              <a:t>вухами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на </a:t>
            </a:r>
            <a:r>
              <a:rPr lang="ru-RU" sz="1200" dirty="0" err="1" smtClean="0"/>
              <a:t>обличчі</a:t>
            </a:r>
            <a:r>
              <a:rPr lang="ru-RU" sz="1200" dirty="0" smtClean="0"/>
              <a:t>, </a:t>
            </a:r>
            <a:r>
              <a:rPr lang="ru-RU" sz="1200" dirty="0" err="1" smtClean="0"/>
              <a:t>потім</a:t>
            </a:r>
            <a:r>
              <a:rPr lang="ru-RU" sz="1200" dirty="0" smtClean="0"/>
              <a:t> </a:t>
            </a:r>
            <a:r>
              <a:rPr lang="ru-RU" sz="1200" dirty="0" err="1" smtClean="0"/>
              <a:t>висип</a:t>
            </a:r>
            <a:r>
              <a:rPr lang="ru-RU" sz="1200" dirty="0" smtClean="0"/>
              <a:t> </a:t>
            </a:r>
            <a:r>
              <a:rPr lang="ru-RU" sz="1200" dirty="0" err="1" smtClean="0"/>
              <a:t>поширюється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на</a:t>
            </a:r>
            <a:r>
              <a:rPr lang="ru-RU" sz="1200" dirty="0" smtClean="0"/>
              <a:t> </a:t>
            </a:r>
            <a:r>
              <a:rPr lang="ru-RU" sz="1200" dirty="0" err="1" smtClean="0"/>
              <a:t>тулуб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кінцівки</a:t>
            </a:r>
            <a:r>
              <a:rPr lang="ru-RU" sz="1200" dirty="0" smtClean="0"/>
              <a:t>. </a:t>
            </a:r>
            <a:r>
              <a:rPr lang="ru-RU" sz="1200" dirty="0" err="1" smtClean="0"/>
              <a:t>Елементами</a:t>
            </a:r>
            <a:r>
              <a:rPr lang="ru-RU" sz="1200" dirty="0" smtClean="0"/>
              <a:t> </a:t>
            </a:r>
            <a:r>
              <a:rPr lang="ru-RU" sz="1200" dirty="0" err="1" smtClean="0"/>
              <a:t>висипу</a:t>
            </a:r>
            <a:r>
              <a:rPr lang="ru-RU" sz="1200" dirty="0" smtClean="0"/>
              <a:t> </a:t>
            </a:r>
            <a:r>
              <a:rPr lang="ru-RU" sz="1200" dirty="0" err="1" smtClean="0"/>
              <a:t>є</a:t>
            </a:r>
            <a:r>
              <a:rPr lang="ru-RU" sz="1200" dirty="0" smtClean="0"/>
              <a:t> </a:t>
            </a:r>
            <a:r>
              <a:rPr lang="ru-RU" sz="1200" dirty="0" err="1" smtClean="0"/>
              <a:t>плями</a:t>
            </a:r>
            <a:r>
              <a:rPr lang="ru-RU" sz="1200" dirty="0" smtClean="0"/>
              <a:t> — папули(горбики), </a:t>
            </a:r>
            <a:r>
              <a:rPr lang="ru-RU" sz="1200" dirty="0" err="1" smtClean="0"/>
              <a:t>що</a:t>
            </a:r>
            <a:r>
              <a:rPr lang="ru-RU" sz="1200" dirty="0" smtClean="0"/>
              <a:t> </a:t>
            </a:r>
            <a:r>
              <a:rPr lang="ru-RU" sz="1200" dirty="0" err="1" smtClean="0"/>
              <a:t>підносяться</a:t>
            </a:r>
            <a:r>
              <a:rPr lang="ru-RU" sz="1200" dirty="0" smtClean="0"/>
              <a:t> над </a:t>
            </a:r>
            <a:r>
              <a:rPr lang="ru-RU" sz="1200" dirty="0" err="1" smtClean="0"/>
              <a:t>поверхнею</a:t>
            </a:r>
            <a:r>
              <a:rPr lang="ru-RU" sz="1200" dirty="0" smtClean="0"/>
              <a:t> </a:t>
            </a:r>
            <a:r>
              <a:rPr lang="ru-RU" sz="1200" dirty="0" err="1" smtClean="0"/>
              <a:t>шкіри</a:t>
            </a:r>
            <a:r>
              <a:rPr lang="ru-RU" sz="1200" dirty="0" smtClean="0"/>
              <a:t>. </a:t>
            </a:r>
            <a:r>
              <a:rPr lang="ru-RU" sz="1200" dirty="0" err="1" smtClean="0"/>
              <a:t>Зникнення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висипу</a:t>
            </a:r>
            <a:r>
              <a:rPr lang="ru-RU" sz="1200" dirty="0" smtClean="0"/>
              <a:t> </a:t>
            </a:r>
            <a:r>
              <a:rPr lang="ru-RU" sz="1200" dirty="0" err="1" smtClean="0"/>
              <a:t>відбувається</a:t>
            </a:r>
            <a:r>
              <a:rPr lang="ru-RU" sz="1200" dirty="0" smtClean="0"/>
              <a:t> в </a:t>
            </a:r>
            <a:r>
              <a:rPr lang="ru-RU" sz="1200" dirty="0" err="1" smtClean="0"/>
              <a:t>зворотній</a:t>
            </a:r>
            <a:r>
              <a:rPr lang="ru-RU" sz="1200" dirty="0" smtClean="0"/>
              <a:t> </a:t>
            </a:r>
            <a:r>
              <a:rPr lang="ru-RU" sz="1200" dirty="0" err="1" smtClean="0"/>
              <a:t>послідовності</a:t>
            </a:r>
            <a:r>
              <a:rPr lang="ru-RU" sz="1200" dirty="0" smtClean="0"/>
              <a:t>, </a:t>
            </a:r>
            <a:r>
              <a:rPr lang="ru-RU" sz="1200" dirty="0" err="1" smtClean="0"/>
              <a:t>тобто</a:t>
            </a:r>
            <a:r>
              <a:rPr lang="ru-RU" sz="1200" dirty="0" smtClean="0"/>
              <a:t> </a:t>
            </a:r>
            <a:r>
              <a:rPr lang="ru-RU" sz="1200" dirty="0" err="1" smtClean="0"/>
              <a:t>він</a:t>
            </a:r>
            <a:r>
              <a:rPr lang="ru-RU" sz="1200" dirty="0" smtClean="0"/>
              <a:t> </a:t>
            </a:r>
            <a:r>
              <a:rPr lang="ru-RU" sz="1200" dirty="0" err="1" smtClean="0"/>
              <a:t>починає</a:t>
            </a:r>
            <a:r>
              <a:rPr lang="ru-RU" sz="1200" dirty="0" smtClean="0"/>
              <a:t> </a:t>
            </a:r>
            <a:r>
              <a:rPr lang="ru-RU" sz="1200" dirty="0" err="1" smtClean="0"/>
              <a:t>згасати</a:t>
            </a:r>
            <a:r>
              <a:rPr lang="ru-RU" sz="1200" dirty="0" smtClean="0"/>
              <a:t> </a:t>
            </a:r>
            <a:r>
              <a:rPr lang="ru-RU" sz="1200" dirty="0" err="1" smtClean="0"/>
              <a:t>спочатку</a:t>
            </a:r>
            <a:r>
              <a:rPr lang="ru-RU" sz="1200" dirty="0" smtClean="0"/>
              <a:t> на </a:t>
            </a:r>
            <a:r>
              <a:rPr lang="ru-RU" sz="1200" dirty="0" err="1" smtClean="0"/>
              <a:t>кінцівках</a:t>
            </a:r>
            <a:r>
              <a:rPr lang="ru-RU" sz="1200" dirty="0" smtClean="0"/>
              <a:t>, </a:t>
            </a:r>
            <a:r>
              <a:rPr lang="ru-RU" sz="1200" dirty="0" err="1" smtClean="0"/>
              <a:t>потім</a:t>
            </a:r>
            <a:r>
              <a:rPr lang="ru-RU" sz="1200" dirty="0" smtClean="0"/>
              <a:t> </a:t>
            </a:r>
            <a:r>
              <a:rPr lang="ru-RU" sz="1200" dirty="0" err="1" smtClean="0"/>
              <a:t>на</a:t>
            </a:r>
            <a:r>
              <a:rPr lang="ru-RU" sz="1200" dirty="0" smtClean="0"/>
              <a:t> </a:t>
            </a:r>
            <a:r>
              <a:rPr lang="ru-RU" sz="1200" dirty="0" err="1" smtClean="0"/>
              <a:t>тулубі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нарешті</a:t>
            </a:r>
            <a:r>
              <a:rPr lang="ru-RU" sz="1200" dirty="0" smtClean="0"/>
              <a:t> </a:t>
            </a:r>
            <a:r>
              <a:rPr lang="ru-RU" sz="1200" dirty="0" err="1" smtClean="0"/>
              <a:t>на</a:t>
            </a:r>
            <a:r>
              <a:rPr lang="ru-RU" sz="1200" dirty="0" smtClean="0"/>
              <a:t> </a:t>
            </a:r>
            <a:r>
              <a:rPr lang="ru-RU" sz="1200" dirty="0" err="1" smtClean="0"/>
              <a:t>обличчі</a:t>
            </a:r>
            <a:r>
              <a:rPr lang="ru-RU" sz="1200" dirty="0" smtClean="0"/>
              <a:t>. У </a:t>
            </a:r>
            <a:r>
              <a:rPr lang="ru-RU" sz="1200" dirty="0" err="1" smtClean="0"/>
              <a:t>хворих</a:t>
            </a:r>
            <a:r>
              <a:rPr lang="ru-RU" sz="1200" dirty="0" smtClean="0"/>
              <a:t> </a:t>
            </a:r>
            <a:r>
              <a:rPr lang="ru-RU" sz="1200" dirty="0" err="1" smtClean="0"/>
              <a:t>частий</a:t>
            </a:r>
            <a:r>
              <a:rPr lang="ru-RU" sz="1200" dirty="0" smtClean="0"/>
              <a:t> пульс, </a:t>
            </a:r>
            <a:r>
              <a:rPr lang="ru-RU" sz="1200" dirty="0" err="1" smtClean="0"/>
              <a:t>низький</a:t>
            </a:r>
            <a:r>
              <a:rPr lang="ru-RU" sz="1200" dirty="0" smtClean="0"/>
              <a:t> </a:t>
            </a:r>
            <a:r>
              <a:rPr lang="ru-RU" sz="1200" dirty="0" err="1" smtClean="0"/>
              <a:t>тиск</a:t>
            </a:r>
            <a:r>
              <a:rPr lang="ru-RU" sz="1200" dirty="0" smtClean="0"/>
              <a:t>. </a:t>
            </a:r>
            <a:r>
              <a:rPr lang="ru-RU" sz="1200" dirty="0" err="1" smtClean="0"/>
              <a:t>Іноді</a:t>
            </a:r>
            <a:r>
              <a:rPr lang="ru-RU" sz="1200" dirty="0" smtClean="0"/>
              <a:t> </a:t>
            </a:r>
            <a:r>
              <a:rPr lang="ru-RU" sz="1200" dirty="0" err="1" smtClean="0"/>
              <a:t>спостерігається</a:t>
            </a:r>
            <a:r>
              <a:rPr lang="ru-RU" sz="1200" dirty="0" smtClean="0"/>
              <a:t> </a:t>
            </a:r>
            <a:r>
              <a:rPr lang="ru-RU" sz="1200" dirty="0" err="1" smtClean="0"/>
              <a:t>ураження</a:t>
            </a:r>
            <a:r>
              <a:rPr lang="ru-RU" sz="1200" dirty="0" smtClean="0"/>
              <a:t> </a:t>
            </a:r>
            <a:r>
              <a:rPr lang="ru-RU" sz="1200" dirty="0" err="1" smtClean="0"/>
              <a:t>шлунково-кишкового</a:t>
            </a:r>
            <a:r>
              <a:rPr lang="ru-RU" sz="1200" dirty="0" smtClean="0"/>
              <a:t> тракту: </a:t>
            </a:r>
            <a:r>
              <a:rPr lang="ru-RU" sz="1200" dirty="0" err="1" smtClean="0"/>
              <a:t>зниження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апетиту</a:t>
            </a:r>
            <a:r>
              <a:rPr lang="ru-RU" sz="1200" dirty="0" smtClean="0"/>
              <a:t>, </a:t>
            </a:r>
            <a:r>
              <a:rPr lang="ru-RU" sz="1200" dirty="0" err="1" smtClean="0"/>
              <a:t>нудота</a:t>
            </a:r>
            <a:r>
              <a:rPr lang="ru-RU" sz="1200" dirty="0" smtClean="0"/>
              <a:t> </a:t>
            </a:r>
            <a:r>
              <a:rPr lang="ru-RU" sz="1200" dirty="0" err="1" smtClean="0"/>
              <a:t>і</a:t>
            </a:r>
            <a:r>
              <a:rPr lang="ru-RU" sz="1200" dirty="0" smtClean="0"/>
              <a:t> </a:t>
            </a:r>
            <a:r>
              <a:rPr lang="ru-RU" sz="1200" dirty="0" err="1" smtClean="0"/>
              <a:t>блювання</a:t>
            </a:r>
            <a:r>
              <a:rPr lang="ru-RU" sz="1200" dirty="0" smtClean="0"/>
              <a:t>, </a:t>
            </a:r>
            <a:r>
              <a:rPr lang="ru-RU" sz="1200" dirty="0" err="1" smtClean="0"/>
              <a:t>почастішання</a:t>
            </a:r>
            <a:r>
              <a:rPr lang="ru-RU" sz="1200" dirty="0" smtClean="0"/>
              <a:t> </a:t>
            </a:r>
            <a:r>
              <a:rPr lang="ru-RU" sz="1200" dirty="0" err="1" smtClean="0"/>
              <a:t>випорожнень</a:t>
            </a:r>
            <a:r>
              <a:rPr lang="ru-RU" sz="1200" dirty="0" smtClean="0"/>
              <a:t>. </a:t>
            </a:r>
            <a:r>
              <a:rPr lang="ru-RU" sz="1200" dirty="0" smtClean="0"/>
              <a:t>В </a:t>
            </a:r>
            <a:r>
              <a:rPr lang="ru-RU" sz="1200" dirty="0" err="1" smtClean="0"/>
              <a:t>більшості</a:t>
            </a:r>
            <a:r>
              <a:rPr lang="ru-RU" sz="1200" dirty="0" smtClean="0"/>
              <a:t> </a:t>
            </a:r>
            <a:r>
              <a:rPr lang="ru-RU" sz="1200" dirty="0" err="1" smtClean="0"/>
              <a:t>випадків</a:t>
            </a:r>
            <a:r>
              <a:rPr lang="ru-RU" sz="1200" dirty="0" smtClean="0"/>
              <a:t> </a:t>
            </a:r>
            <a:r>
              <a:rPr lang="ru-RU" sz="1200" dirty="0" err="1" smtClean="0"/>
              <a:t>кір</a:t>
            </a:r>
            <a:r>
              <a:rPr lang="ru-RU" sz="1200" dirty="0" smtClean="0"/>
              <a:t> </a:t>
            </a:r>
            <a:r>
              <a:rPr lang="ru-RU" sz="1200" dirty="0" err="1" smtClean="0"/>
              <a:t>перебігає</a:t>
            </a:r>
            <a:r>
              <a:rPr lang="ru-RU" sz="1200" dirty="0" smtClean="0"/>
              <a:t> </a:t>
            </a:r>
            <a:r>
              <a:rPr lang="ru-RU" sz="1200" dirty="0" err="1" smtClean="0"/>
              <a:t>сприятливо</a:t>
            </a:r>
            <a:r>
              <a:rPr lang="ru-RU" sz="1200" dirty="0" smtClean="0"/>
              <a:t>, </a:t>
            </a:r>
            <a:r>
              <a:rPr lang="ru-RU" sz="1200" dirty="0" err="1" smtClean="0"/>
              <a:t>але</a:t>
            </a:r>
            <a:r>
              <a:rPr lang="ru-RU" sz="1200" dirty="0" smtClean="0"/>
              <a:t> при </a:t>
            </a:r>
            <a:r>
              <a:rPr lang="ru-RU" sz="1200" dirty="0" err="1" smtClean="0"/>
              <a:t>розвитку</a:t>
            </a:r>
            <a:r>
              <a:rPr lang="ru-RU" sz="1200" dirty="0" smtClean="0"/>
              <a:t> </a:t>
            </a:r>
            <a:r>
              <a:rPr lang="ru-RU" sz="1200" dirty="0" err="1" smtClean="0"/>
              <a:t>ускладнень</a:t>
            </a:r>
            <a:r>
              <a:rPr lang="ru-RU" sz="1200" dirty="0" smtClean="0"/>
              <a:t>, особливо </a:t>
            </a:r>
            <a:r>
              <a:rPr lang="ru-RU" sz="1200" dirty="0" err="1" smtClean="0"/>
              <a:t>енцефаліту</a:t>
            </a:r>
            <a:r>
              <a:rPr lang="ru-RU" sz="1200" dirty="0" smtClean="0"/>
              <a:t> </a:t>
            </a:r>
            <a:r>
              <a:rPr lang="ru-RU" sz="1200" dirty="0" err="1" smtClean="0"/>
              <a:t>іменінгоенцефаліту</a:t>
            </a:r>
            <a:r>
              <a:rPr lang="ru-RU" sz="1200" dirty="0" smtClean="0"/>
              <a:t>, </a:t>
            </a:r>
            <a:r>
              <a:rPr lang="ru-RU" sz="1200" dirty="0" err="1" smtClean="0"/>
              <a:t>можливі</a:t>
            </a:r>
            <a:r>
              <a:rPr lang="ru-RU" sz="1200" dirty="0" smtClean="0"/>
              <a:t> </a:t>
            </a:r>
            <a:r>
              <a:rPr lang="ru-RU" sz="1200" dirty="0" err="1" smtClean="0"/>
              <a:t>летальні</a:t>
            </a:r>
            <a:r>
              <a:rPr lang="ru-RU" sz="1200" dirty="0" smtClean="0"/>
              <a:t> </a:t>
            </a:r>
            <a:r>
              <a:rPr lang="ru-RU" sz="1200" dirty="0" err="1" smtClean="0"/>
              <a:t>наслідки</a:t>
            </a:r>
            <a:r>
              <a:rPr lang="ru-RU" sz="1200" dirty="0" smtClean="0"/>
              <a:t>.</a:t>
            </a:r>
            <a:endParaRPr lang="ru-RU" sz="1200" dirty="0"/>
          </a:p>
        </p:txBody>
      </p:sp>
      <p:pic>
        <p:nvPicPr>
          <p:cNvPr id="5" name="Рисунок 4" descr="391px-RougeoleDP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86512" y="642918"/>
            <a:ext cx="2420796" cy="371477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28728" y="357166"/>
            <a:ext cx="44550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Профілактика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571472" y="1142984"/>
            <a:ext cx="792961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Проводиться </a:t>
            </a:r>
            <a:r>
              <a:rPr lang="ru-RU" sz="1400" dirty="0" err="1" smtClean="0"/>
              <a:t>своєчасне</a:t>
            </a:r>
            <a:r>
              <a:rPr lang="ru-RU" sz="1400" dirty="0" smtClean="0"/>
              <a:t> </a:t>
            </a:r>
            <a:r>
              <a:rPr lang="ru-RU" sz="1400" dirty="0" err="1" smtClean="0"/>
              <a:t>виявлення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ізоляція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хворих</a:t>
            </a:r>
            <a:r>
              <a:rPr lang="ru-RU" sz="1400" dirty="0" smtClean="0"/>
              <a:t>. </a:t>
            </a:r>
            <a:r>
              <a:rPr lang="ru-RU" sz="1400" dirty="0" err="1" smtClean="0"/>
              <a:t>Дезинфекція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проводять</a:t>
            </a:r>
            <a:r>
              <a:rPr lang="ru-RU" sz="1400" dirty="0" smtClean="0"/>
              <a:t> </a:t>
            </a:r>
            <a:r>
              <a:rPr lang="ru-RU" sz="1400" dirty="0" err="1" smtClean="0"/>
              <a:t>осередковану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заключну</a:t>
            </a:r>
            <a:r>
              <a:rPr lang="ru-RU" sz="1400" dirty="0" smtClean="0"/>
              <a:t>. </a:t>
            </a:r>
            <a:r>
              <a:rPr lang="ru-RU" sz="1400" dirty="0" err="1" smtClean="0"/>
              <a:t>Основним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засобом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профілактики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протикорова</a:t>
            </a:r>
            <a:r>
              <a:rPr lang="ru-RU" sz="1400" dirty="0" smtClean="0"/>
              <a:t> вакцина </a:t>
            </a:r>
            <a:r>
              <a:rPr lang="en-US" sz="1400" dirty="0" smtClean="0"/>
              <a:t>MMR,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забезпечує</a:t>
            </a:r>
            <a:r>
              <a:rPr lang="ru-RU" sz="1400" dirty="0" smtClean="0"/>
              <a:t> </a:t>
            </a:r>
            <a:r>
              <a:rPr lang="ru-RU" sz="1400" dirty="0" err="1" smtClean="0"/>
              <a:t>захист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</a:t>
            </a:r>
            <a:r>
              <a:rPr lang="ru-RU" sz="1400" dirty="0" err="1" smtClean="0"/>
              <a:t>захворювання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0298" y="357166"/>
            <a:ext cx="400622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Краснуха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28596" y="1428736"/>
            <a:ext cx="50006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/>
              <a:t>Краснуха</a:t>
            </a:r>
            <a:r>
              <a:rPr lang="en-US" sz="1400" dirty="0" smtClean="0"/>
              <a:t> — </a:t>
            </a:r>
            <a:r>
              <a:rPr lang="ru-RU" sz="1400" dirty="0" err="1" smtClean="0"/>
              <a:t>епідемічне</a:t>
            </a:r>
            <a:r>
              <a:rPr lang="ru-RU" sz="1400" dirty="0" smtClean="0"/>
              <a:t> </a:t>
            </a:r>
            <a:r>
              <a:rPr lang="ru-RU" sz="1400" dirty="0" err="1" smtClean="0"/>
              <a:t>вірусне</a:t>
            </a:r>
            <a:r>
              <a:rPr lang="ru-RU" sz="1400" dirty="0" smtClean="0"/>
              <a:t> </a:t>
            </a:r>
            <a:r>
              <a:rPr lang="ru-RU" sz="1400" dirty="0" err="1" smtClean="0"/>
              <a:t>захворювання</a:t>
            </a:r>
            <a:r>
              <a:rPr lang="ru-RU" sz="1400" dirty="0" smtClean="0"/>
              <a:t>, </a:t>
            </a:r>
            <a:r>
              <a:rPr lang="ru-RU" sz="1400" dirty="0" err="1" smtClean="0"/>
              <a:t>антропонозна</a:t>
            </a:r>
            <a:r>
              <a:rPr lang="ru-RU" sz="1400" dirty="0" smtClean="0"/>
              <a:t> </a:t>
            </a:r>
            <a:r>
              <a:rPr lang="ru-RU" sz="1400" dirty="0" err="1" smtClean="0"/>
              <a:t>вірусна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інфекція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генералізованою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лімфаденопатією</a:t>
            </a:r>
            <a:r>
              <a:rPr lang="ru-RU" sz="1400" dirty="0" smtClean="0"/>
              <a:t> (</a:t>
            </a:r>
            <a:r>
              <a:rPr lang="ru-RU" sz="1400" dirty="0" err="1" smtClean="0"/>
              <a:t>запаленням</a:t>
            </a:r>
            <a:r>
              <a:rPr lang="ru-RU" sz="1400" dirty="0" smtClean="0"/>
              <a:t> </a:t>
            </a:r>
            <a:r>
              <a:rPr lang="ru-RU" sz="1400" dirty="0" err="1" smtClean="0"/>
              <a:t>лімф.вузлів</a:t>
            </a:r>
            <a:r>
              <a:rPr lang="ru-RU" sz="1400" dirty="0" smtClean="0"/>
              <a:t>) та </a:t>
            </a:r>
            <a:r>
              <a:rPr lang="ru-RU" sz="1400" dirty="0" err="1" smtClean="0"/>
              <a:t>дрібноплямистою</a:t>
            </a:r>
            <a:r>
              <a:rPr lang="ru-RU" sz="1400" dirty="0" smtClean="0"/>
              <a:t> </a:t>
            </a:r>
            <a:r>
              <a:rPr lang="ru-RU" sz="1400" dirty="0" err="1" smtClean="0"/>
              <a:t>екзантемою</a:t>
            </a:r>
            <a:r>
              <a:rPr lang="ru-RU" sz="1400" dirty="0" smtClean="0"/>
              <a:t> (</a:t>
            </a:r>
            <a:r>
              <a:rPr lang="ru-RU" sz="1400" dirty="0" err="1" smtClean="0"/>
              <a:t>шкірним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висипом</a:t>
            </a:r>
            <a:r>
              <a:rPr lang="ru-RU" sz="1400" dirty="0" smtClean="0"/>
              <a:t>).</a:t>
            </a:r>
            <a:endParaRPr lang="ru-RU" sz="1400" dirty="0"/>
          </a:p>
        </p:txBody>
      </p:sp>
      <p:pic>
        <p:nvPicPr>
          <p:cNvPr id="4" name="Рисунок 3" descr="258px-Rubella_virus_TEM_B82-0203_lores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00694" y="1214422"/>
            <a:ext cx="3244397" cy="22761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428596" y="2571744"/>
            <a:ext cx="50720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Збудник</a:t>
            </a:r>
            <a:r>
              <a:rPr lang="ru-RU" sz="1400" dirty="0" smtClean="0"/>
              <a:t> — </a:t>
            </a:r>
            <a:r>
              <a:rPr lang="ru-RU" sz="1400" dirty="0" err="1" smtClean="0"/>
              <a:t>РНК-геномний</a:t>
            </a:r>
            <a:r>
              <a:rPr lang="ru-RU" sz="1400" dirty="0" smtClean="0"/>
              <a:t> </a:t>
            </a:r>
            <a:r>
              <a:rPr lang="ru-RU" sz="1400" dirty="0" err="1" smtClean="0"/>
              <a:t>вірус</a:t>
            </a:r>
            <a:r>
              <a:rPr lang="ru-RU" sz="1400" dirty="0" smtClean="0"/>
              <a:t> роду </a:t>
            </a:r>
            <a:r>
              <a:rPr lang="en-US" sz="1400" i="1" dirty="0" err="1" smtClean="0"/>
              <a:t>Rubivirus</a:t>
            </a:r>
            <a:r>
              <a:rPr lang="en-US" sz="1400" dirty="0" smtClean="0"/>
              <a:t> </a:t>
            </a:r>
            <a:r>
              <a:rPr lang="ru-RU" sz="1400" dirty="0" err="1" smtClean="0"/>
              <a:t>родини</a:t>
            </a:r>
            <a:r>
              <a:rPr lang="ru-RU" sz="1400" dirty="0" smtClean="0"/>
              <a:t> </a:t>
            </a:r>
            <a:r>
              <a:rPr lang="en-US" sz="1400" i="1" dirty="0" err="1" smtClean="0"/>
              <a:t>Togaviridae</a:t>
            </a:r>
            <a:r>
              <a:rPr lang="en-US" sz="1400" dirty="0" smtClean="0"/>
              <a:t>. </a:t>
            </a:r>
            <a:r>
              <a:rPr lang="ru-RU" sz="1400" dirty="0" err="1" smtClean="0"/>
              <a:t>Усі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відомі</a:t>
            </a:r>
            <a:r>
              <a:rPr lang="ru-RU" sz="1400" dirty="0" smtClean="0"/>
              <a:t> </a:t>
            </a:r>
            <a:r>
              <a:rPr lang="ru-RU" sz="1400" dirty="0" err="1" smtClean="0"/>
              <a:t>штами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відносять</a:t>
            </a:r>
            <a:r>
              <a:rPr lang="ru-RU" sz="1400" dirty="0" smtClean="0"/>
              <a:t> до одного серотипу. У </a:t>
            </a:r>
            <a:r>
              <a:rPr lang="ru-RU" sz="1400" dirty="0" err="1" smtClean="0"/>
              <a:t>зовнішньому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середовищі</a:t>
            </a:r>
            <a:r>
              <a:rPr lang="ru-RU" sz="1400" dirty="0" smtClean="0"/>
              <a:t> </a:t>
            </a:r>
            <a:r>
              <a:rPr lang="ru-RU" sz="1400" dirty="0" err="1" smtClean="0"/>
              <a:t>вірус</a:t>
            </a:r>
            <a:r>
              <a:rPr lang="ru-RU" sz="1400" dirty="0" smtClean="0"/>
              <a:t> </a:t>
            </a:r>
            <a:r>
              <a:rPr lang="ru-RU" sz="1400" dirty="0" err="1" smtClean="0"/>
              <a:t>швидко</a:t>
            </a:r>
            <a:r>
              <a:rPr lang="ru-RU" sz="1400" dirty="0" smtClean="0"/>
              <a:t> </a:t>
            </a:r>
            <a:r>
              <a:rPr lang="ru-RU" sz="1400" dirty="0" err="1" smtClean="0"/>
              <a:t>інактивується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під</a:t>
            </a:r>
            <a:r>
              <a:rPr lang="ru-RU" sz="1400" dirty="0" smtClean="0"/>
              <a:t> </a:t>
            </a:r>
            <a:r>
              <a:rPr lang="ru-RU" sz="1400" dirty="0" err="1" smtClean="0"/>
              <a:t>впливом</a:t>
            </a:r>
            <a:r>
              <a:rPr lang="ru-RU" sz="1400" dirty="0" smtClean="0"/>
              <a:t> </a:t>
            </a:r>
            <a:r>
              <a:rPr lang="ru-RU" sz="1400" dirty="0" err="1" smtClean="0"/>
              <a:t>ультрафіолетових</a:t>
            </a:r>
            <a:r>
              <a:rPr lang="ru-RU" sz="1400" dirty="0" smtClean="0"/>
              <a:t> </a:t>
            </a:r>
            <a:r>
              <a:rPr lang="ru-RU" sz="1400" dirty="0" err="1" smtClean="0"/>
              <a:t>променів</a:t>
            </a:r>
            <a:r>
              <a:rPr lang="ru-RU" sz="1400" dirty="0" smtClean="0"/>
              <a:t>, </a:t>
            </a:r>
            <a:r>
              <a:rPr lang="ru-RU" sz="1400" dirty="0" err="1" smtClean="0"/>
              <a:t>дезінфектантів</a:t>
            </a:r>
            <a:r>
              <a:rPr lang="ru-RU" sz="1400" dirty="0" smtClean="0"/>
              <a:t> </a:t>
            </a:r>
            <a:r>
              <a:rPr lang="ru-RU" sz="1400" dirty="0" err="1" smtClean="0"/>
              <a:t>і</a:t>
            </a:r>
            <a:r>
              <a:rPr lang="ru-RU" sz="1400" dirty="0" smtClean="0"/>
              <a:t> </a:t>
            </a:r>
            <a:r>
              <a:rPr lang="ru-RU" sz="1400" dirty="0" err="1" smtClean="0"/>
              <a:t>нагрівання</a:t>
            </a:r>
            <a:r>
              <a:rPr lang="ru-RU" sz="1400" dirty="0" smtClean="0"/>
              <a:t>. При </a:t>
            </a:r>
            <a:r>
              <a:rPr lang="ru-RU" sz="1400" dirty="0" err="1" smtClean="0"/>
              <a:t>кімнатній</a:t>
            </a:r>
            <a:r>
              <a:rPr lang="ru-RU" sz="1400" dirty="0" smtClean="0"/>
              <a:t> </a:t>
            </a:r>
            <a:r>
              <a:rPr lang="ru-RU" sz="1400" dirty="0" err="1" smtClean="0"/>
              <a:t>температурі</a:t>
            </a:r>
            <a:r>
              <a:rPr lang="ru-RU" sz="1400" dirty="0" smtClean="0"/>
              <a:t> </a:t>
            </a:r>
            <a:r>
              <a:rPr lang="ru-RU" sz="1400" dirty="0" err="1" smtClean="0"/>
              <a:t>вірус</a:t>
            </a:r>
            <a:r>
              <a:rPr lang="ru-RU" sz="1400" dirty="0" smtClean="0"/>
              <a:t> </a:t>
            </a:r>
            <a:r>
              <a:rPr lang="ru-RU" sz="1400" dirty="0" err="1" smtClean="0"/>
              <a:t>зберігається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упродовж</a:t>
            </a:r>
            <a:r>
              <a:rPr lang="ru-RU" sz="1400" dirty="0" smtClean="0"/>
              <a:t> </a:t>
            </a:r>
            <a:r>
              <a:rPr lang="ru-RU" sz="1400" dirty="0" err="1" smtClean="0"/>
              <a:t>декількох</a:t>
            </a:r>
            <a:r>
              <a:rPr lang="ru-RU" sz="1400" dirty="0" smtClean="0"/>
              <a:t> годин, добре переносить </a:t>
            </a:r>
            <a:r>
              <a:rPr lang="ru-RU" sz="1400" dirty="0" err="1" smtClean="0"/>
              <a:t>замороження</a:t>
            </a:r>
            <a:r>
              <a:rPr lang="ru-RU" sz="1400" dirty="0" smtClean="0"/>
              <a:t>.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проявляє</a:t>
            </a:r>
            <a:r>
              <a:rPr lang="ru-RU" sz="1400" dirty="0" smtClean="0"/>
              <a:t> </a:t>
            </a:r>
            <a:r>
              <a:rPr lang="ru-RU" sz="1400" dirty="0" err="1" smtClean="0"/>
              <a:t>тератогенну</a:t>
            </a:r>
            <a:r>
              <a:rPr lang="ru-RU" sz="1400" dirty="0" smtClean="0"/>
              <a:t> </a:t>
            </a:r>
            <a:r>
              <a:rPr lang="ru-RU" sz="1400" dirty="0" err="1" smtClean="0"/>
              <a:t>активність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6" name="TextBox 5"/>
          <p:cNvSpPr txBox="1"/>
          <p:nvPr/>
        </p:nvSpPr>
        <p:spPr>
          <a:xfrm>
            <a:off x="428596" y="4786322"/>
            <a:ext cx="792961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err="1" smtClean="0"/>
              <a:t>Джерелом</a:t>
            </a:r>
            <a:r>
              <a:rPr lang="ru-RU" sz="1400" dirty="0" smtClean="0"/>
              <a:t> </a:t>
            </a:r>
            <a:r>
              <a:rPr lang="ru-RU" sz="1400" dirty="0" err="1" smtClean="0"/>
              <a:t>інфекції</a:t>
            </a:r>
            <a:r>
              <a:rPr lang="ru-RU" sz="1400" dirty="0" smtClean="0"/>
              <a:t> </a:t>
            </a:r>
            <a:r>
              <a:rPr lang="ru-RU" sz="1400" dirty="0" err="1" smtClean="0"/>
              <a:t>є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хворі</a:t>
            </a:r>
            <a:r>
              <a:rPr lang="ru-RU" sz="1400" dirty="0" smtClean="0"/>
              <a:t> краснухою. </a:t>
            </a:r>
            <a:r>
              <a:rPr lang="ru-RU" sz="1400" dirty="0" err="1" smtClean="0"/>
              <a:t>Найбільш</a:t>
            </a:r>
            <a:r>
              <a:rPr lang="ru-RU" sz="1400" dirty="0" smtClean="0"/>
              <a:t> </a:t>
            </a:r>
            <a:r>
              <a:rPr lang="ru-RU" sz="1400" dirty="0" err="1" smtClean="0"/>
              <a:t>заразні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хворі</a:t>
            </a:r>
            <a:r>
              <a:rPr lang="ru-RU" sz="1400" dirty="0" smtClean="0"/>
              <a:t> у </a:t>
            </a:r>
            <a:r>
              <a:rPr lang="ru-RU" sz="1400" dirty="0" err="1" smtClean="0"/>
              <a:t>перші</a:t>
            </a:r>
            <a:r>
              <a:rPr lang="ru-RU" sz="1400" dirty="0" smtClean="0"/>
              <a:t> 5 </a:t>
            </a:r>
            <a:r>
              <a:rPr lang="ru-RU" sz="1400" dirty="0" err="1" smtClean="0"/>
              <a:t>днів</a:t>
            </a:r>
            <a:r>
              <a:rPr lang="ru-RU" sz="1400" dirty="0" smtClean="0"/>
              <a:t> </a:t>
            </a:r>
            <a:r>
              <a:rPr lang="ru-RU" sz="1400" dirty="0" err="1" smtClean="0"/>
              <a:t>від</a:t>
            </a:r>
            <a:r>
              <a:rPr lang="ru-RU" sz="1400" dirty="0" smtClean="0"/>
              <a:t> початку </a:t>
            </a:r>
            <a:r>
              <a:rPr lang="ru-RU" sz="1400" dirty="0" err="1" smtClean="0"/>
              <a:t>захворювання</a:t>
            </a:r>
            <a:r>
              <a:rPr lang="ru-RU" sz="1400" dirty="0" smtClean="0"/>
              <a:t>. </a:t>
            </a:r>
            <a:r>
              <a:rPr lang="ru-RU" sz="1400" dirty="0" err="1" smtClean="0"/>
              <a:t>Інфекція</a:t>
            </a:r>
            <a:r>
              <a:rPr lang="ru-RU" sz="1400" dirty="0" smtClean="0"/>
              <a:t> </a:t>
            </a:r>
            <a:r>
              <a:rPr lang="ru-RU" sz="1400" dirty="0" err="1" smtClean="0"/>
              <a:t>передається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повітряно-крапельним</a:t>
            </a:r>
            <a:r>
              <a:rPr lang="ru-RU" sz="1400" dirty="0" smtClean="0"/>
              <a:t> шляхом. </a:t>
            </a:r>
            <a:r>
              <a:rPr lang="ru-RU" sz="1400" dirty="0" err="1" smtClean="0"/>
              <a:t>Частіше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хворіють</a:t>
            </a:r>
            <a:r>
              <a:rPr lang="ru-RU" sz="1400" dirty="0" smtClean="0"/>
              <a:t> </a:t>
            </a:r>
            <a:r>
              <a:rPr lang="ru-RU" sz="1400" dirty="0" err="1" smtClean="0"/>
              <a:t>діти</a:t>
            </a:r>
            <a:r>
              <a:rPr lang="ru-RU" sz="1400" dirty="0" smtClean="0"/>
              <a:t> у </a:t>
            </a:r>
            <a:r>
              <a:rPr lang="ru-RU" sz="1400" dirty="0" err="1" smtClean="0"/>
              <a:t>віці</a:t>
            </a:r>
            <a:r>
              <a:rPr lang="ru-RU" sz="1400" dirty="0" smtClean="0"/>
              <a:t> 4-10 </a:t>
            </a:r>
            <a:r>
              <a:rPr lang="ru-RU" sz="1400" dirty="0" err="1" smtClean="0"/>
              <a:t>років</a:t>
            </a:r>
            <a:r>
              <a:rPr lang="ru-RU" sz="1400" dirty="0" smtClean="0"/>
              <a:t>.</a:t>
            </a:r>
          </a:p>
          <a:p>
            <a:r>
              <a:rPr lang="ru-RU" sz="1400" dirty="0" err="1" smtClean="0"/>
              <a:t>Захворювання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надзвичайно</a:t>
            </a:r>
            <a:r>
              <a:rPr lang="ru-RU" sz="1400" dirty="0" smtClean="0"/>
              <a:t> </a:t>
            </a:r>
            <a:r>
              <a:rPr lang="ru-RU" sz="1400" dirty="0" err="1" smtClean="0"/>
              <a:t>небезпечне</a:t>
            </a:r>
            <a:r>
              <a:rPr lang="ru-RU" sz="1400" dirty="0" smtClean="0"/>
              <a:t> для </a:t>
            </a:r>
            <a:r>
              <a:rPr lang="ru-RU" sz="1400" dirty="0" err="1" smtClean="0"/>
              <a:t>вагітних</a:t>
            </a:r>
            <a:r>
              <a:rPr lang="ru-RU" sz="1400" dirty="0" smtClean="0"/>
              <a:t>, тому </a:t>
            </a:r>
            <a:r>
              <a:rPr lang="ru-RU" sz="1400" dirty="0" err="1" smtClean="0"/>
              <a:t>що</a:t>
            </a:r>
            <a:r>
              <a:rPr lang="ru-RU" sz="1400" dirty="0" smtClean="0"/>
              <a:t> </a:t>
            </a:r>
            <a:r>
              <a:rPr lang="ru-RU" sz="1400" dirty="0" err="1" smtClean="0"/>
              <a:t>призводить</a:t>
            </a:r>
            <a:r>
              <a:rPr lang="ru-RU" sz="1400" dirty="0" smtClean="0"/>
              <a:t> до </a:t>
            </a:r>
            <a:r>
              <a:rPr lang="ru-RU" sz="1400" dirty="0" err="1" smtClean="0"/>
              <a:t>ураженню</a:t>
            </a:r>
            <a:r>
              <a:rPr lang="ru-RU" sz="1400" dirty="0" smtClean="0"/>
              <a:t> плоду та </a:t>
            </a:r>
            <a:r>
              <a:rPr lang="ru-RU" sz="1400" dirty="0" err="1" smtClean="0"/>
              <a:t>розвитку</a:t>
            </a:r>
            <a:r>
              <a:rPr lang="ru-RU" sz="1400" dirty="0" smtClean="0"/>
              <a:t> </a:t>
            </a:r>
            <a:r>
              <a:rPr lang="ru-RU" sz="1400" dirty="0" err="1" smtClean="0"/>
              <a:t>вроджених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виродливостей</a:t>
            </a:r>
            <a:r>
              <a:rPr lang="ru-RU" sz="1400" dirty="0" smtClean="0"/>
              <a:t>.</a:t>
            </a:r>
            <a:endParaRPr lang="ru-RU" sz="1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85852" y="357166"/>
            <a:ext cx="3193503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Симптоми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1142984"/>
            <a:ext cx="6143668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err="1" smtClean="0"/>
              <a:t>Інкубаційний</a:t>
            </a:r>
            <a:r>
              <a:rPr lang="ru-RU" sz="1400" b="1" dirty="0" smtClean="0"/>
              <a:t> </a:t>
            </a:r>
            <a:r>
              <a:rPr lang="ru-RU" sz="1400" b="1" dirty="0" err="1" smtClean="0"/>
              <a:t>період</a:t>
            </a:r>
            <a:r>
              <a:rPr lang="ru-RU" sz="1400" dirty="0" smtClean="0"/>
              <a:t> </a:t>
            </a:r>
            <a:r>
              <a:rPr lang="ru-RU" sz="1400" dirty="0" err="1" smtClean="0"/>
              <a:t>від</a:t>
            </a:r>
            <a:r>
              <a:rPr lang="ru-RU" sz="1400" dirty="0" smtClean="0"/>
              <a:t> 12 до 24 </a:t>
            </a:r>
            <a:r>
              <a:rPr lang="ru-RU" sz="1400" dirty="0" err="1" smtClean="0"/>
              <a:t>днів</a:t>
            </a:r>
            <a:r>
              <a:rPr lang="ru-RU" sz="1400" dirty="0" smtClean="0"/>
              <a:t>. З початку </a:t>
            </a:r>
            <a:r>
              <a:rPr lang="ru-RU" sz="1400" dirty="0" err="1" smtClean="0"/>
              <a:t>захворювання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відмічаються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підвищення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температури</a:t>
            </a:r>
            <a:r>
              <a:rPr lang="ru-RU" sz="1400" dirty="0" smtClean="0"/>
              <a:t> </a:t>
            </a:r>
            <a:r>
              <a:rPr lang="ru-RU" sz="1400" dirty="0" err="1" smtClean="0"/>
              <a:t>тіла</a:t>
            </a:r>
            <a:r>
              <a:rPr lang="ru-RU" sz="1400" dirty="0" smtClean="0"/>
              <a:t> (37,5-38,5 °</a:t>
            </a:r>
            <a:r>
              <a:rPr lang="en-US" sz="1400" dirty="0" smtClean="0"/>
              <a:t>C), </a:t>
            </a:r>
            <a:r>
              <a:rPr lang="ru-RU" sz="1400" dirty="0" smtClean="0"/>
              <a:t>нежить, невеликий </a:t>
            </a:r>
            <a:r>
              <a:rPr lang="ru-RU" sz="1400" dirty="0" err="1" smtClean="0"/>
              <a:t>сухий</a:t>
            </a:r>
            <a:r>
              <a:rPr lang="ru-RU" sz="1400" dirty="0" smtClean="0"/>
              <a:t> кашель, </a:t>
            </a:r>
            <a:r>
              <a:rPr lang="ru-RU" sz="1400" dirty="0" err="1" smtClean="0"/>
              <a:t>кон'юнктивіт</a:t>
            </a:r>
            <a:r>
              <a:rPr lang="ru-RU" sz="1400" dirty="0" smtClean="0"/>
              <a:t>; </a:t>
            </a:r>
            <a:r>
              <a:rPr lang="ru-RU" sz="1400" dirty="0" err="1" smtClean="0"/>
              <a:t>самопочуття</a:t>
            </a:r>
            <a:r>
              <a:rPr lang="ru-RU" sz="1400" dirty="0" smtClean="0"/>
              <a:t> хворого </a:t>
            </a:r>
            <a:r>
              <a:rPr lang="ru-RU" sz="1400" dirty="0" err="1" smtClean="0"/>
              <a:t>задовільне</a:t>
            </a:r>
            <a:r>
              <a:rPr lang="ru-RU" sz="1400" dirty="0" smtClean="0"/>
              <a:t>. </a:t>
            </a:r>
            <a:r>
              <a:rPr lang="ru-RU" sz="1400" dirty="0" err="1" smtClean="0"/>
              <a:t>Висип</a:t>
            </a:r>
            <a:r>
              <a:rPr lang="ru-RU" sz="1400" dirty="0" smtClean="0"/>
              <a:t> на </a:t>
            </a:r>
            <a:r>
              <a:rPr lang="ru-RU" sz="1400" dirty="0" err="1" smtClean="0"/>
              <a:t>шкірі</a:t>
            </a:r>
            <a:r>
              <a:rPr lang="ru-RU" sz="1400" dirty="0" smtClean="0"/>
              <a:t> </a:t>
            </a:r>
            <a:r>
              <a:rPr lang="ru-RU" sz="1400" dirty="0" err="1" smtClean="0"/>
              <a:t>з'являється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наприкінці</a:t>
            </a:r>
            <a:r>
              <a:rPr lang="ru-RU" sz="1400" dirty="0" smtClean="0"/>
              <a:t> 1-го </a:t>
            </a:r>
            <a:r>
              <a:rPr lang="ru-RU" sz="1400" dirty="0" err="1" smtClean="0"/>
              <a:t>або</a:t>
            </a:r>
            <a:r>
              <a:rPr lang="ru-RU" sz="1400" dirty="0" smtClean="0"/>
              <a:t> на 2-3-й день </a:t>
            </a:r>
            <a:r>
              <a:rPr lang="ru-RU" sz="1400" dirty="0" err="1" smtClean="0"/>
              <a:t>хвороби</a:t>
            </a:r>
            <a:r>
              <a:rPr lang="ru-RU" sz="1400" dirty="0" smtClean="0"/>
              <a:t>; </a:t>
            </a:r>
            <a:r>
              <a:rPr lang="ru-RU" sz="1400" dirty="0" err="1" smtClean="0"/>
              <a:t>він</a:t>
            </a:r>
            <a:r>
              <a:rPr lang="ru-RU" sz="1400" dirty="0" smtClean="0"/>
              <a:t> </a:t>
            </a:r>
            <a:r>
              <a:rPr lang="ru-RU" sz="1400" dirty="0" err="1" smtClean="0"/>
              <a:t>складається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з</a:t>
            </a:r>
            <a:r>
              <a:rPr lang="ru-RU" sz="1400" dirty="0" smtClean="0"/>
              <a:t> </a:t>
            </a:r>
            <a:r>
              <a:rPr lang="ru-RU" sz="1400" dirty="0" err="1" smtClean="0"/>
              <a:t>дрібних</a:t>
            </a:r>
            <a:r>
              <a:rPr lang="ru-RU" sz="1400" dirty="0" smtClean="0"/>
              <a:t> </a:t>
            </a:r>
            <a:r>
              <a:rPr lang="ru-RU" sz="1400" dirty="0" err="1" smtClean="0"/>
              <a:t>розеольозних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елементів</a:t>
            </a:r>
            <a:r>
              <a:rPr lang="ru-RU" sz="1400" dirty="0" smtClean="0"/>
              <a:t> на </a:t>
            </a:r>
            <a:r>
              <a:rPr lang="ru-RU" sz="1400" dirty="0" err="1" smtClean="0"/>
              <a:t>обличчі</a:t>
            </a:r>
            <a:r>
              <a:rPr lang="ru-RU" sz="1400" dirty="0" smtClean="0"/>
              <a:t>, </a:t>
            </a:r>
            <a:r>
              <a:rPr lang="ru-RU" sz="1400" dirty="0" err="1" smtClean="0"/>
              <a:t>які</a:t>
            </a:r>
            <a:r>
              <a:rPr lang="ru-RU" sz="1400" dirty="0" smtClean="0"/>
              <a:t> </a:t>
            </a:r>
            <a:r>
              <a:rPr lang="ru-RU" sz="1400" dirty="0" err="1" smtClean="0"/>
              <a:t>потім</a:t>
            </a:r>
            <a:r>
              <a:rPr lang="ru-RU" sz="1400" dirty="0" smtClean="0"/>
              <a:t> </a:t>
            </a:r>
            <a:r>
              <a:rPr lang="ru-RU" sz="1400" dirty="0" err="1" smtClean="0"/>
              <a:t>швидко</a:t>
            </a:r>
            <a:r>
              <a:rPr lang="ru-RU" sz="1400" dirty="0" smtClean="0"/>
              <a:t>, </a:t>
            </a:r>
            <a:r>
              <a:rPr lang="ru-RU" sz="1400" dirty="0" err="1" smtClean="0"/>
              <a:t>упродовж</a:t>
            </a:r>
            <a:r>
              <a:rPr lang="ru-RU" sz="1400" dirty="0" smtClean="0"/>
              <a:t> 15-20 годин, </a:t>
            </a:r>
            <a:r>
              <a:rPr lang="ru-RU" sz="1400" dirty="0" err="1" smtClean="0"/>
              <a:t>поширюються</a:t>
            </a:r>
            <a:r>
              <a:rPr lang="ru-RU" sz="1400" dirty="0" smtClean="0"/>
              <a:t> без </a:t>
            </a:r>
            <a:r>
              <a:rPr lang="ru-RU" sz="1400" dirty="0" err="1" smtClean="0"/>
              <a:t>будь-якої</a:t>
            </a:r>
            <a:r>
              <a:rPr lang="ru-RU" sz="1400" dirty="0" smtClean="0"/>
              <a:t> </a:t>
            </a:r>
            <a:r>
              <a:rPr lang="ru-RU" sz="1400" dirty="0" err="1" smtClean="0"/>
              <a:t>послідовності</a:t>
            </a:r>
            <a:r>
              <a:rPr lang="ru-RU" sz="1400" dirty="0" smtClean="0"/>
              <a:t> по </a:t>
            </a:r>
            <a:r>
              <a:rPr lang="ru-RU" sz="1400" dirty="0" err="1" smtClean="0"/>
              <a:t>всьому</a:t>
            </a:r>
            <a:r>
              <a:rPr lang="ru-RU" sz="1400" dirty="0" smtClean="0"/>
              <a:t> </a:t>
            </a:r>
            <a:r>
              <a:rPr lang="ru-RU" sz="1400" dirty="0" err="1" smtClean="0"/>
              <a:t>тілу</a:t>
            </a:r>
            <a:r>
              <a:rPr lang="ru-RU" sz="1400" dirty="0" smtClean="0"/>
              <a:t>. Через 2-3 </a:t>
            </a:r>
            <a:r>
              <a:rPr lang="ru-RU" sz="1400" dirty="0" err="1" smtClean="0"/>
              <a:t>дні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висип</a:t>
            </a:r>
            <a:r>
              <a:rPr lang="ru-RU" sz="1400" dirty="0" smtClean="0"/>
              <a:t> </a:t>
            </a:r>
            <a:r>
              <a:rPr lang="ru-RU" sz="1400" dirty="0" err="1" smtClean="0"/>
              <a:t>зникає</a:t>
            </a:r>
            <a:r>
              <a:rPr lang="ru-RU" sz="1400" dirty="0" smtClean="0"/>
              <a:t>. </a:t>
            </a:r>
            <a:r>
              <a:rPr lang="ru-RU" sz="1400" dirty="0" err="1" smtClean="0"/>
              <a:t>Одночасно</a:t>
            </a:r>
            <a:r>
              <a:rPr lang="ru-RU" sz="1400" dirty="0" smtClean="0"/>
              <a:t> </a:t>
            </a:r>
            <a:r>
              <a:rPr lang="ru-RU" sz="1400" dirty="0" err="1" smtClean="0"/>
              <a:t>потиличні</a:t>
            </a:r>
            <a:r>
              <a:rPr lang="ru-RU" sz="1400" dirty="0" smtClean="0"/>
              <a:t> </a:t>
            </a:r>
            <a:r>
              <a:rPr lang="ru-RU" sz="1400" dirty="0" err="1" smtClean="0"/>
              <a:t>лімфатичні</a:t>
            </a:r>
            <a:r>
              <a:rPr lang="ru-RU" sz="1400" dirty="0" smtClean="0"/>
              <a:t> </a:t>
            </a:r>
            <a:r>
              <a:rPr lang="ru-RU" sz="1400" dirty="0" err="1" smtClean="0"/>
              <a:t>вузли</a:t>
            </a:r>
            <a:r>
              <a:rPr lang="ru-RU" sz="1400" dirty="0" smtClean="0"/>
              <a:t> </a:t>
            </a:r>
            <a:r>
              <a:rPr lang="ru-RU" sz="1400" dirty="0" err="1" smtClean="0"/>
              <a:t>набувають</a:t>
            </a:r>
            <a:r>
              <a:rPr lang="ru-RU" sz="1400" dirty="0" smtClean="0"/>
              <a:t> </a:t>
            </a:r>
            <a:r>
              <a:rPr lang="ru-RU" sz="1400" dirty="0" err="1" smtClean="0"/>
              <a:t>щільноеластичну</a:t>
            </a:r>
            <a:r>
              <a:rPr lang="ru-RU" sz="1400" dirty="0" smtClean="0"/>
              <a:t> </a:t>
            </a:r>
            <a:r>
              <a:rPr lang="ru-RU" sz="1400" dirty="0" err="1" smtClean="0"/>
              <a:t>консистенцію</a:t>
            </a:r>
            <a:r>
              <a:rPr lang="ru-RU" sz="1400" dirty="0" smtClean="0"/>
              <a:t>, вони не </a:t>
            </a:r>
            <a:r>
              <a:rPr lang="ru-RU" sz="1400" dirty="0" err="1" smtClean="0"/>
              <a:t>спаяні</a:t>
            </a:r>
            <a:r>
              <a:rPr lang="ru-RU" sz="1400" dirty="0" smtClean="0"/>
              <a:t> </a:t>
            </a:r>
            <a:r>
              <a:rPr lang="ru-RU" sz="1400" dirty="0" err="1" smtClean="0"/>
              <a:t>між</a:t>
            </a:r>
            <a:r>
              <a:rPr lang="ru-RU" sz="1400" dirty="0" smtClean="0"/>
              <a:t> собою та </a:t>
            </a:r>
            <a:r>
              <a:rPr lang="ru-RU" sz="1400" dirty="0" err="1" smtClean="0"/>
              <a:t>підшкірною</a:t>
            </a:r>
            <a:r>
              <a:rPr lang="ru-RU" sz="1400" dirty="0" smtClean="0"/>
              <a:t> </a:t>
            </a:r>
            <a:r>
              <a:rPr lang="ru-RU" sz="1400" dirty="0" err="1" smtClean="0"/>
              <a:t>клітковиною</a:t>
            </a:r>
            <a:r>
              <a:rPr lang="ru-RU" sz="1400" dirty="0" smtClean="0"/>
              <a:t>. Картина </a:t>
            </a:r>
            <a:r>
              <a:rPr lang="ru-RU" sz="1400" dirty="0" err="1" smtClean="0"/>
              <a:t>крові</a:t>
            </a:r>
            <a:r>
              <a:rPr lang="ru-RU" sz="1400" dirty="0" smtClean="0"/>
              <a:t> </a:t>
            </a:r>
            <a:r>
              <a:rPr lang="ru-RU" sz="1400" dirty="0" err="1" smtClean="0"/>
              <a:t>характеризується</a:t>
            </a:r>
            <a:r>
              <a:rPr lang="ru-RU" sz="1400" dirty="0" smtClean="0"/>
              <a:t> </a:t>
            </a:r>
            <a:r>
              <a:rPr lang="ru-RU" sz="1400" dirty="0" err="1" smtClean="0"/>
              <a:t>лейкопенією</a:t>
            </a:r>
            <a:r>
              <a:rPr lang="ru-RU" sz="1400" dirty="0" smtClean="0"/>
              <a:t>, </a:t>
            </a:r>
            <a:r>
              <a:rPr lang="ru-RU" sz="1400" dirty="0" err="1" smtClean="0"/>
              <a:t>з</a:t>
            </a:r>
            <a:r>
              <a:rPr lang="ru-RU" sz="1400" dirty="0" smtClean="0"/>
              <a:t> 3-4-го дня </a:t>
            </a:r>
            <a:r>
              <a:rPr lang="ru-RU" sz="1400" dirty="0" err="1" smtClean="0"/>
              <a:t>хвороби</a:t>
            </a:r>
            <a:r>
              <a:rPr lang="ru-RU" sz="1400" dirty="0" smtClean="0"/>
              <a:t> </a:t>
            </a:r>
            <a:r>
              <a:rPr lang="ru-RU" sz="1400" dirty="0" err="1" smtClean="0"/>
              <a:t>з'являється</a:t>
            </a:r>
            <a:r>
              <a:rPr lang="ru-RU" sz="1400" dirty="0" smtClean="0"/>
              <a:t> </a:t>
            </a:r>
            <a:r>
              <a:rPr lang="ru-RU" sz="1400" dirty="0" err="1" smtClean="0"/>
              <a:t>моноцитоз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3929066"/>
            <a:ext cx="635798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/>
              <a:t>Для </a:t>
            </a:r>
            <a:r>
              <a:rPr lang="ru-RU" sz="1400" dirty="0" err="1" smtClean="0"/>
              <a:t>розпізнавання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хвороби</a:t>
            </a:r>
            <a:r>
              <a:rPr lang="ru-RU" sz="1400" dirty="0" smtClean="0"/>
              <a:t> </a:t>
            </a:r>
            <a:r>
              <a:rPr lang="ru-RU" sz="1400" dirty="0" err="1" smtClean="0"/>
              <a:t>важливі</a:t>
            </a:r>
            <a:r>
              <a:rPr lang="ru-RU" sz="1400" dirty="0" smtClean="0"/>
              <a:t> </a:t>
            </a:r>
            <a:r>
              <a:rPr lang="ru-RU" sz="1400" dirty="0" err="1" smtClean="0"/>
              <a:t>епідеміологічні</a:t>
            </a:r>
            <a:r>
              <a:rPr lang="ru-RU" sz="1400" dirty="0" smtClean="0"/>
              <a:t> </a:t>
            </a:r>
            <a:r>
              <a:rPr lang="ru-RU" sz="1400" dirty="0" err="1" smtClean="0"/>
              <a:t>дані</a:t>
            </a:r>
            <a:r>
              <a:rPr lang="ru-RU" sz="1400" dirty="0" smtClean="0"/>
              <a:t>, </a:t>
            </a:r>
            <a:r>
              <a:rPr lang="ru-RU" sz="1400" dirty="0" err="1" smtClean="0"/>
              <a:t>відсутність</a:t>
            </a:r>
            <a:r>
              <a:rPr lang="ru-RU" sz="1400" dirty="0" smtClean="0"/>
              <a:t> </a:t>
            </a:r>
            <a:r>
              <a:rPr lang="ru-RU" sz="1400" dirty="0" err="1" smtClean="0"/>
              <a:t>послідовності</a:t>
            </a:r>
            <a:r>
              <a:rPr lang="ru-RU" sz="1400" dirty="0" smtClean="0"/>
              <a:t> </a:t>
            </a:r>
            <a:r>
              <a:rPr lang="ru-RU" sz="1400" dirty="0" err="1" smtClean="0"/>
              <a:t>висипань</a:t>
            </a:r>
            <a:r>
              <a:rPr lang="ru-RU" sz="1400" dirty="0" smtClean="0"/>
              <a:t>, характер </a:t>
            </a:r>
            <a:r>
              <a:rPr lang="ru-RU" sz="1400" dirty="0" err="1" smtClean="0"/>
              <a:t>висипних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елементів</a:t>
            </a:r>
            <a:r>
              <a:rPr lang="ru-RU" sz="1400" dirty="0" smtClean="0"/>
              <a:t>, </a:t>
            </a:r>
            <a:r>
              <a:rPr lang="ru-RU" sz="1400" dirty="0" err="1" smtClean="0"/>
              <a:t>що</a:t>
            </a:r>
            <a:r>
              <a:rPr lang="ru-RU" sz="1400" dirty="0" smtClean="0"/>
              <a:t> не </a:t>
            </a:r>
            <a:r>
              <a:rPr lang="ru-RU" sz="1400" dirty="0" err="1" smtClean="0"/>
              <a:t>піднімаються</a:t>
            </a:r>
            <a:r>
              <a:rPr lang="ru-RU" sz="1400" dirty="0" smtClean="0"/>
              <a:t> над </a:t>
            </a:r>
            <a:r>
              <a:rPr lang="ru-RU" sz="1400" dirty="0" err="1" smtClean="0"/>
              <a:t>шкірою</a:t>
            </a:r>
            <a:r>
              <a:rPr lang="ru-RU" sz="1400" dirty="0" smtClean="0"/>
              <a:t>, </a:t>
            </a:r>
            <a:r>
              <a:rPr lang="ru-RU" sz="1400" dirty="0" err="1" smtClean="0"/>
              <a:t>збільшення</a:t>
            </a:r>
            <a:r>
              <a:rPr lang="ru-RU" sz="1400" dirty="0" smtClean="0"/>
              <a:t> </a:t>
            </a:r>
            <a:r>
              <a:rPr lang="ru-RU" sz="1400" dirty="0" err="1" smtClean="0"/>
              <a:t>шийних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лімфатичних</a:t>
            </a:r>
            <a:r>
              <a:rPr lang="ru-RU" sz="1400" dirty="0" smtClean="0"/>
              <a:t> </a:t>
            </a:r>
            <a:r>
              <a:rPr lang="ru-RU" sz="1400" dirty="0" err="1" smtClean="0"/>
              <a:t>вузлів</a:t>
            </a:r>
            <a:r>
              <a:rPr lang="ru-RU" sz="1400" dirty="0" smtClean="0"/>
              <a:t>.</a:t>
            </a:r>
            <a:endParaRPr lang="ru-RU" sz="1400" dirty="0"/>
          </a:p>
        </p:txBody>
      </p:sp>
      <p:pic>
        <p:nvPicPr>
          <p:cNvPr id="5" name="Рисунок 4" descr="190px-Rash_of_rubella_on_skin_of_child's_back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7950" y="571480"/>
            <a:ext cx="2413000" cy="36576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4414" y="357166"/>
            <a:ext cx="445506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Профілактика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00034" y="1142984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err="1" smtClean="0"/>
              <a:t>Необхідна</a:t>
            </a:r>
            <a:r>
              <a:rPr lang="ru-RU" dirty="0" smtClean="0"/>
              <a:t> </a:t>
            </a:r>
            <a:r>
              <a:rPr lang="ru-RU" dirty="0" err="1" smtClean="0"/>
              <a:t>ізоляція</a:t>
            </a:r>
            <a:r>
              <a:rPr lang="ru-RU" dirty="0" smtClean="0"/>
              <a:t> </a:t>
            </a:r>
            <a:r>
              <a:rPr lang="ru-RU" dirty="0" err="1" smtClean="0"/>
              <a:t>хворих</a:t>
            </a:r>
            <a:r>
              <a:rPr lang="ru-RU" dirty="0" smtClean="0"/>
              <a:t> до 5-го дня </a:t>
            </a:r>
            <a:r>
              <a:rPr lang="ru-RU" dirty="0" err="1" smtClean="0"/>
              <a:t>з</a:t>
            </a:r>
            <a:r>
              <a:rPr lang="ru-RU" dirty="0" smtClean="0"/>
              <a:t> моменту </a:t>
            </a:r>
            <a:r>
              <a:rPr lang="ru-RU" dirty="0" err="1" smtClean="0"/>
              <a:t>висипання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9</TotalTime>
  <Words>154</Words>
  <PresentationFormat>Экран (4:3)</PresentationFormat>
  <Paragraphs>19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Аспект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4</cp:revision>
  <dcterms:modified xsi:type="dcterms:W3CDTF">2014-04-14T18:29:45Z</dcterms:modified>
</cp:coreProperties>
</file>