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6" r:id="rId5"/>
    <p:sldId id="261" r:id="rId6"/>
    <p:sldId id="262" r:id="rId7"/>
    <p:sldId id="263" r:id="rId8"/>
    <p:sldId id="271" r:id="rId9"/>
    <p:sldId id="264" r:id="rId10"/>
    <p:sldId id="268" r:id="rId11"/>
    <p:sldId id="265" r:id="rId12"/>
    <p:sldId id="267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4A6F-793A-46DC-8078-03A5157089EB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4C1B-4744-4C12-99C6-AD13EC954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6512-5258-4168-B238-2F8C2062B375}" type="datetimeFigureOut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E1C9-8720-49BE-8D2C-6B5971778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2214554"/>
            <a:ext cx="4067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ССАВЦІ</a:t>
            </a:r>
            <a:endParaRPr lang="ru-RU" sz="54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 descr="M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128792" cy="432048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dirty="0" smtClean="0"/>
              <a:t>Мускулатура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196752"/>
            <a:ext cx="6408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ссавців</a:t>
            </a:r>
            <a:r>
              <a:rPr lang="ru-RU" sz="2400" dirty="0" smtClean="0"/>
              <a:t> характерна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особливого </a:t>
            </a:r>
            <a:r>
              <a:rPr lang="ru-RU" sz="2400" dirty="0" err="1" smtClean="0"/>
              <a:t>м'яза</a:t>
            </a:r>
            <a:r>
              <a:rPr lang="ru-RU" sz="2400" dirty="0" smtClean="0"/>
              <a:t> - </a:t>
            </a:r>
            <a:r>
              <a:rPr lang="ru-RU" sz="2400" i="1" dirty="0" err="1" smtClean="0"/>
              <a:t>діафрагми</a:t>
            </a:r>
            <a:r>
              <a:rPr lang="ru-RU" sz="2400" dirty="0" smtClean="0"/>
              <a:t>. Цей </a:t>
            </a:r>
            <a:r>
              <a:rPr lang="ru-RU" sz="2400" dirty="0" err="1" smtClean="0"/>
              <a:t>м'яз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порожнину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грудну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черевну</a:t>
            </a:r>
            <a:r>
              <a:rPr lang="ru-RU" sz="2400" dirty="0" smtClean="0"/>
              <a:t>. </a:t>
            </a:r>
            <a:r>
              <a:rPr lang="ru-RU" sz="2400" dirty="0" err="1" smtClean="0"/>
              <a:t>Діафрагма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дихальних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рухах</a:t>
            </a:r>
            <a:r>
              <a:rPr lang="ru-RU" sz="2400" dirty="0" smtClean="0"/>
              <a:t> </a:t>
            </a:r>
            <a:r>
              <a:rPr lang="ru-RU" sz="2400" dirty="0" err="1" smtClean="0"/>
              <a:t>ссавців</a:t>
            </a:r>
            <a:r>
              <a:rPr lang="ru-RU" sz="2400" dirty="0" smtClean="0"/>
              <a:t>: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об'єм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порожнини</a:t>
            </a:r>
            <a:r>
              <a:rPr lang="ru-RU" sz="2400" dirty="0" smtClean="0"/>
              <a:t>. Добре </a:t>
            </a:r>
            <a:r>
              <a:rPr lang="ru-RU" sz="2400" dirty="0" err="1" smtClean="0"/>
              <a:t>розвинені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кінцівок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їхніх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жувальні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нижню</a:t>
            </a:r>
            <a:r>
              <a:rPr lang="ru-RU" sz="2400" dirty="0" smtClean="0"/>
              <a:t> </a:t>
            </a:r>
            <a:r>
              <a:rPr lang="ru-RU" sz="2400" dirty="0" err="1" smtClean="0"/>
              <a:t>щелепу</a:t>
            </a:r>
            <a:r>
              <a:rPr lang="ru-RU" sz="2400" dirty="0" smtClean="0"/>
              <a:t>.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</a:t>
            </a:r>
            <a:r>
              <a:rPr lang="ru-RU" sz="2400" dirty="0" err="1" smtClean="0"/>
              <a:t>ссавці</a:t>
            </a:r>
            <a:r>
              <a:rPr lang="ru-RU" sz="2400" dirty="0" smtClean="0"/>
              <a:t> в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у </a:t>
            </a:r>
            <a:r>
              <a:rPr lang="ru-RU" sz="2400" dirty="0" err="1" smtClean="0"/>
              <a:t>мавп</a:t>
            </a:r>
            <a:r>
              <a:rPr lang="ru-RU" sz="2400" dirty="0" smtClean="0"/>
              <a:t>) добре </a:t>
            </a:r>
            <a:r>
              <a:rPr lang="ru-RU" sz="2400" dirty="0" err="1" smtClean="0"/>
              <a:t>розвинені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мімічні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м'язів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емоції</a:t>
            </a:r>
            <a:r>
              <a:rPr lang="ru-RU" sz="2400" dirty="0" smtClean="0"/>
              <a:t>: </a:t>
            </a:r>
            <a:r>
              <a:rPr lang="ru-RU" sz="2400" dirty="0" err="1" smtClean="0"/>
              <a:t>задоволення</a:t>
            </a:r>
            <a:r>
              <a:rPr lang="ru-RU" sz="2400" dirty="0" smtClean="0"/>
              <a:t>, страх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dirty="0" err="1" smtClean="0"/>
              <a:t>Травна</a:t>
            </a:r>
            <a:r>
              <a:rPr lang="ru-RU" dirty="0" smtClean="0"/>
              <a:t> система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Травна</a:t>
            </a:r>
            <a:r>
              <a:rPr lang="ru-RU" dirty="0" smtClean="0"/>
              <a:t> система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передротової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, </a:t>
            </a:r>
            <a:r>
              <a:rPr lang="ru-RU" dirty="0" err="1" smtClean="0"/>
              <a:t>відокремленої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ясен та </a:t>
            </a:r>
            <a:r>
              <a:rPr lang="ru-RU" dirty="0" err="1" smtClean="0"/>
              <a:t>зубів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ротової</a:t>
            </a:r>
            <a:r>
              <a:rPr lang="ru-RU" dirty="0" smtClean="0"/>
              <a:t>. </a:t>
            </a:r>
            <a:r>
              <a:rPr lang="ru-RU" dirty="0" err="1" smtClean="0"/>
              <a:t>Передротова</a:t>
            </a:r>
            <a:r>
              <a:rPr lang="ru-RU" dirty="0" smtClean="0"/>
              <a:t> </a:t>
            </a:r>
            <a:r>
              <a:rPr lang="ru-RU" dirty="0" err="1" smtClean="0"/>
              <a:t>порожнина</a:t>
            </a:r>
            <a:r>
              <a:rPr lang="ru-RU" dirty="0" smtClean="0"/>
              <a:t> та </a:t>
            </a:r>
            <a:r>
              <a:rPr lang="ru-RU" dirty="0" err="1" smtClean="0"/>
              <a:t>м'ясисті</a:t>
            </a:r>
            <a:r>
              <a:rPr lang="ru-RU" dirty="0" smtClean="0"/>
              <a:t> губи,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схоплюється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утримується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ссавців</a:t>
            </a:r>
            <a:r>
              <a:rPr lang="ru-RU" dirty="0" smtClean="0"/>
              <a:t>. У </a:t>
            </a:r>
            <a:r>
              <a:rPr lang="ru-RU" dirty="0" err="1" smtClean="0"/>
              <a:t>ротовій</a:t>
            </a:r>
            <a:r>
              <a:rPr lang="ru-RU" dirty="0" smtClean="0"/>
              <a:t> </a:t>
            </a:r>
            <a:r>
              <a:rPr lang="ru-RU" dirty="0" err="1" smtClean="0"/>
              <a:t>порожнині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подрібнюється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перетравлюватися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травних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слини</a:t>
            </a:r>
            <a:r>
              <a:rPr lang="ru-RU" dirty="0" smtClean="0"/>
              <a:t>.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виконуваних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диференційовані</a:t>
            </a:r>
            <a:r>
              <a:rPr lang="ru-RU" dirty="0" smtClean="0"/>
              <a:t> на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різці</a:t>
            </a:r>
            <a:r>
              <a:rPr lang="ru-RU" dirty="0" smtClean="0"/>
              <a:t>, </a:t>
            </a:r>
            <a:r>
              <a:rPr lang="ru-RU" dirty="0" err="1" smtClean="0"/>
              <a:t>ікла</a:t>
            </a:r>
            <a:r>
              <a:rPr lang="ru-RU" dirty="0" smtClean="0"/>
              <a:t> та </a:t>
            </a:r>
            <a:r>
              <a:rPr lang="ru-RU" dirty="0" err="1" smtClean="0"/>
              <a:t>кутні</a:t>
            </a:r>
            <a:r>
              <a:rPr lang="ru-RU" dirty="0" smtClean="0"/>
              <a:t> (</a:t>
            </a:r>
            <a:r>
              <a:rPr lang="ru-RU" i="1" dirty="0" smtClean="0"/>
              <a:t>мал.3</a:t>
            </a:r>
            <a:r>
              <a:rPr lang="ru-RU" dirty="0" smtClean="0"/>
              <a:t>). </a:t>
            </a:r>
            <a:r>
              <a:rPr lang="ru-RU" dirty="0" err="1" smtClean="0"/>
              <a:t>Різці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тваринам</a:t>
            </a:r>
            <a:r>
              <a:rPr lang="ru-RU" dirty="0" smtClean="0"/>
              <a:t> </a:t>
            </a:r>
            <a:r>
              <a:rPr lang="ru-RU" dirty="0" err="1" smtClean="0"/>
              <a:t>зрізати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ікла</a:t>
            </a:r>
            <a:r>
              <a:rPr lang="ru-RU" dirty="0" smtClean="0"/>
              <a:t> - </a:t>
            </a:r>
            <a:r>
              <a:rPr lang="ru-RU" dirty="0" err="1" smtClean="0"/>
              <a:t>відривати</a:t>
            </a:r>
            <a:r>
              <a:rPr lang="ru-RU" dirty="0" smtClean="0"/>
              <a:t> шматки </a:t>
            </a:r>
            <a:r>
              <a:rPr lang="ru-RU" dirty="0" err="1" smtClean="0"/>
              <a:t>їжі</a:t>
            </a:r>
            <a:r>
              <a:rPr lang="ru-RU" dirty="0" smtClean="0"/>
              <a:t> та </a:t>
            </a: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здобич</a:t>
            </a:r>
            <a:r>
              <a:rPr lang="ru-RU" dirty="0" smtClean="0"/>
              <a:t>. До того ж </a:t>
            </a:r>
            <a:r>
              <a:rPr lang="ru-RU" dirty="0" err="1" smtClean="0"/>
              <a:t>ікла</a:t>
            </a:r>
            <a:r>
              <a:rPr lang="ru-RU" dirty="0" smtClean="0"/>
              <a:t> </a:t>
            </a:r>
            <a:r>
              <a:rPr lang="ru-RU" dirty="0" err="1" smtClean="0"/>
              <a:t>слугують</a:t>
            </a:r>
            <a:r>
              <a:rPr lang="ru-RU" dirty="0" smtClean="0"/>
              <a:t> </a:t>
            </a:r>
            <a:r>
              <a:rPr lang="ru-RU" dirty="0" err="1" smtClean="0"/>
              <a:t>надійним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. </a:t>
            </a:r>
            <a:r>
              <a:rPr lang="ru-RU" dirty="0" err="1" smtClean="0"/>
              <a:t>Кутні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плоску</a:t>
            </a:r>
            <a:r>
              <a:rPr lang="ru-RU" dirty="0" smtClean="0"/>
              <a:t> </a:t>
            </a:r>
            <a:r>
              <a:rPr lang="ru-RU" dirty="0" err="1" smtClean="0"/>
              <a:t>жувальну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- </a:t>
            </a:r>
            <a:r>
              <a:rPr lang="ru-RU" dirty="0" err="1" smtClean="0"/>
              <a:t>перетирання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4499992" cy="2808312"/>
          </a:xfrm>
          <a:prstGeom prst="rect">
            <a:avLst/>
          </a:prstGeom>
        </p:spPr>
      </p:pic>
      <p:pic>
        <p:nvPicPr>
          <p:cNvPr id="6" name="Рисунок 5" descr="M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833664"/>
            <a:ext cx="4536504" cy="302433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Травна система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ротовій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порожнині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м'ясистий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язик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перемішує</a:t>
            </a:r>
            <a:r>
              <a:rPr lang="ru-RU" sz="2000" dirty="0" smtClean="0"/>
              <a:t> </a:t>
            </a:r>
            <a:r>
              <a:rPr lang="ru-RU" sz="2000" dirty="0" err="1" smtClean="0"/>
              <a:t>їжу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ковтання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язик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орган смаку. З </a:t>
            </a:r>
            <a:r>
              <a:rPr lang="ru-RU" sz="2000" dirty="0" err="1" smtClean="0"/>
              <a:t>ротової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порожнини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їжа</a:t>
            </a:r>
            <a:r>
              <a:rPr lang="ru-RU" sz="2000" dirty="0" smtClean="0"/>
              <a:t> через глотку та </a:t>
            </a:r>
            <a:r>
              <a:rPr lang="ru-RU" sz="2000" dirty="0" err="1" smtClean="0"/>
              <a:t>стравохід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шлунка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перетравлюється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     Кишечник у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хребетних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поділяється</a:t>
            </a:r>
            <a:r>
              <a:rPr lang="ru-RU" sz="2000" dirty="0" smtClean="0"/>
              <a:t> на два </a:t>
            </a:r>
            <a:r>
              <a:rPr lang="ru-RU" sz="2000" dirty="0" err="1" smtClean="0"/>
              <a:t>відділи</a:t>
            </a:r>
            <a:r>
              <a:rPr lang="ru-RU" sz="2000" dirty="0" smtClean="0"/>
              <a:t>: тонкий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товстий</a:t>
            </a:r>
            <a:r>
              <a:rPr lang="ru-RU" sz="2000" dirty="0" smtClean="0"/>
              <a:t>. У тонкому кишечнику </a:t>
            </a:r>
            <a:r>
              <a:rPr lang="ru-RU" sz="2000" dirty="0" err="1" smtClean="0"/>
              <a:t>їжа</a:t>
            </a:r>
            <a:r>
              <a:rPr lang="ru-RU" sz="2000" dirty="0" smtClean="0"/>
              <a:t> остаточно </a:t>
            </a:r>
            <a:r>
              <a:rPr lang="ru-RU" sz="2000" dirty="0" err="1" smtClean="0"/>
              <a:t>перетравлюється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всмоктуються</a:t>
            </a:r>
            <a:r>
              <a:rPr lang="ru-RU" sz="2000" dirty="0" smtClean="0"/>
              <a:t> у кров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лімфу</a:t>
            </a:r>
            <a:r>
              <a:rPr lang="ru-RU" sz="2000" dirty="0" smtClean="0"/>
              <a:t>. </a:t>
            </a:r>
            <a:r>
              <a:rPr lang="ru-RU" sz="2000" dirty="0" err="1" smtClean="0"/>
              <a:t>Неперетравлені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рештки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їжі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виводяться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анальний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отвір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у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першозвірів</a:t>
            </a:r>
            <a:r>
              <a:rPr lang="ru-RU" sz="2000" dirty="0" smtClean="0"/>
              <a:t>) кишечник </a:t>
            </a:r>
            <a:r>
              <a:rPr lang="ru-RU" sz="2000" dirty="0" err="1" smtClean="0"/>
              <a:t>відкривається</a:t>
            </a:r>
            <a:r>
              <a:rPr lang="ru-RU" sz="2000" dirty="0" smtClean="0"/>
              <a:t> у клоаку. </a:t>
            </a:r>
            <a:endParaRPr lang="en-US" sz="2000" dirty="0"/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7344816" cy="252028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ru-RU" dirty="0" err="1" smtClean="0"/>
              <a:t>Кровоносна</a:t>
            </a:r>
            <a:r>
              <a:rPr lang="ru-RU" dirty="0" smtClean="0"/>
              <a:t> система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26876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Ссавці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чотирикамерне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серце</a:t>
            </a:r>
            <a:r>
              <a:rPr lang="ru-RU" sz="2400" dirty="0" smtClean="0"/>
              <a:t>, </a:t>
            </a:r>
            <a:r>
              <a:rPr lang="ru-RU" sz="2400" dirty="0" err="1" smtClean="0"/>
              <a:t>артеріальна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венозна</a:t>
            </a:r>
            <a:r>
              <a:rPr lang="ru-RU" sz="2400" dirty="0" smtClean="0"/>
              <a:t> кров у них не </a:t>
            </a:r>
            <a:r>
              <a:rPr lang="ru-RU" sz="2400" dirty="0" err="1" smtClean="0"/>
              <a:t>змішується</a:t>
            </a:r>
            <a:r>
              <a:rPr lang="ru-RU" sz="2400" dirty="0" smtClean="0"/>
              <a:t>. </a:t>
            </a:r>
            <a:r>
              <a:rPr lang="ru-RU" sz="2400" dirty="0" err="1" smtClean="0"/>
              <a:t>Волосяний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покрив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досконалі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теплорегуляції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теплокровність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7092280" cy="295232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967335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5400" b="1" cap="all" spc="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Загальна характеристика</a:t>
            </a:r>
          </a:p>
          <a:p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зовнішньої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будови</a:t>
            </a:r>
            <a:r>
              <a:rPr lang="ru-RU" sz="3200" dirty="0" smtClean="0"/>
              <a:t> </a:t>
            </a:r>
            <a:r>
              <a:rPr lang="ru-RU" sz="3200" dirty="0" err="1" smtClean="0"/>
              <a:t>ссавців</a:t>
            </a:r>
            <a:endParaRPr lang="ru-RU" sz="3200" dirty="0" smtClean="0"/>
          </a:p>
          <a:p>
            <a:r>
              <a:rPr lang="ru-RU" sz="3200" dirty="0" smtClean="0"/>
              <a:t>Покриви </a:t>
            </a:r>
            <a:r>
              <a:rPr lang="ru-RU" sz="3200" dirty="0" err="1" smtClean="0"/>
              <a:t>ссавців</a:t>
            </a:r>
            <a:endParaRPr lang="ru-RU" sz="3200" dirty="0" smtClean="0"/>
          </a:p>
          <a:p>
            <a:r>
              <a:rPr lang="ru-RU" sz="3200" dirty="0" err="1" smtClean="0"/>
              <a:t>Опорно-рухова</a:t>
            </a:r>
            <a:r>
              <a:rPr lang="ru-RU" sz="3200" dirty="0" smtClean="0"/>
              <a:t> система</a:t>
            </a:r>
          </a:p>
          <a:p>
            <a:r>
              <a:rPr lang="uk-UA" sz="3200" dirty="0" smtClean="0"/>
              <a:t>Мускулатура</a:t>
            </a:r>
          </a:p>
          <a:p>
            <a:r>
              <a:rPr lang="ru-RU" sz="3200" dirty="0" err="1" smtClean="0"/>
              <a:t>Травна</a:t>
            </a:r>
            <a:r>
              <a:rPr lang="ru-RU" sz="3200" dirty="0" smtClean="0"/>
              <a:t> система</a:t>
            </a:r>
          </a:p>
          <a:p>
            <a:r>
              <a:rPr lang="ru-RU" sz="3200" dirty="0" err="1" smtClean="0"/>
              <a:t>Кровоносна</a:t>
            </a:r>
            <a:r>
              <a:rPr lang="ru-RU" sz="3200" dirty="0" smtClean="0"/>
              <a:t> система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 smtClean="0"/>
          </a:p>
          <a:p>
            <a:endParaRPr lang="en-US" sz="3200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95536" y="1412776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Шестиугольник 8"/>
          <p:cNvSpPr/>
          <p:nvPr/>
        </p:nvSpPr>
        <p:spPr>
          <a:xfrm>
            <a:off x="395536" y="1916832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Шестиугольник 9"/>
          <p:cNvSpPr/>
          <p:nvPr/>
        </p:nvSpPr>
        <p:spPr>
          <a:xfrm>
            <a:off x="395536" y="2348880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10"/>
          <p:cNvSpPr/>
          <p:nvPr/>
        </p:nvSpPr>
        <p:spPr>
          <a:xfrm>
            <a:off x="395536" y="2852936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Шестиугольник 11"/>
          <p:cNvSpPr/>
          <p:nvPr/>
        </p:nvSpPr>
        <p:spPr>
          <a:xfrm>
            <a:off x="395536" y="3356992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Шестиугольник 12"/>
          <p:cNvSpPr/>
          <p:nvPr/>
        </p:nvSpPr>
        <p:spPr>
          <a:xfrm>
            <a:off x="395536" y="3789040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Шестиугольник 13"/>
          <p:cNvSpPr/>
          <p:nvPr/>
        </p:nvSpPr>
        <p:spPr>
          <a:xfrm>
            <a:off x="395536" y="4293096"/>
            <a:ext cx="216024" cy="216024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/>
              <a:t>Загальна</a:t>
            </a:r>
            <a:r>
              <a:rPr lang="ru-RU" dirty="0" smtClean="0"/>
              <a:t> характеристика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96752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err="1" smtClean="0"/>
              <a:t>Клас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Ссавці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високоорганізовані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представники</a:t>
            </a:r>
            <a:r>
              <a:rPr lang="ru-RU" sz="2000" dirty="0" smtClean="0"/>
              <a:t> типу </a:t>
            </a:r>
            <a:r>
              <a:rPr lang="ru-RU" sz="2000" dirty="0" err="1" smtClean="0"/>
              <a:t>Хордові</a:t>
            </a:r>
            <a:r>
              <a:rPr lang="ru-RU" sz="2000" dirty="0" smtClean="0"/>
              <a:t>. </a:t>
            </a:r>
            <a:r>
              <a:rPr lang="ru-RU" sz="2000" dirty="0" err="1" smtClean="0"/>
              <a:t>Визначальною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малят</a:t>
            </a:r>
            <a:r>
              <a:rPr lang="ru-RU" sz="2000" dirty="0" smtClean="0"/>
              <a:t> молоком, яке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залози</a:t>
            </a:r>
            <a:r>
              <a:rPr lang="ru-RU" sz="2000" dirty="0" smtClean="0"/>
              <a:t>. </a:t>
            </a:r>
            <a:r>
              <a:rPr lang="ru-RU" sz="2000" dirty="0" err="1" smtClean="0"/>
              <a:t>Ссавцям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притаманний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поведінку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змогу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пристосовуватися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мінливих</a:t>
            </a:r>
            <a:r>
              <a:rPr lang="ru-RU" sz="2000" dirty="0" smtClean="0"/>
              <a:t> умов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     </a:t>
            </a:r>
            <a:r>
              <a:rPr lang="ru-RU" sz="2000" dirty="0" err="1" smtClean="0"/>
              <a:t>Ссавці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птахи, - </a:t>
            </a:r>
            <a:r>
              <a:rPr lang="ru-RU" sz="2000" dirty="0" err="1" smtClean="0"/>
              <a:t>теплокровні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притаманні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досконалі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теплорегуляції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унаслідок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температура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.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опанували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планеті</a:t>
            </a:r>
            <a:r>
              <a:rPr lang="ru-RU" sz="2000" dirty="0" smtClean="0"/>
              <a:t>: </a:t>
            </a:r>
            <a:r>
              <a:rPr lang="ru-RU" sz="2000" dirty="0" err="1" smtClean="0"/>
              <a:t>наземно-повітряне</a:t>
            </a:r>
            <a:r>
              <a:rPr lang="ru-RU" sz="2000" dirty="0" smtClean="0"/>
              <a:t>, </a:t>
            </a:r>
            <a:r>
              <a:rPr lang="ru-RU" sz="2000" dirty="0" err="1" smtClean="0"/>
              <a:t>водне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ґрунт</a:t>
            </a:r>
            <a:r>
              <a:rPr lang="ru-RU" sz="2000" dirty="0" smtClean="0"/>
              <a:t>.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науці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5 тис.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поширених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континентах.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налічують</a:t>
            </a:r>
            <a:r>
              <a:rPr lang="ru-RU" sz="2000" dirty="0" smtClean="0"/>
              <a:t> 108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Рисунок 12" descr="226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" b="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687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4680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Тіло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тулуба</a:t>
            </a:r>
            <a:r>
              <a:rPr lang="ru-RU" sz="2000" dirty="0" smtClean="0"/>
              <a:t> та хвоста, шия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виражена</a:t>
            </a:r>
            <a:r>
              <a:rPr lang="ru-RU" sz="2000" dirty="0" smtClean="0"/>
              <a:t>.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плазуни</a:t>
            </a:r>
            <a:r>
              <a:rPr lang="ru-RU" sz="2000" dirty="0" smtClean="0"/>
              <a:t>, </a:t>
            </a:r>
            <a:r>
              <a:rPr lang="ru-RU" sz="2000" dirty="0" err="1" smtClean="0"/>
              <a:t>ссавці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пари </a:t>
            </a:r>
            <a:r>
              <a:rPr lang="ru-RU" sz="2000" dirty="0" err="1" smtClean="0"/>
              <a:t>кінцівок</a:t>
            </a:r>
            <a:r>
              <a:rPr lang="ru-RU" sz="2000" dirty="0" smtClean="0"/>
              <a:t>: </a:t>
            </a:r>
            <a:r>
              <a:rPr lang="ru-RU" sz="2000" dirty="0" err="1" smtClean="0"/>
              <a:t>передні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задні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кінцівки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не по боках </a:t>
            </a:r>
            <a:r>
              <a:rPr lang="ru-RU" sz="2000" dirty="0" err="1" smtClean="0"/>
              <a:t>тулуба</a:t>
            </a:r>
            <a:r>
              <a:rPr lang="ru-RU" sz="2000" dirty="0" smtClean="0"/>
              <a:t>, а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ним,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підіймається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поверхнею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На </a:t>
            </a:r>
            <a:r>
              <a:rPr lang="ru-RU" sz="2000" dirty="0" err="1" smtClean="0"/>
              <a:t>голові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вушні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раковини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зовнішній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слуховий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прохід</a:t>
            </a:r>
            <a:r>
              <a:rPr lang="ru-RU" sz="2000" dirty="0" smtClean="0"/>
              <a:t>. </a:t>
            </a:r>
            <a:r>
              <a:rPr lang="ru-RU" sz="2000" dirty="0" err="1" smtClean="0"/>
              <a:t>Вушні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вловлювати</a:t>
            </a:r>
            <a:r>
              <a:rPr lang="ru-RU" sz="2000" dirty="0" smtClean="0"/>
              <a:t> звуки. </a:t>
            </a:r>
            <a:r>
              <a:rPr lang="ru-RU" sz="2000" dirty="0" err="1" smtClean="0"/>
              <a:t>Очі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хребетних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захищені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повіками</a:t>
            </a:r>
            <a:r>
              <a:rPr lang="ru-RU" sz="2000" dirty="0" smtClean="0"/>
              <a:t>: </a:t>
            </a:r>
            <a:r>
              <a:rPr lang="ru-RU" sz="2000" dirty="0" err="1" smtClean="0"/>
              <a:t>верхньою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нижньою</a:t>
            </a:r>
            <a:r>
              <a:rPr lang="ru-RU" sz="2000" dirty="0" smtClean="0"/>
              <a:t>, а </a:t>
            </a:r>
            <a:r>
              <a:rPr lang="ru-RU" sz="2000" dirty="0" err="1" smtClean="0"/>
              <a:t>миготлива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зникла</a:t>
            </a:r>
            <a:r>
              <a:rPr lang="ru-RU" sz="2000" dirty="0" smtClean="0"/>
              <a:t>. Рот </a:t>
            </a:r>
            <a:r>
              <a:rPr lang="ru-RU" sz="2000" dirty="0" err="1" smtClean="0"/>
              <a:t>оточують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рухомі</a:t>
            </a:r>
            <a:r>
              <a:rPr lang="ru-RU" sz="2000" dirty="0" smtClean="0"/>
              <a:t> губи.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5" name="Рисунок 4" descr="Mamífe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744416" cy="4464496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dirty="0" smtClean="0"/>
              <a:t>Покриви </a:t>
            </a:r>
            <a:r>
              <a:rPr lang="ru-RU" dirty="0" err="1" smtClean="0"/>
              <a:t>ссавців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еластична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: </a:t>
            </a:r>
            <a:r>
              <a:rPr lang="ru-RU" dirty="0" err="1" smtClean="0"/>
              <a:t>погоні</a:t>
            </a:r>
            <a:r>
              <a:rPr lang="ru-RU" dirty="0" smtClean="0"/>
              <a:t>, </a:t>
            </a:r>
            <a:r>
              <a:rPr lang="ru-RU" dirty="0" err="1" smtClean="0"/>
              <a:t>сальні</a:t>
            </a:r>
            <a:r>
              <a:rPr lang="ru-RU" dirty="0" smtClean="0"/>
              <a:t>, </a:t>
            </a:r>
            <a:r>
              <a:rPr lang="ru-RU" dirty="0" err="1" smtClean="0"/>
              <a:t>молочні</a:t>
            </a:r>
            <a:r>
              <a:rPr lang="ru-RU" dirty="0" smtClean="0"/>
              <a:t>, </a:t>
            </a:r>
            <a:r>
              <a:rPr lang="ru-RU" dirty="0" err="1" smtClean="0"/>
              <a:t>пахучі</a:t>
            </a:r>
            <a:r>
              <a:rPr lang="ru-RU" dirty="0" smtClean="0"/>
              <a:t>. </a:t>
            </a:r>
            <a:r>
              <a:rPr lang="ru-RU" dirty="0" err="1" smtClean="0"/>
              <a:t>Потові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</a:t>
            </a:r>
            <a:r>
              <a:rPr lang="ru-RU" dirty="0" err="1" smtClean="0"/>
              <a:t>відкриваються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Вони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та у </a:t>
            </a:r>
            <a:r>
              <a:rPr lang="ru-RU" dirty="0" err="1" smtClean="0"/>
              <a:t>виведенні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Температура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випаровуванню</a:t>
            </a:r>
            <a:r>
              <a:rPr lang="ru-RU" dirty="0" smtClean="0"/>
              <a:t> поту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уникати</a:t>
            </a:r>
            <a:r>
              <a:rPr lang="ru-RU" dirty="0" smtClean="0"/>
              <a:t> </a:t>
            </a:r>
            <a:r>
              <a:rPr lang="ru-RU" dirty="0" err="1" smtClean="0"/>
              <a:t>перегрівання</a:t>
            </a:r>
            <a:r>
              <a:rPr lang="ru-RU" dirty="0" smtClean="0"/>
              <a:t>. Секрет </a:t>
            </a:r>
            <a:r>
              <a:rPr lang="ru-RU" dirty="0" err="1" smtClean="0"/>
              <a:t>сальних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змащує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та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запобігаючи</a:t>
            </a:r>
            <a:r>
              <a:rPr lang="ru-RU" dirty="0" smtClean="0"/>
              <a:t>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зношуванню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намоканню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err="1" smtClean="0"/>
              <a:t>Важлива</a:t>
            </a:r>
            <a:r>
              <a:rPr lang="ru-RU" dirty="0" smtClean="0"/>
              <a:t> роль у </a:t>
            </a:r>
            <a:r>
              <a:rPr lang="ru-RU" dirty="0" err="1" smtClean="0"/>
              <a:t>спілкуванні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одного виду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пахучих </a:t>
            </a:r>
            <a:r>
              <a:rPr lang="ru-RU" dirty="0" err="1" smtClean="0"/>
              <a:t>залоз</a:t>
            </a:r>
            <a:r>
              <a:rPr lang="ru-RU" dirty="0" smtClean="0"/>
              <a:t>.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мітять</a:t>
            </a:r>
            <a:r>
              <a:rPr lang="ru-RU" dirty="0" smtClean="0"/>
              <a:t> свою </a:t>
            </a:r>
            <a:r>
              <a:rPr lang="ru-RU" dirty="0" err="1" smtClean="0"/>
              <a:t>територію</a:t>
            </a:r>
            <a:r>
              <a:rPr lang="ru-RU" dirty="0" smtClean="0"/>
              <a:t>: так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виду </a:t>
            </a:r>
            <a:r>
              <a:rPr lang="ru-RU" dirty="0" err="1" smtClean="0"/>
              <a:t>дізнаються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виділень</a:t>
            </a:r>
            <a:r>
              <a:rPr lang="ru-RU" dirty="0" smtClean="0"/>
              <a:t> пахучих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малята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шлях до </a:t>
            </a:r>
            <a:r>
              <a:rPr lang="ru-RU" dirty="0" err="1" smtClean="0"/>
              <a:t>гнізда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батьки </a:t>
            </a:r>
            <a:r>
              <a:rPr lang="ru-RU" dirty="0" err="1" smtClean="0"/>
              <a:t>розшукують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потомство. Але </a:t>
            </a:r>
            <a:r>
              <a:rPr lang="ru-RU" dirty="0" err="1" smtClean="0"/>
              <a:t>найважливішими</a:t>
            </a:r>
            <a:r>
              <a:rPr lang="ru-RU" dirty="0" smtClean="0"/>
              <a:t> для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.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- молоком - </a:t>
            </a:r>
            <a:r>
              <a:rPr lang="ru-RU" dirty="0" err="1" smtClean="0"/>
              <a:t>ссавці</a:t>
            </a:r>
            <a:r>
              <a:rPr lang="ru-RU" dirty="0" smtClean="0"/>
              <a:t> </a:t>
            </a:r>
            <a:r>
              <a:rPr lang="ru-RU" dirty="0" err="1" smtClean="0"/>
              <a:t>вигодовують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малят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шару </a:t>
            </a:r>
            <a:r>
              <a:rPr lang="ru-RU" dirty="0" err="1" smtClean="0"/>
              <a:t>шкіри</a:t>
            </a:r>
            <a:r>
              <a:rPr lang="ru-RU" dirty="0" smtClean="0"/>
              <a:t> у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: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кігті</a:t>
            </a:r>
            <a:r>
              <a:rPr lang="ru-RU" dirty="0" smtClean="0"/>
              <a:t>, </a:t>
            </a:r>
            <a:r>
              <a:rPr lang="ru-RU" dirty="0" err="1" smtClean="0"/>
              <a:t>нігті</a:t>
            </a:r>
            <a:r>
              <a:rPr lang="ru-RU" dirty="0" smtClean="0"/>
              <a:t>, </a:t>
            </a:r>
            <a:r>
              <a:rPr lang="ru-RU" dirty="0" err="1" smtClean="0"/>
              <a:t>копита</a:t>
            </a:r>
            <a:r>
              <a:rPr lang="ru-RU" dirty="0" smtClean="0"/>
              <a:t>, </a:t>
            </a:r>
            <a:r>
              <a:rPr lang="ru-RU" dirty="0" err="1" smtClean="0"/>
              <a:t>роги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Волосяний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волосків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. Є волоски </a:t>
            </a:r>
            <a:r>
              <a:rPr lang="ru-RU" dirty="0" err="1" smtClean="0"/>
              <a:t>товсті</a:t>
            </a:r>
            <a:r>
              <a:rPr lang="ru-RU" dirty="0" smtClean="0"/>
              <a:t> та </a:t>
            </a:r>
            <a:r>
              <a:rPr lang="ru-RU" dirty="0" err="1" smtClean="0"/>
              <a:t>пружні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i="1" dirty="0" err="1" smtClean="0"/>
              <a:t>остьові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захисну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барвниками</a:t>
            </a:r>
            <a:r>
              <a:rPr lang="ru-RU" dirty="0" smtClean="0"/>
              <a:t> - </a:t>
            </a:r>
            <a:r>
              <a:rPr lang="ru-RU" dirty="0" err="1" smtClean="0"/>
              <a:t>пігментами</a:t>
            </a:r>
            <a:r>
              <a:rPr lang="ru-RU" dirty="0" smtClean="0"/>
              <a:t>.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м'яке</a:t>
            </a:r>
            <a:r>
              <a:rPr lang="ru-RU" dirty="0" smtClean="0"/>
              <a:t> </a:t>
            </a:r>
            <a:r>
              <a:rPr lang="ru-RU" dirty="0" err="1" smtClean="0"/>
              <a:t>пухове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i="1" dirty="0" err="1" smtClean="0"/>
              <a:t>підшерстя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прошарок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тепло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en-US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/>
              <a:t>Покриви ссавців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Своєю</a:t>
            </a:r>
            <a:r>
              <a:rPr lang="ru-RU" dirty="0" smtClean="0"/>
              <a:t> основою волоски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спеціальними</a:t>
            </a:r>
            <a:r>
              <a:rPr lang="ru-RU" dirty="0" smtClean="0"/>
              <a:t> </a:t>
            </a:r>
            <a:r>
              <a:rPr lang="ru-RU" dirty="0" err="1" smtClean="0"/>
              <a:t>м'язами</a:t>
            </a:r>
            <a:r>
              <a:rPr lang="ru-RU" dirty="0" smtClean="0"/>
              <a:t>. При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скороченні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настовбурчується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прошарок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утримуванню</a:t>
            </a:r>
            <a:r>
              <a:rPr lang="ru-RU" dirty="0" smtClean="0"/>
              <a:t> тепла. В теплу погоду,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притискається</a:t>
            </a:r>
            <a:r>
              <a:rPr lang="ru-RU" dirty="0" smtClean="0"/>
              <a:t> до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</a:t>
            </a:r>
            <a:r>
              <a:rPr lang="ru-RU" dirty="0" err="1" smtClean="0"/>
              <a:t>Повітряний</a:t>
            </a:r>
            <a:r>
              <a:rPr lang="ru-RU" dirty="0" smtClean="0"/>
              <a:t> </a:t>
            </a:r>
            <a:r>
              <a:rPr lang="ru-RU" dirty="0" err="1" smtClean="0"/>
              <a:t>прошарок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тепла </a:t>
            </a:r>
            <a:r>
              <a:rPr lang="ru-RU" dirty="0" err="1" smtClean="0"/>
              <a:t>віддають</a:t>
            </a:r>
            <a:r>
              <a:rPr lang="ru-RU" dirty="0" smtClean="0"/>
              <a:t> у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остьових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пухових</a:t>
            </a:r>
            <a:r>
              <a:rPr lang="ru-RU" dirty="0" smtClean="0"/>
              <a:t> </a:t>
            </a:r>
            <a:r>
              <a:rPr lang="ru-RU" dirty="0" err="1" smtClean="0"/>
              <a:t>волосків</a:t>
            </a:r>
            <a:r>
              <a:rPr lang="ru-RU" dirty="0" smtClean="0"/>
              <a:t>, на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волоски - </a:t>
            </a:r>
            <a:r>
              <a:rPr lang="ru-RU" i="1" dirty="0" err="1" smtClean="0"/>
              <a:t>вібриси</a:t>
            </a:r>
            <a:r>
              <a:rPr lang="ru-RU" dirty="0" smtClean="0"/>
              <a:t>. До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вібрисів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, </a:t>
            </a:r>
            <a:r>
              <a:rPr lang="ru-RU" dirty="0" err="1" smtClean="0"/>
              <a:t>підходять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вібриси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їжаків</a:t>
            </a:r>
            <a:r>
              <a:rPr lang="ru-RU" dirty="0" smtClean="0"/>
              <a:t>, </a:t>
            </a:r>
            <a:r>
              <a:rPr lang="ru-RU" dirty="0" err="1" smtClean="0"/>
              <a:t>дикобразів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видозмінилося</a:t>
            </a:r>
            <a:r>
              <a:rPr lang="ru-RU" dirty="0" smtClean="0"/>
              <a:t> на </a:t>
            </a:r>
            <a:r>
              <a:rPr lang="ru-RU" dirty="0" err="1" smtClean="0"/>
              <a:t>голки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шкірою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шар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клітковини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розвинений</a:t>
            </a:r>
            <a:r>
              <a:rPr lang="ru-RU" dirty="0" smtClean="0"/>
              <a:t> у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тепло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жир легший </a:t>
            </a:r>
            <a:r>
              <a:rPr lang="ru-RU" dirty="0" err="1" smtClean="0"/>
              <a:t>від</a:t>
            </a:r>
            <a:r>
              <a:rPr lang="ru-RU" dirty="0" smtClean="0"/>
              <a:t> води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плавучості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. Жир,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запасається</a:t>
            </a:r>
            <a:r>
              <a:rPr lang="ru-RU" dirty="0" smtClean="0"/>
              <a:t> у </a:t>
            </a:r>
            <a:r>
              <a:rPr lang="ru-RU" dirty="0" err="1" smtClean="0"/>
              <a:t>підшкірній</a:t>
            </a:r>
            <a:r>
              <a:rPr lang="ru-RU" dirty="0" smtClean="0"/>
              <a:t> </a:t>
            </a:r>
            <a:r>
              <a:rPr lang="ru-RU" dirty="0" err="1" smtClean="0"/>
              <a:t>жировій</a:t>
            </a:r>
            <a:r>
              <a:rPr lang="ru-RU" dirty="0" smtClean="0"/>
              <a:t> </a:t>
            </a:r>
            <a:r>
              <a:rPr lang="ru-RU" dirty="0" err="1" smtClean="0"/>
              <a:t>клітковині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запасом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води,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довкіллі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Рисунок 2" descr="I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876800" cy="3657600"/>
          </a:xfrm>
          <a:prstGeom prst="rect">
            <a:avLst/>
          </a:prstGeom>
        </p:spPr>
      </p:pic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05064"/>
            <a:ext cx="2736304" cy="244827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05064"/>
            <a:ext cx="2808312" cy="244827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  </a:t>
            </a:r>
            <a:r>
              <a:rPr lang="ru-RU" dirty="0" err="1" smtClean="0"/>
              <a:t>Опорно-рухова</a:t>
            </a:r>
            <a:r>
              <a:rPr lang="ru-RU" dirty="0" smtClean="0"/>
              <a:t> система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Скелет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само план </a:t>
            </a:r>
            <a:r>
              <a:rPr lang="ru-RU" dirty="0" err="1" smtClean="0"/>
              <a:t>будови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плазунів</a:t>
            </a:r>
            <a:r>
              <a:rPr lang="ru-RU" dirty="0" smtClean="0"/>
              <a:t> (</a:t>
            </a:r>
            <a:r>
              <a:rPr lang="ru-RU" i="1" dirty="0" smtClean="0"/>
              <a:t>мал.1</a:t>
            </a:r>
            <a:r>
              <a:rPr lang="ru-RU" dirty="0" smtClean="0"/>
              <a:t>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. У </a:t>
            </a:r>
            <a:r>
              <a:rPr lang="ru-RU" dirty="0" err="1" smtClean="0"/>
              <a:t>черепі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добре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мозковий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.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розвинені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піднебіння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відокремлюють</a:t>
            </a:r>
            <a:r>
              <a:rPr lang="ru-RU" dirty="0" smtClean="0"/>
              <a:t> </a:t>
            </a:r>
            <a:r>
              <a:rPr lang="ru-RU" dirty="0" err="1" smtClean="0"/>
              <a:t>носову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ротової</a:t>
            </a:r>
            <a:r>
              <a:rPr lang="ru-RU" dirty="0" smtClean="0"/>
              <a:t>.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плазунів</a:t>
            </a:r>
            <a:r>
              <a:rPr lang="ru-RU" dirty="0" smtClean="0"/>
              <a:t>, хребет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</a:t>
            </a:r>
            <a:r>
              <a:rPr lang="ru-RU" dirty="0" err="1" smtClean="0"/>
              <a:t>шийний</a:t>
            </a:r>
            <a:r>
              <a:rPr lang="ru-RU" dirty="0" smtClean="0"/>
              <a:t>, </a:t>
            </a:r>
            <a:r>
              <a:rPr lang="ru-RU" dirty="0" err="1" smtClean="0"/>
              <a:t>грудний</a:t>
            </a:r>
            <a:r>
              <a:rPr lang="ru-RU" dirty="0" smtClean="0"/>
              <a:t>, </a:t>
            </a:r>
            <a:r>
              <a:rPr lang="ru-RU" dirty="0" err="1" smtClean="0"/>
              <a:t>поперековий</a:t>
            </a:r>
            <a:r>
              <a:rPr lang="ru-RU" dirty="0" smtClean="0"/>
              <a:t>, </a:t>
            </a:r>
            <a:r>
              <a:rPr lang="ru-RU" dirty="0" err="1" smtClean="0"/>
              <a:t>крижовий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хвостовий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шийному</a:t>
            </a:r>
            <a:r>
              <a:rPr lang="ru-RU" dirty="0" smtClean="0"/>
              <a:t>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стала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семи. У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довгою</a:t>
            </a:r>
            <a:r>
              <a:rPr lang="ru-RU" dirty="0" smtClean="0"/>
              <a:t> </a:t>
            </a:r>
            <a:r>
              <a:rPr lang="ru-RU" dirty="0" err="1" smtClean="0"/>
              <a:t>шиєю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в </a:t>
            </a:r>
            <a:r>
              <a:rPr lang="ru-RU" dirty="0" err="1" smtClean="0"/>
              <a:t>жирафів</a:t>
            </a:r>
            <a:r>
              <a:rPr lang="ru-RU" dirty="0" smtClean="0"/>
              <a:t>, та у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коротку</a:t>
            </a:r>
            <a:r>
              <a:rPr lang="ru-RU" dirty="0" smtClean="0"/>
              <a:t> </a:t>
            </a:r>
            <a:r>
              <a:rPr lang="ru-RU" dirty="0" err="1" smtClean="0"/>
              <a:t>шию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кротів</a:t>
            </a:r>
            <a:r>
              <a:rPr lang="ru-RU" dirty="0" smtClean="0"/>
              <a:t>),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шийних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однакова</a:t>
            </a:r>
            <a:r>
              <a:rPr lang="ru-RU" dirty="0" smtClean="0"/>
              <a:t>, </a:t>
            </a:r>
            <a:r>
              <a:rPr lang="ru-RU" dirty="0" err="1" smtClean="0"/>
              <a:t>різна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(</a:t>
            </a:r>
            <a:r>
              <a:rPr lang="ru-RU" dirty="0" err="1" smtClean="0"/>
              <a:t>як-от</a:t>
            </a:r>
            <a:r>
              <a:rPr lang="ru-RU" dirty="0" smtClean="0"/>
              <a:t>, у </a:t>
            </a:r>
            <a:r>
              <a:rPr lang="ru-RU" dirty="0" err="1" smtClean="0"/>
              <a:t>лінивців</a:t>
            </a:r>
            <a:r>
              <a:rPr lang="ru-RU" dirty="0" smtClean="0"/>
              <a:t>)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від</a:t>
            </a:r>
            <a:r>
              <a:rPr lang="ru-RU" dirty="0" smtClean="0"/>
              <a:t> 6 до 10.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відділах</a:t>
            </a:r>
            <a:r>
              <a:rPr lang="ru-RU" dirty="0" smtClean="0"/>
              <a:t> хребта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варіювати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ребер </a:t>
            </a:r>
            <a:r>
              <a:rPr lang="ru-RU" dirty="0" err="1" smtClean="0"/>
              <a:t>сполучається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грудною </a:t>
            </a:r>
            <a:r>
              <a:rPr lang="ru-RU" dirty="0" err="1" smtClean="0"/>
              <a:t>кісткою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грудну</a:t>
            </a:r>
            <a:r>
              <a:rPr lang="ru-RU" dirty="0" smtClean="0"/>
              <a:t> </a:t>
            </a:r>
            <a:r>
              <a:rPr lang="ru-RU" dirty="0" err="1" smtClean="0"/>
              <a:t>клітку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 Є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скелеті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поясів</a:t>
            </a:r>
            <a:r>
              <a:rPr lang="ru-RU" dirty="0" smtClean="0"/>
              <a:t>. Так, у </a:t>
            </a:r>
            <a:r>
              <a:rPr lang="ru-RU" dirty="0" err="1" smtClean="0"/>
              <a:t>плечовому</a:t>
            </a:r>
            <a:r>
              <a:rPr lang="ru-RU" dirty="0" smtClean="0"/>
              <a:t> </a:t>
            </a:r>
            <a:r>
              <a:rPr lang="ru-RU" dirty="0" err="1" smtClean="0"/>
              <a:t>поясі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</a:t>
            </a:r>
            <a:r>
              <a:rPr lang="ru-RU" dirty="0" err="1" smtClean="0"/>
              <a:t>воронячі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приростають</a:t>
            </a:r>
            <a:r>
              <a:rPr lang="ru-RU" dirty="0" smtClean="0"/>
              <a:t> до лопатки. 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749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Зміст</vt:lpstr>
      <vt:lpstr>Загальна характеристика</vt:lpstr>
      <vt:lpstr>Слайд 4</vt:lpstr>
      <vt:lpstr>Особливості зовнішньої будови ссавців</vt:lpstr>
      <vt:lpstr>Покриви ссавців</vt:lpstr>
      <vt:lpstr>Покриви ссавців</vt:lpstr>
      <vt:lpstr>Слайд 8</vt:lpstr>
      <vt:lpstr>  Опорно-рухова система</vt:lpstr>
      <vt:lpstr>Слайд 10</vt:lpstr>
      <vt:lpstr>Мускулатура </vt:lpstr>
      <vt:lpstr>Травна система</vt:lpstr>
      <vt:lpstr>Травна система</vt:lpstr>
      <vt:lpstr>Кровоносна система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Ссавці</dc:title>
  <dc:creator>андрущенко</dc:creator>
  <cp:lastModifiedBy>Lesha</cp:lastModifiedBy>
  <cp:revision>10</cp:revision>
  <dcterms:created xsi:type="dcterms:W3CDTF">2012-05-17T17:09:34Z</dcterms:created>
  <dcterms:modified xsi:type="dcterms:W3CDTF">2014-06-07T10:25:19Z</dcterms:modified>
</cp:coreProperties>
</file>