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01741-334E-40D5-8BB0-D0A7263EE38F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7AF7D466-96CD-40A1-A624-AF2FE0FB18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543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01741-334E-40D5-8BB0-D0A7263EE38F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7D466-96CD-40A1-A624-AF2FE0FB18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4653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01741-334E-40D5-8BB0-D0A7263EE38F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7D466-96CD-40A1-A624-AF2FE0FB18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7300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01741-334E-40D5-8BB0-D0A7263EE38F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7D466-96CD-40A1-A624-AF2FE0FB18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2290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69001741-334E-40D5-8BB0-D0A7263EE38F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7AF7D466-96CD-40A1-A624-AF2FE0FB18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969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01741-334E-40D5-8BB0-D0A7263EE38F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7D466-96CD-40A1-A624-AF2FE0FB18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09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01741-334E-40D5-8BB0-D0A7263EE38F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7D466-96CD-40A1-A624-AF2FE0FB18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800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01741-334E-40D5-8BB0-D0A7263EE38F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7D466-96CD-40A1-A624-AF2FE0FB18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9394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01741-334E-40D5-8BB0-D0A7263EE38F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7D466-96CD-40A1-A624-AF2FE0FB18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5065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01741-334E-40D5-8BB0-D0A7263EE38F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7D466-96CD-40A1-A624-AF2FE0FB18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4966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01741-334E-40D5-8BB0-D0A7263EE38F}" type="datetimeFigureOut">
              <a:rPr lang="ru-RU" smtClean="0"/>
              <a:t>05.04.2014</a:t>
            </a:fld>
            <a:endParaRPr lang="ru-RU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7D466-96CD-40A1-A624-AF2FE0FB18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252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69001741-334E-40D5-8BB0-D0A7263EE38F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7AF7D466-96CD-40A1-A624-AF2FE0FB18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637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Менингит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116000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Презентация по биологии</a:t>
            </a:r>
          </a:p>
          <a:p>
            <a:r>
              <a:rPr lang="ru-RU" dirty="0"/>
              <a:t>У</a:t>
            </a:r>
            <a:r>
              <a:rPr lang="ru-RU" dirty="0" smtClean="0"/>
              <a:t>ченицы 10 – А класса </a:t>
            </a:r>
          </a:p>
          <a:p>
            <a:r>
              <a:rPr lang="ru-RU" dirty="0" smtClean="0"/>
              <a:t>Харьковского лицея №89 </a:t>
            </a:r>
          </a:p>
          <a:p>
            <a:r>
              <a:rPr lang="ru-RU" dirty="0" err="1" smtClean="0"/>
              <a:t>Ксенофотновой</a:t>
            </a:r>
            <a:r>
              <a:rPr lang="ru-RU" dirty="0" smtClean="0"/>
              <a:t> Юлии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7012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3038" y="1581665"/>
            <a:ext cx="634782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err="1" smtClean="0">
                <a:solidFill>
                  <a:srgbClr val="FF0000"/>
                </a:solidFill>
              </a:rPr>
              <a:t>Менинги́т</a:t>
            </a:r>
            <a:r>
              <a:rPr lang="ru-RU" dirty="0" smtClean="0"/>
              <a:t>  (термин состоит из др.-греч. </a:t>
            </a:r>
            <a:r>
              <a:rPr lang="ru-RU" dirty="0" err="1" smtClean="0"/>
              <a:t>μῆνιγξ</a:t>
            </a:r>
            <a:r>
              <a:rPr lang="ru-RU" dirty="0" smtClean="0"/>
              <a:t> — «мозговая оболочка» и суффикса лат. -</a:t>
            </a:r>
            <a:r>
              <a:rPr lang="ru-RU" dirty="0" err="1" smtClean="0"/>
              <a:t>itis</a:t>
            </a:r>
            <a:r>
              <a:rPr lang="ru-RU" dirty="0" smtClean="0"/>
              <a:t> - обозначающий воспалительный процесс) —  опасное заболевание, это воспаление оболочек головного и спинного мозга. Болезнь может возникнуть как самостоятельно, так и в качестве осложнения другого процесса.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168840" y="306513"/>
            <a:ext cx="50305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Общее понятие</a:t>
            </a:r>
            <a:endParaRPr lang="ru-RU" sz="54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0858" y="1569639"/>
            <a:ext cx="5245401" cy="344697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578208" y="5408836"/>
            <a:ext cx="34784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Изображение: Чистая культура </a:t>
            </a:r>
            <a:r>
              <a:rPr lang="en-US" dirty="0" smtClean="0"/>
              <a:t>Neisseria </a:t>
            </a:r>
            <a:r>
              <a:rPr lang="en-US" dirty="0" err="1" smtClean="0"/>
              <a:t>meningitidis</a:t>
            </a:r>
            <a:r>
              <a:rPr lang="en-US" dirty="0" smtClean="0"/>
              <a:t>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189971" y="3723955"/>
            <a:ext cx="474104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u="sng" dirty="0" smtClean="0"/>
              <a:t>Различают:</a:t>
            </a:r>
          </a:p>
          <a:p>
            <a:pPr algn="ctr"/>
            <a:endParaRPr lang="ru-RU" u="sng" dirty="0"/>
          </a:p>
          <a:p>
            <a:pPr algn="ctr"/>
            <a:endParaRPr lang="ru-RU" u="sng" dirty="0" smtClean="0"/>
          </a:p>
          <a:p>
            <a:r>
              <a:rPr lang="ru-RU" b="1" dirty="0" smtClean="0"/>
              <a:t>! </a:t>
            </a:r>
            <a:r>
              <a:rPr lang="ru-RU" b="1" dirty="0" err="1" smtClean="0"/>
              <a:t>Лептоменингит</a:t>
            </a:r>
            <a:r>
              <a:rPr lang="ru-RU" b="1" dirty="0" smtClean="0"/>
              <a:t> </a:t>
            </a:r>
            <a:r>
              <a:rPr lang="ru-RU" dirty="0" smtClean="0"/>
              <a:t>— воспаление мягкой и паутинной мозговых оболочек.</a:t>
            </a:r>
          </a:p>
          <a:p>
            <a:endParaRPr lang="ru-RU" dirty="0" smtClean="0"/>
          </a:p>
          <a:p>
            <a:r>
              <a:rPr lang="ru-RU" b="1" dirty="0" smtClean="0"/>
              <a:t>! Пахименингит </a:t>
            </a:r>
            <a:r>
              <a:rPr lang="ru-RU" dirty="0" smtClean="0"/>
              <a:t>— воспаление твердой мозговой оболочки.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092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8685" y="807308"/>
            <a:ext cx="5416796" cy="478618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8285" y="1341332"/>
            <a:ext cx="594779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Мягкая мозговая оболочка (лат. </a:t>
            </a:r>
            <a:r>
              <a:rPr lang="ru-RU" dirty="0" err="1" smtClean="0"/>
              <a:t>Pia</a:t>
            </a:r>
            <a:r>
              <a:rPr lang="ru-RU" dirty="0" smtClean="0"/>
              <a:t> </a:t>
            </a:r>
            <a:r>
              <a:rPr lang="ru-RU" dirty="0" err="1" smtClean="0"/>
              <a:t>mater</a:t>
            </a:r>
            <a:r>
              <a:rPr lang="ru-RU" dirty="0" smtClean="0"/>
              <a:t>, букв. нежная мать) — внутренняя, прилежащая к мозгу мозговая оболочка.</a:t>
            </a:r>
          </a:p>
          <a:p>
            <a:endParaRPr lang="ru-RU" dirty="0" smtClean="0"/>
          </a:p>
          <a:p>
            <a:r>
              <a:rPr lang="ru-RU" dirty="0" smtClean="0"/>
              <a:t>Паутинная (</a:t>
            </a:r>
            <a:r>
              <a:rPr lang="ru-RU" dirty="0" err="1" smtClean="0"/>
              <a:t>арахноидальная</a:t>
            </a:r>
            <a:r>
              <a:rPr lang="ru-RU" dirty="0" smtClean="0"/>
              <a:t>) мозговая оболочка — одна из трёх оболочек, покрывающих головной и спинной мозг. Находится между двумя остальными оболочками.</a:t>
            </a:r>
          </a:p>
          <a:p>
            <a:endParaRPr lang="ru-RU" dirty="0"/>
          </a:p>
          <a:p>
            <a:r>
              <a:rPr lang="ru-RU" dirty="0" smtClean="0"/>
              <a:t>Твёрдая мозговая оболочка (лат. </a:t>
            </a:r>
            <a:r>
              <a:rPr lang="ru-RU" dirty="0" err="1" smtClean="0"/>
              <a:t>dura</a:t>
            </a:r>
            <a:r>
              <a:rPr lang="ru-RU" dirty="0" smtClean="0"/>
              <a:t> </a:t>
            </a:r>
            <a:r>
              <a:rPr lang="ru-RU" dirty="0" err="1" smtClean="0"/>
              <a:t>mater</a:t>
            </a:r>
            <a:r>
              <a:rPr lang="ru-RU" dirty="0" smtClean="0"/>
              <a:t>, греч. </a:t>
            </a:r>
            <a:r>
              <a:rPr lang="ru-RU" dirty="0" err="1" smtClean="0"/>
              <a:t>pachymeninx</a:t>
            </a:r>
            <a:r>
              <a:rPr lang="ru-RU" dirty="0" smtClean="0"/>
              <a:t>) — одна из трёх оболочек, покрывающих головной и спинной мозг. Находится наиболее поверхностно, над мягкой и паутинной мозговыми оболочками.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508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57490" y="0"/>
            <a:ext cx="37076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Симптомы</a:t>
            </a:r>
            <a:endParaRPr lang="ru-RU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5153" y="2217700"/>
            <a:ext cx="470866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dirty="0"/>
              <a:t>Г</a:t>
            </a:r>
            <a:r>
              <a:rPr lang="ru-RU" dirty="0" smtClean="0"/>
              <a:t>оловная боль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/>
              <a:t>О</a:t>
            </a:r>
            <a:r>
              <a:rPr lang="ru-RU" dirty="0" smtClean="0"/>
              <a:t>немение (ригидность) мышц шеи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 smtClean="0"/>
              <a:t>Лихорадка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/>
              <a:t>Н</a:t>
            </a:r>
            <a:r>
              <a:rPr lang="ru-RU" dirty="0" smtClean="0"/>
              <a:t>арушения сознания (вплоть до комы)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/>
              <a:t>П</a:t>
            </a:r>
            <a:r>
              <a:rPr lang="ru-RU" dirty="0" smtClean="0"/>
              <a:t>овышенная чувствительность к свету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/>
              <a:t>П</a:t>
            </a:r>
            <a:r>
              <a:rPr lang="ru-RU" dirty="0" smtClean="0"/>
              <a:t>овышенная чувствительность к звуку.</a:t>
            </a:r>
          </a:p>
          <a:p>
            <a:pPr marL="342900" indent="-342900">
              <a:buFont typeface="+mj-lt"/>
              <a:buAutoNum type="arabicPeriod"/>
            </a:pP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0324" y="1460875"/>
            <a:ext cx="5147837" cy="3792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10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13622" y="1696995"/>
            <a:ext cx="526397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r>
              <a:rPr lang="ru-RU" dirty="0" smtClean="0"/>
              <a:t>При ослабленной </a:t>
            </a:r>
            <a:r>
              <a:rPr lang="ru-RU" dirty="0" err="1" smtClean="0"/>
              <a:t>иммуной</a:t>
            </a:r>
            <a:r>
              <a:rPr lang="ru-RU" dirty="0" smtClean="0"/>
              <a:t> системе менингит может протекать или в качестве легкой инфекции с незначительным повышением температуры и головной болью, или быстро перерасти в кому.</a:t>
            </a:r>
          </a:p>
          <a:p>
            <a:pPr indent="457200"/>
            <a:r>
              <a:rPr lang="ru-RU" dirty="0" smtClean="0"/>
              <a:t>Менингит диагностируется благодаря исследованию ликвора, после взятия </a:t>
            </a:r>
            <a:r>
              <a:rPr lang="ru-RU" dirty="0" err="1" smtClean="0"/>
              <a:t>люмбальной</a:t>
            </a:r>
            <a:r>
              <a:rPr lang="ru-RU" dirty="0" smtClean="0"/>
              <a:t> пункции.</a:t>
            </a:r>
          </a:p>
          <a:p>
            <a:pPr indent="457200"/>
            <a:r>
              <a:rPr lang="ru-RU" dirty="0" smtClean="0"/>
              <a:t>Бактериальные менингиты обычно начинаются остро, менингеальные симптомы ярко выражены. Серозный туберкулезный менингит имеет постепенный характер течения.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145" y="2068400"/>
            <a:ext cx="4078425" cy="3125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58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54340" y="601362"/>
            <a:ext cx="3057247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Лечение</a:t>
            </a:r>
            <a:endParaRPr lang="ru-RU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93989" y="2117817"/>
            <a:ext cx="509098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r>
              <a:rPr lang="ru-RU" u="sng" dirty="0" smtClean="0"/>
              <a:t>Лечение менингита всегда должно иметь комплексный характер и проводится в больнице.</a:t>
            </a:r>
          </a:p>
          <a:p>
            <a:pPr indent="457200"/>
            <a:r>
              <a:rPr lang="ru-RU" dirty="0" smtClean="0"/>
              <a:t> Больному показан строгий постельный режим, прием антибиотиков и противовирусных препаратов. Иногда тяжелые состояния болезни требуют реанимационных процедур. </a:t>
            </a:r>
            <a:r>
              <a:rPr lang="ru-RU" u="sng" dirty="0" smtClean="0"/>
              <a:t>При правильном и своевременном лечении менингит полностью излечим.</a:t>
            </a:r>
            <a:endParaRPr lang="ru-RU" u="sng" dirty="0"/>
          </a:p>
        </p:txBody>
      </p:sp>
    </p:spTree>
    <p:extLst>
      <p:ext uri="{BB962C8B-B14F-4D97-AF65-F5344CB8AC3E}">
        <p14:creationId xmlns:p14="http://schemas.microsoft.com/office/powerpoint/2010/main" val="181270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90121" y="2160002"/>
            <a:ext cx="329513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Для профилактики некоторых видов менингита делают прививку, действующую около четырех лет, но защитится от болезни на 100 % невозможно. Вакцина не защищает детей до 18 мес. </a:t>
            </a:r>
            <a:r>
              <a:rPr lang="ru-RU" b="1" u="sng" dirty="0" smtClean="0"/>
              <a:t>Главное – своевременно диагностировать ее и немедленно начать лечение.</a:t>
            </a:r>
            <a:endParaRPr lang="ru-RU" b="1" u="sng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226038" y="324030"/>
            <a:ext cx="52132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  <a:effectLst/>
              </a:rPr>
              <a:t>Профилактика</a:t>
            </a:r>
            <a:endParaRPr lang="ru-RU" sz="5400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  <a:effectLst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1970" y="2116057"/>
            <a:ext cx="4433380" cy="295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11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84705" y="2967335"/>
            <a:ext cx="762260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</a:rPr>
              <a:t>Спасибо за внимание!</a:t>
            </a:r>
            <a:endParaRPr lang="ru-RU" sz="5400" b="1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4640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Дерев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Дерево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TC103090434[[fn=Тип дерева]]</Template>
  <TotalTime>103</TotalTime>
  <Words>349</Words>
  <Application>Microsoft Office PowerPoint</Application>
  <PresentationFormat>Широкоэкранный</PresentationFormat>
  <Paragraphs>35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Cambria</vt:lpstr>
      <vt:lpstr>Rockwell</vt:lpstr>
      <vt:lpstr>Rockwell Condensed</vt:lpstr>
      <vt:lpstr>Wingdings</vt:lpstr>
      <vt:lpstr>Дерево</vt:lpstr>
      <vt:lpstr>Менингит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Менингит</dc:title>
  <dc:creator>Юлия</dc:creator>
  <cp:lastModifiedBy>Юлия</cp:lastModifiedBy>
  <cp:revision>9</cp:revision>
  <dcterms:created xsi:type="dcterms:W3CDTF">2014-04-05T17:13:26Z</dcterms:created>
  <dcterms:modified xsi:type="dcterms:W3CDTF">2014-04-05T18:56:34Z</dcterms:modified>
</cp:coreProperties>
</file>