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095" autoAdjust="0"/>
    <p:restoredTop sz="94660"/>
  </p:normalViewPr>
  <p:slideViewPr>
    <p:cSldViewPr>
      <p:cViewPr varScale="1">
        <p:scale>
          <a:sx n="73" d="100"/>
          <a:sy n="73" d="100"/>
        </p:scale>
        <p:origin x="-13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4DA7C-CC3E-42C9-9489-07F6B7D471EA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F4B48E-87B5-48F9-A770-0330B28747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4DA7C-CC3E-42C9-9489-07F6B7D471EA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F4B48E-87B5-48F9-A770-0330B28747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4DA7C-CC3E-42C9-9489-07F6B7D471EA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F4B48E-87B5-48F9-A770-0330B28747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4DA7C-CC3E-42C9-9489-07F6B7D471EA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F4B48E-87B5-48F9-A770-0330B28747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4DA7C-CC3E-42C9-9489-07F6B7D471EA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F4B48E-87B5-48F9-A770-0330B28747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4DA7C-CC3E-42C9-9489-07F6B7D471EA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F4B48E-87B5-48F9-A770-0330B28747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4DA7C-CC3E-42C9-9489-07F6B7D471EA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F4B48E-87B5-48F9-A770-0330B28747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4DA7C-CC3E-42C9-9489-07F6B7D471EA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F4B48E-87B5-48F9-A770-0330B28747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4DA7C-CC3E-42C9-9489-07F6B7D471EA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F4B48E-87B5-48F9-A770-0330B28747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94DA7C-CC3E-42C9-9489-07F6B7D471EA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F4B48E-87B5-48F9-A770-0330B28747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294DA7C-CC3E-42C9-9489-07F6B7D471EA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5F4B48E-87B5-48F9-A770-0330B28747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294DA7C-CC3E-42C9-9489-07F6B7D471EA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5F4B48E-87B5-48F9-A770-0330B2874720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500042"/>
            <a:ext cx="7772400" cy="1975104"/>
          </a:xfrm>
        </p:spPr>
        <p:txBody>
          <a:bodyPr/>
          <a:lstStyle/>
          <a:p>
            <a:pPr algn="ctr"/>
            <a:r>
              <a:rPr lang="uk-UA" sz="5400" dirty="0" smtClean="0"/>
              <a:t>Бруцельоз</a:t>
            </a:r>
            <a:endParaRPr lang="uk-UA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72132" y="4857760"/>
            <a:ext cx="3186106" cy="1508760"/>
          </a:xfrm>
        </p:spPr>
        <p:txBody>
          <a:bodyPr/>
          <a:lstStyle/>
          <a:p>
            <a:r>
              <a:rPr lang="uk-UA" dirty="0" smtClean="0"/>
              <a:t>Презентація</a:t>
            </a:r>
          </a:p>
          <a:p>
            <a:r>
              <a:rPr lang="uk-UA" dirty="0" smtClean="0"/>
              <a:t>Учениці 6 класу гімназії</a:t>
            </a:r>
          </a:p>
          <a:p>
            <a:r>
              <a:rPr lang="uk-UA" dirty="0" smtClean="0"/>
              <a:t>Моренець Світлани</a:t>
            </a:r>
            <a:endParaRPr lang="uk-UA" dirty="0"/>
          </a:p>
        </p:txBody>
      </p:sp>
      <p:pic>
        <p:nvPicPr>
          <p:cNvPr id="4" name="Рисунок 3" descr="1382623586_brucellez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761620">
            <a:off x="1426161" y="1849818"/>
            <a:ext cx="2952750" cy="3752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Прояви гострого бруцельозу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500174"/>
            <a:ext cx="7772400" cy="1714512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Інкубаційний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при </a:t>
            </a:r>
            <a:r>
              <a:rPr lang="ru-RU" dirty="0" err="1" smtClean="0"/>
              <a:t>гострому</a:t>
            </a:r>
            <a:r>
              <a:rPr lang="ru-RU" dirty="0" smtClean="0"/>
              <a:t> початку </a:t>
            </a:r>
            <a:r>
              <a:rPr lang="ru-RU" dirty="0" err="1" smtClean="0"/>
              <a:t>хвороби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тривати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3 </a:t>
            </a:r>
            <a:r>
              <a:rPr lang="ru-RU" dirty="0" err="1" smtClean="0"/>
              <a:t>тижнів</a:t>
            </a:r>
            <a:r>
              <a:rPr lang="ru-RU" dirty="0" smtClean="0"/>
              <a:t>,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інкубація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тривати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місяців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4" name="Рисунок 3" descr="za-yakimi-simptomami-viznachiti-bruceloz_24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3286124"/>
            <a:ext cx="5786446" cy="335613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Симптоми гострого бруцельозу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5500726" cy="4714908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високою</a:t>
            </a:r>
            <a:r>
              <a:rPr lang="ru-RU" dirty="0" smtClean="0"/>
              <a:t> лихоманкою (39-40°С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). </a:t>
            </a:r>
            <a:r>
              <a:rPr lang="ru-RU" dirty="0" err="1" smtClean="0"/>
              <a:t>Незважаючи</a:t>
            </a:r>
            <a:r>
              <a:rPr lang="ru-RU" dirty="0" smtClean="0"/>
              <a:t> на </a:t>
            </a:r>
            <a:r>
              <a:rPr lang="ru-RU" dirty="0" err="1" smtClean="0"/>
              <a:t>високу</a:t>
            </a:r>
            <a:r>
              <a:rPr lang="ru-RU" dirty="0" smtClean="0"/>
              <a:t> температуру </a:t>
            </a:r>
            <a:r>
              <a:rPr lang="ru-RU" dirty="0" err="1" smtClean="0"/>
              <a:t>тіла</a:t>
            </a:r>
            <a:r>
              <a:rPr lang="ru-RU" dirty="0" smtClean="0"/>
              <a:t>, </a:t>
            </a:r>
            <a:r>
              <a:rPr lang="ru-RU" dirty="0" err="1" smtClean="0"/>
              <a:t>самопочуття</a:t>
            </a:r>
            <a:r>
              <a:rPr lang="ru-RU" dirty="0" smtClean="0"/>
              <a:t> хворого </a:t>
            </a:r>
            <a:r>
              <a:rPr lang="ru-RU" dirty="0" err="1" smtClean="0"/>
              <a:t>залишається</a:t>
            </a:r>
            <a:r>
              <a:rPr lang="ru-RU" dirty="0" smtClean="0"/>
              <a:t> хорошим (при </a:t>
            </a:r>
            <a:r>
              <a:rPr lang="ru-RU" dirty="0" err="1" smtClean="0"/>
              <a:t>температурі</a:t>
            </a:r>
            <a:r>
              <a:rPr lang="ru-RU" dirty="0" smtClean="0"/>
              <a:t> 39°С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 </a:t>
            </a:r>
            <a:r>
              <a:rPr lang="ru-RU" dirty="0" err="1" smtClean="0"/>
              <a:t>хворий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читати</a:t>
            </a:r>
            <a:r>
              <a:rPr lang="ru-RU" dirty="0" smtClean="0"/>
              <a:t> книги, </a:t>
            </a:r>
            <a:r>
              <a:rPr lang="ru-RU" dirty="0" err="1" smtClean="0"/>
              <a:t>дивитися</a:t>
            </a:r>
            <a:r>
              <a:rPr lang="ru-RU" dirty="0" smtClean="0"/>
              <a:t> </a:t>
            </a:r>
            <a:r>
              <a:rPr lang="ru-RU" dirty="0" err="1" smtClean="0"/>
              <a:t>телевізор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 д.). </a:t>
            </a:r>
            <a:r>
              <a:rPr lang="ru-RU" dirty="0" err="1" smtClean="0"/>
              <a:t>Ця</a:t>
            </a:r>
            <a:r>
              <a:rPr lang="ru-RU" dirty="0" smtClean="0"/>
              <a:t> форма </a:t>
            </a:r>
            <a:r>
              <a:rPr lang="ru-RU" dirty="0" err="1" smtClean="0"/>
              <a:t>бруцельозу</a:t>
            </a:r>
            <a:r>
              <a:rPr lang="ru-RU" dirty="0" smtClean="0"/>
              <a:t> не </a:t>
            </a:r>
            <a:r>
              <a:rPr lang="ru-RU" dirty="0" err="1" smtClean="0"/>
              <a:t>загрожує</a:t>
            </a:r>
            <a:r>
              <a:rPr lang="ru-RU" dirty="0" smtClean="0"/>
              <a:t> </a:t>
            </a:r>
            <a:r>
              <a:rPr lang="ru-RU" dirty="0" err="1" smtClean="0"/>
              <a:t>життю</a:t>
            </a:r>
            <a:r>
              <a:rPr lang="ru-RU" dirty="0" smtClean="0"/>
              <a:t> хворого, </a:t>
            </a:r>
            <a:r>
              <a:rPr lang="ru-RU" dirty="0" err="1" smtClean="0"/>
              <a:t>навіть</a:t>
            </a:r>
            <a:r>
              <a:rPr lang="ru-RU" dirty="0" smtClean="0"/>
              <a:t> без </a:t>
            </a:r>
            <a:r>
              <a:rPr lang="ru-RU" dirty="0" err="1" smtClean="0"/>
              <a:t>лікування</a:t>
            </a:r>
            <a:r>
              <a:rPr lang="ru-RU" dirty="0" smtClean="0"/>
              <a:t> вона </a:t>
            </a:r>
            <a:r>
              <a:rPr lang="ru-RU" dirty="0" err="1" smtClean="0"/>
              <a:t>закінчується</a:t>
            </a:r>
            <a:r>
              <a:rPr lang="ru-RU" dirty="0" smtClean="0"/>
              <a:t> </a:t>
            </a:r>
            <a:r>
              <a:rPr lang="ru-RU" dirty="0" err="1" smtClean="0"/>
              <a:t>одужанням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4" name="Рисунок 3" descr="brucellez-prichiny-simptomy-posledstvija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6939" y="1357299"/>
            <a:ext cx="2786082" cy="2786082"/>
          </a:xfrm>
          <a:prstGeom prst="rect">
            <a:avLst/>
          </a:prstGeom>
        </p:spPr>
      </p:pic>
      <p:pic>
        <p:nvPicPr>
          <p:cNvPr id="5" name="Рисунок 4" descr="image0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2198" y="4357694"/>
            <a:ext cx="2714625" cy="202882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Прояви хронічного бруцельозу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643050"/>
            <a:ext cx="7772400" cy="4572000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синдромом загальної інтоксикації (слабкість, головний біль);</a:t>
            </a:r>
          </a:p>
          <a:p>
            <a:r>
              <a:rPr lang="uk-UA" dirty="0" smtClean="0"/>
              <a:t> тривала невисока температура;</a:t>
            </a:r>
          </a:p>
          <a:p>
            <a:r>
              <a:rPr lang="uk-UA" dirty="0" smtClean="0"/>
              <a:t> підвищена дратівливість;</a:t>
            </a:r>
          </a:p>
          <a:p>
            <a:r>
              <a:rPr lang="uk-UA" dirty="0" smtClean="0"/>
              <a:t> поганий сон;</a:t>
            </a:r>
          </a:p>
          <a:p>
            <a:r>
              <a:rPr lang="uk-UA" dirty="0" smtClean="0"/>
              <a:t> порушення апетиту;</a:t>
            </a:r>
          </a:p>
          <a:p>
            <a:r>
              <a:rPr lang="uk-UA" dirty="0" smtClean="0"/>
              <a:t> зниження працездатності;</a:t>
            </a:r>
          </a:p>
          <a:p>
            <a:r>
              <a:rPr lang="uk-UA" dirty="0" smtClean="0"/>
              <a:t>збільшення лімфовузлів;</a:t>
            </a:r>
          </a:p>
          <a:p>
            <a:r>
              <a:rPr lang="uk-UA" dirty="0" smtClean="0"/>
              <a:t> збільшення печінки і селезінки;</a:t>
            </a:r>
          </a:p>
          <a:p>
            <a:r>
              <a:rPr lang="uk-UA" dirty="0" smtClean="0"/>
              <a:t> ураження суглобів, нервової і статевої систем. </a:t>
            </a:r>
            <a:endParaRPr lang="uk-UA" dirty="0"/>
          </a:p>
        </p:txBody>
      </p:sp>
      <p:pic>
        <p:nvPicPr>
          <p:cNvPr id="4" name="Рисунок 3" descr="simptomi-i-lechenie-meningita-na-medsideru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3000372"/>
            <a:ext cx="2838999" cy="207170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357166"/>
            <a:ext cx="7772400" cy="4572000"/>
          </a:xfrm>
        </p:spPr>
        <p:txBody>
          <a:bodyPr/>
          <a:lstStyle/>
          <a:p>
            <a:r>
              <a:rPr lang="ru-RU" dirty="0" err="1" smtClean="0"/>
              <a:t>Ураження</a:t>
            </a:r>
            <a:r>
              <a:rPr lang="ru-RU" dirty="0" smtClean="0"/>
              <a:t> нервової </a:t>
            </a:r>
            <a:r>
              <a:rPr lang="ru-RU" dirty="0" err="1" smtClean="0"/>
              <a:t>системи</a:t>
            </a:r>
            <a:r>
              <a:rPr lang="ru-RU" dirty="0" smtClean="0"/>
              <a:t> при </a:t>
            </a:r>
            <a:r>
              <a:rPr lang="ru-RU" dirty="0" err="1" smtClean="0"/>
              <a:t>хронічному</a:t>
            </a:r>
            <a:r>
              <a:rPr lang="ru-RU" dirty="0" smtClean="0"/>
              <a:t> </a:t>
            </a:r>
            <a:r>
              <a:rPr lang="ru-RU" dirty="0" err="1" smtClean="0"/>
              <a:t>бруцельозі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</a:t>
            </a:r>
            <a:r>
              <a:rPr lang="ru-RU" dirty="0" err="1" smtClean="0"/>
              <a:t>найчастіше</a:t>
            </a:r>
            <a:r>
              <a:rPr lang="ru-RU" dirty="0" smtClean="0"/>
              <a:t> 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невритами,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поліневритами</a:t>
            </a:r>
            <a:r>
              <a:rPr lang="ru-RU" dirty="0" smtClean="0"/>
              <a:t>,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радикулітами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pic>
        <p:nvPicPr>
          <p:cNvPr id="4" name="Рисунок 3" descr="n22_d10_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85509">
            <a:off x="5357818" y="1714488"/>
            <a:ext cx="3333750" cy="2505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bruceloz-prichini-simptomi-dagnostika-lkuvannya_47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284115">
            <a:off x="928662" y="4071942"/>
            <a:ext cx="3810000" cy="22225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Лікування бруцельозу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428736"/>
            <a:ext cx="7772400" cy="2357454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 Антибіотикотерапія може дати ефект тільки при гострій формі бруцельозу, при хронічних формах призначення антибіотиків відіграє підсобну роль, основне значення має вакцинотерапія.</a:t>
            </a:r>
            <a:endParaRPr lang="uk-UA" dirty="0"/>
          </a:p>
        </p:txBody>
      </p:sp>
      <p:pic>
        <p:nvPicPr>
          <p:cNvPr id="4" name="Рисунок 3" descr="123[223043](265x167)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714752"/>
            <a:ext cx="2524125" cy="15906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bruceloz-simptomi_54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16" y="4429132"/>
            <a:ext cx="2762796" cy="2000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image030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5074" y="3786190"/>
            <a:ext cx="2545666" cy="19072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785794"/>
            <a:ext cx="7772400" cy="4572000"/>
          </a:xfrm>
        </p:spPr>
        <p:txBody>
          <a:bodyPr/>
          <a:lstStyle/>
          <a:p>
            <a:r>
              <a:rPr lang="ru-RU" dirty="0" smtClean="0"/>
              <a:t>Але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враховувати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при </a:t>
            </a:r>
            <a:r>
              <a:rPr lang="ru-RU" dirty="0" err="1" smtClean="0"/>
              <a:t>повному</a:t>
            </a:r>
            <a:r>
              <a:rPr lang="ru-RU" dirty="0" smtClean="0"/>
              <a:t> </a:t>
            </a:r>
            <a:r>
              <a:rPr lang="ru-RU" dirty="0" err="1" smtClean="0"/>
              <a:t>зникненні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клінічних</a:t>
            </a:r>
            <a:r>
              <a:rPr lang="ru-RU" dirty="0" smtClean="0"/>
              <a:t> </a:t>
            </a:r>
            <a:r>
              <a:rPr lang="ru-RU" dirty="0" err="1" smtClean="0"/>
              <a:t>проявів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, у 20-30% 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надалі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наступити</a:t>
            </a:r>
            <a:r>
              <a:rPr lang="ru-RU" dirty="0" smtClean="0"/>
              <a:t> </a:t>
            </a:r>
            <a:r>
              <a:rPr lang="ru-RU" dirty="0" err="1" smtClean="0"/>
              <a:t>загострення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4" name="Рисунок 3" descr="157046_html_7368205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2786058"/>
            <a:ext cx="2426208" cy="36697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artrit-lkuvannya-proflaktika_282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24" y="3214686"/>
            <a:ext cx="4321989" cy="28813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Визначення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357298"/>
            <a:ext cx="7772400" cy="4572000"/>
          </a:xfrm>
        </p:spPr>
        <p:txBody>
          <a:bodyPr/>
          <a:lstStyle/>
          <a:p>
            <a:r>
              <a:rPr lang="ru-RU" b="1" dirty="0" smtClean="0"/>
              <a:t>Бруцельоз</a:t>
            </a:r>
            <a:r>
              <a:rPr lang="ru-RU" dirty="0" smtClean="0"/>
              <a:t> - захворювання, яке характеризується ураженням опорно-рухового апарату, нервової, статевої та інших систем.</a:t>
            </a:r>
            <a:endParaRPr lang="uk-UA" dirty="0"/>
          </a:p>
        </p:txBody>
      </p:sp>
      <p:pic>
        <p:nvPicPr>
          <p:cNvPr id="4" name="Рисунок 3" descr="image0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3429000"/>
            <a:ext cx="5143515" cy="30944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Стійкість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98"/>
            <a:ext cx="4786346" cy="4214842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Бруцели стійкі у зовнішньому середовищі.</a:t>
            </a:r>
          </a:p>
          <a:p>
            <a:r>
              <a:rPr lang="uk-UA" dirty="0" smtClean="0"/>
              <a:t> У воді вони зберігаються понад 2 місяців, в молоці - 40 днів, у бринзі - 2 місяці, в сирому м'ясі - 3 місяці, в засоленому - до 30 днів. Бруцели гинуть при нагріванні і під впливом багатьох дезінфікуючих речовин.</a:t>
            </a:r>
            <a:endParaRPr lang="uk-UA" dirty="0"/>
          </a:p>
        </p:txBody>
      </p:sp>
      <p:pic>
        <p:nvPicPr>
          <p:cNvPr id="4" name="Рисунок 3" descr="2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2989" y="1785926"/>
            <a:ext cx="3835653" cy="335758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Джерела інфекції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357298"/>
            <a:ext cx="7772400" cy="4572000"/>
          </a:xfrm>
        </p:spPr>
        <p:txBody>
          <a:bodyPr/>
          <a:lstStyle/>
          <a:p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хворої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 до </a:t>
            </a:r>
            <a:r>
              <a:rPr lang="ru-RU" dirty="0" err="1" smtClean="0"/>
              <a:t>здорової</a:t>
            </a:r>
            <a:r>
              <a:rPr lang="ru-RU" dirty="0" smtClean="0"/>
              <a:t> </a:t>
            </a:r>
            <a:r>
              <a:rPr lang="ru-RU" dirty="0" err="1" smtClean="0"/>
              <a:t>бруцели</a:t>
            </a:r>
            <a:r>
              <a:rPr lang="ru-RU" dirty="0" smtClean="0"/>
              <a:t> не </a:t>
            </a:r>
            <a:r>
              <a:rPr lang="ru-RU" dirty="0" err="1" smtClean="0"/>
              <a:t>передаються</a:t>
            </a:r>
            <a:r>
              <a:rPr lang="ru-RU" dirty="0" smtClean="0"/>
              <a:t>. Резервуаром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інфекції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домашні</a:t>
            </a:r>
            <a:r>
              <a:rPr lang="ru-RU" dirty="0" smtClean="0"/>
              <a:t> </a:t>
            </a:r>
            <a:r>
              <a:rPr lang="ru-RU" dirty="0" err="1" smtClean="0"/>
              <a:t>тварини</a:t>
            </a:r>
            <a:r>
              <a:rPr lang="ru-RU" dirty="0" smtClean="0"/>
              <a:t> (</a:t>
            </a:r>
            <a:r>
              <a:rPr lang="ru-RU" dirty="0" err="1" smtClean="0"/>
              <a:t>вівці</a:t>
            </a:r>
            <a:r>
              <a:rPr lang="ru-RU" dirty="0" smtClean="0"/>
              <a:t>, </a:t>
            </a:r>
            <a:r>
              <a:rPr lang="ru-RU" dirty="0" err="1" smtClean="0"/>
              <a:t>кози</a:t>
            </a:r>
            <a:r>
              <a:rPr lang="ru-RU" dirty="0" smtClean="0"/>
              <a:t>, </a:t>
            </a:r>
            <a:r>
              <a:rPr lang="ru-RU" dirty="0" err="1" smtClean="0"/>
              <a:t>корови</a:t>
            </a:r>
            <a:r>
              <a:rPr lang="ru-RU" dirty="0" smtClean="0"/>
              <a:t>, </a:t>
            </a:r>
            <a:r>
              <a:rPr lang="ru-RU" dirty="0" err="1" smtClean="0"/>
              <a:t>свині</a:t>
            </a:r>
            <a:r>
              <a:rPr lang="ru-RU" dirty="0" smtClean="0"/>
              <a:t>, </a:t>
            </a:r>
            <a:r>
              <a:rPr lang="ru-RU" dirty="0" err="1" smtClean="0"/>
              <a:t>рідше</a:t>
            </a:r>
            <a:r>
              <a:rPr lang="ru-RU" dirty="0" smtClean="0"/>
              <a:t> собаки).</a:t>
            </a:r>
            <a:endParaRPr lang="uk-UA" dirty="0"/>
          </a:p>
        </p:txBody>
      </p:sp>
      <p:pic>
        <p:nvPicPr>
          <p:cNvPr id="4" name="Рисунок 3" descr="brucelez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3786190"/>
            <a:ext cx="3500462" cy="23243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svynk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80" y="3786190"/>
            <a:ext cx="3326127" cy="25003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Шляхи зараження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Зараження бруцельозом від хворих тварин відбувається контактним, харчовим і повітряним шляхами. </a:t>
            </a:r>
            <a:endParaRPr lang="uk-UA" dirty="0"/>
          </a:p>
        </p:txBody>
      </p:sp>
      <p:pic>
        <p:nvPicPr>
          <p:cNvPr id="4" name="Рисунок 3" descr="brucellez_4e3c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3429000"/>
            <a:ext cx="2803091" cy="2000264"/>
          </a:xfrm>
          <a:prstGeom prst="rect">
            <a:avLst/>
          </a:prstGeom>
        </p:spPr>
      </p:pic>
      <p:pic>
        <p:nvPicPr>
          <p:cNvPr id="5" name="Рисунок 4" descr="300_210_704_kuyaszmzr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992" y="4286256"/>
            <a:ext cx="2857500" cy="2000250"/>
          </a:xfrm>
          <a:prstGeom prst="rect">
            <a:avLst/>
          </a:prstGeom>
        </p:spPr>
      </p:pic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12" y="3357562"/>
            <a:ext cx="2656926" cy="185738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Зараження контактним шляхом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643050"/>
            <a:ext cx="4872046" cy="4574398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Зараження контактним шляхом, особливо часто відбувається при попаданні на шкіру навколоплідної рідини (допомога при отеленні, при догляді за новонародженими телятами, ягнятами). Часто заражаються ветеринарні працівники. Зараження може наступити і при контакті з м'ясом інфікованих тварин, з гноєм.</a:t>
            </a:r>
            <a:endParaRPr lang="uk-UA" dirty="0"/>
          </a:p>
        </p:txBody>
      </p:sp>
      <p:pic>
        <p:nvPicPr>
          <p:cNvPr id="4" name="Рисунок 3" descr="img01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1643050"/>
            <a:ext cx="3232594" cy="405652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Зараження харчовим шляхом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</a:t>
            </a:r>
            <a:r>
              <a:rPr lang="ru-RU" dirty="0" err="1" smtClean="0"/>
              <a:t>Харчове</a:t>
            </a:r>
            <a:r>
              <a:rPr lang="ru-RU" dirty="0" smtClean="0"/>
              <a:t> </a:t>
            </a:r>
            <a:r>
              <a:rPr lang="ru-RU" dirty="0" err="1" smtClean="0"/>
              <a:t>зараження</a:t>
            </a:r>
            <a:r>
              <a:rPr lang="ru-RU" dirty="0" smtClean="0"/>
              <a:t> часто </a:t>
            </a:r>
            <a:r>
              <a:rPr lang="ru-RU" dirty="0" err="1" smtClean="0"/>
              <a:t>відбувається</a:t>
            </a:r>
            <a:r>
              <a:rPr lang="ru-RU" dirty="0" smtClean="0"/>
              <a:t> через </a:t>
            </a:r>
            <a:r>
              <a:rPr lang="ru-RU" dirty="0" err="1" smtClean="0"/>
              <a:t>сире</a:t>
            </a:r>
            <a:r>
              <a:rPr lang="ru-RU" dirty="0" smtClean="0"/>
              <a:t> молоко, а </a:t>
            </a:r>
            <a:r>
              <a:rPr lang="ru-RU" dirty="0" err="1" smtClean="0"/>
              <a:t>також</a:t>
            </a:r>
            <a:r>
              <a:rPr lang="ru-RU" dirty="0" smtClean="0"/>
              <a:t> при </a:t>
            </a:r>
            <a:r>
              <a:rPr lang="ru-RU" dirty="0" err="1" smtClean="0"/>
              <a:t>вживанні</a:t>
            </a:r>
            <a:r>
              <a:rPr lang="ru-RU" dirty="0" smtClean="0"/>
              <a:t> </a:t>
            </a:r>
            <a:r>
              <a:rPr lang="ru-RU" dirty="0" err="1" smtClean="0"/>
              <a:t>молочних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(</a:t>
            </a:r>
            <a:r>
              <a:rPr lang="ru-RU" dirty="0" err="1" smtClean="0"/>
              <a:t>бринза</a:t>
            </a:r>
            <a:r>
              <a:rPr lang="ru-RU" dirty="0" smtClean="0"/>
              <a:t>, сир, масло).</a:t>
            </a:r>
            <a:endParaRPr lang="uk-UA" dirty="0"/>
          </a:p>
        </p:txBody>
      </p:sp>
      <p:pic>
        <p:nvPicPr>
          <p:cNvPr id="4" name="Рисунок 3" descr="1340614626_moloprod_731kb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3714752"/>
            <a:ext cx="3413851" cy="2571768"/>
          </a:xfrm>
          <a:prstGeom prst="rect">
            <a:avLst/>
          </a:prstGeom>
        </p:spPr>
      </p:pic>
      <p:pic>
        <p:nvPicPr>
          <p:cNvPr id="5" name="Рисунок 4" descr="brucellez-kogda-stakan-moloka-mozhet-byt-opasnym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3500438"/>
            <a:ext cx="3429024" cy="228601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Зараження повітряним шляхом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214422"/>
            <a:ext cx="7943880" cy="3002762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Зараження повітряним шляхом може наступити при попаданні в дихальні шляхи пилу (у місцях випасу і в загонах для утримання овець), а також в лабораторіях при порушенні техніки безпеки.</a:t>
            </a:r>
          </a:p>
          <a:p>
            <a:r>
              <a:rPr lang="uk-UA" dirty="0" smtClean="0"/>
              <a:t> Цей шлях інфікування спостерігається відносно рідко. У більшості випадків це професійні захворювання.</a:t>
            </a:r>
            <a:endParaRPr lang="uk-UA" dirty="0"/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3929066"/>
            <a:ext cx="2738450" cy="2738450"/>
          </a:xfrm>
          <a:prstGeom prst="rect">
            <a:avLst/>
          </a:prstGeo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604" y="4429132"/>
            <a:ext cx="2970300" cy="207646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 Симптоми бруцельозу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714488"/>
            <a:ext cx="7372376" cy="4074332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Бруцельоз виникає при попаданні в організм від 10 мікробів. Воротами інфекції є мікротравми шкіри, слизові оболонки органів травлення і дихальних шляхів. На місці воріт інфекції якихось змін не видно. </a:t>
            </a:r>
          </a:p>
          <a:p>
            <a:r>
              <a:rPr lang="uk-UA" dirty="0" smtClean="0"/>
              <a:t>Розмноження й нагромадження мікробів при бруцельозі відбувається переважно в лімфатичних вузлах, з яких </a:t>
            </a:r>
            <a:r>
              <a:rPr lang="uk-UA" dirty="0" err="1" smtClean="0"/>
              <a:t>бруцели</a:t>
            </a:r>
            <a:r>
              <a:rPr lang="uk-UA" dirty="0" smtClean="0"/>
              <a:t> періодично надходять у кров.</a:t>
            </a: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71</TotalTime>
  <Words>387</Words>
  <Application>Microsoft Office PowerPoint</Application>
  <PresentationFormat>Экран (4:3)</PresentationFormat>
  <Paragraphs>44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Метро</vt:lpstr>
      <vt:lpstr>Бруцельоз</vt:lpstr>
      <vt:lpstr>Визначення</vt:lpstr>
      <vt:lpstr>Стійкість</vt:lpstr>
      <vt:lpstr>Джерела інфекції</vt:lpstr>
      <vt:lpstr>Шляхи зараження</vt:lpstr>
      <vt:lpstr>Зараження контактним шляхом</vt:lpstr>
      <vt:lpstr>Зараження харчовим шляхом</vt:lpstr>
      <vt:lpstr>Зараження повітряним шляхом</vt:lpstr>
      <vt:lpstr> Симптоми бруцельозу </vt:lpstr>
      <vt:lpstr>Прояви гострого бруцельозу</vt:lpstr>
      <vt:lpstr>Симптоми гострого бруцельозу</vt:lpstr>
      <vt:lpstr>Прояви хронічного бруцельозу</vt:lpstr>
      <vt:lpstr>Слайд 13</vt:lpstr>
      <vt:lpstr>Лікування бруцельозу</vt:lpstr>
      <vt:lpstr>Слайд 15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Бруцельоз</dc:title>
  <dc:creator>Світлана Моренець</dc:creator>
  <cp:lastModifiedBy>Світлана Моренець</cp:lastModifiedBy>
  <cp:revision>8</cp:revision>
  <dcterms:created xsi:type="dcterms:W3CDTF">2015-04-16T19:06:00Z</dcterms:created>
  <dcterms:modified xsi:type="dcterms:W3CDTF">2015-04-16T20:18:00Z</dcterms:modified>
</cp:coreProperties>
</file>