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04" autoAdjust="0"/>
  </p:normalViewPr>
  <p:slideViewPr>
    <p:cSldViewPr>
      <p:cViewPr varScale="1">
        <p:scale>
          <a:sx n="110" d="100"/>
          <a:sy n="110" d="100"/>
        </p:scale>
        <p:origin x="-9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49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7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3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6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9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2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3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90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21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2E522-3A39-41E5-8193-FDBF7910E8EF}" type="datetimeFigureOut">
              <a:rPr lang="ru-RU" smtClean="0"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9C7EA-1809-4376-9334-E8EF0373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82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3000" r="-4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76352"/>
            <a:ext cx="8640960" cy="7496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Ро</a:t>
            </a:r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змноження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та розвиток людини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5805263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Підготували учениці 9-А класу</a:t>
            </a: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Корост Аліна та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Баліна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Тетяна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700808"/>
            <a:ext cx="33661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2, 5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Пальці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руках та ногах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вже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мають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нігті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Малюк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починає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рухатись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череві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матері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Алє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вона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цього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поки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відчуває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Сердцебиття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може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бути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почуто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спеціальними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стетоскопом.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7" y="1198988"/>
            <a:ext cx="5084763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9492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24744"/>
            <a:ext cx="3671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починає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ковтати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нирки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виробляють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сечу.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Сформовані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м’язи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дозволяють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робити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повні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Сформовані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повіки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Можна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визначити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стать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10-15см.,маса 18-20г.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595078" cy="405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35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12776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3, 5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Сформована голова, руки та ноги.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Шкіра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виглядає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прозорою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Починає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рости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волосся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голові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малюка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стають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все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скоординованішими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591">
            <a:off x="4583811" y="1484784"/>
            <a:ext cx="4412208" cy="38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6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277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Шкіра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рожева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Добре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видні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частини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тіла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обличчя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Малюк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може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моргати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виробляє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хапальні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відкриває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ротик.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Продовжує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активно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штовхатися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череві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матері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21 см.,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маса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120 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81" y="1772816"/>
            <a:ext cx="4032360" cy="355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5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30060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4,5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системи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органів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вже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сформовані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та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починаєтся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період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їх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росту.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З’являються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дихальні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проте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їх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недостатньо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для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виконання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нормальної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функції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легенів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Можливо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визначити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стать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956">
            <a:off x="4662845" y="1440215"/>
            <a:ext cx="4117025" cy="363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35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4248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Развиваються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пальці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з’являється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деяка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кількість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волосся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голівці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і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тілі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смокче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пальчик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рухливою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період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швидкого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развитку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головного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мозку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Починають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працювати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нирки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27 см.,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маса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300 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399">
            <a:off x="4788025" y="1556792"/>
            <a:ext cx="4316654" cy="383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4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628800"/>
            <a:ext cx="3744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реагує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зовнішні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звуки.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тіла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стають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сильними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робить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середньому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20 до 60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рухів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за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тепер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засипає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і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прокидається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33 см.,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маса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800 – 900 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9972">
            <a:off x="4059237" y="1191718"/>
            <a:ext cx="5084763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6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8,5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Волосся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голові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шовковим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здатна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повертати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і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піднімати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голову.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Плід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набуває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певного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положення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(вниз головою)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45 -50 см.,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маса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2200 – 2400 г.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05" y="1340768"/>
            <a:ext cx="4570395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81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12776"/>
            <a:ext cx="4302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9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Ріст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голови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сідниць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складає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30см, 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повний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ріст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до 50см,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вага – от 3.0 до 4кг.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  моменту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народження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развинуто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ніж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70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різних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автоматичних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рефлекторних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рухів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необхідних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для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виживання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достатньо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розвинута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і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підготовлена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народження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519">
            <a:off x="4818847" y="1496683"/>
            <a:ext cx="4422363" cy="38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6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5838" y="404664"/>
            <a:ext cx="6447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Як 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народити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здорову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дитину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6307" y="1715428"/>
            <a:ext cx="466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Здоров'я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залежить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9439"/>
            <a:ext cx="8208912" cy="636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63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2"/>
            <a:ext cx="38701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Великий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Арістотель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спостерігаючи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за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розвитком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курчати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припустив,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ембріон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утворюється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результаті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змішування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рідини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яка належала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обом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батькам.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79" y="1083878"/>
            <a:ext cx="3445161" cy="436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8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6" y="35998"/>
            <a:ext cx="9289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Шкідливий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вплив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тютюнопаління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розвиток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плоду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48965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Уже через 5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хвилин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після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першої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затяжки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нікотин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окис,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вуглецю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бензпірен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потрапляють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організму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вагітної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миттєво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проникають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через плаценту до плода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його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органів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Нікотин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виявляється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 тканинах та органах плода.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Проникаючи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через плаценту,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чинить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прямий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токсичний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вплив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плід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затримка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розвитку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плоду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передчасні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пологи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мертвонародження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уроджені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вади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розвитку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зменшений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голови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укорочений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ніс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зменшене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підборіддя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Відставання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фізичному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і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розумовому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розвитку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94532"/>
            <a:ext cx="320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1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92" y="121471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цікаво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Cкільки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часу проходить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запліднення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до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появи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малюків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2096" y="2060848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мух та </a:t>
            </a:r>
            <a:r>
              <a:rPr lang="ru-RU" dirty="0" err="1" smtClean="0"/>
              <a:t>жуків</a:t>
            </a:r>
            <a:r>
              <a:rPr lang="ru-RU" dirty="0" smtClean="0"/>
              <a:t>, </a:t>
            </a:r>
            <a:r>
              <a:rPr lang="ru-RU" dirty="0" err="1" smtClean="0"/>
              <a:t>метеликів</a:t>
            </a:r>
            <a:r>
              <a:rPr lang="ru-RU" dirty="0" smtClean="0"/>
              <a:t> –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днів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змій</a:t>
            </a:r>
            <a:r>
              <a:rPr lang="ru-RU" dirty="0" smtClean="0"/>
              <a:t> і жаб – 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менше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черепахи –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до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місяців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Рибам</a:t>
            </a:r>
            <a:r>
              <a:rPr lang="ru-RU" dirty="0" smtClean="0"/>
              <a:t>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тижнів</a:t>
            </a:r>
            <a:r>
              <a:rPr lang="ru-RU" dirty="0" smtClean="0"/>
              <a:t> до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місяців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хом'яків</a:t>
            </a:r>
            <a:r>
              <a:rPr lang="ru-RU" dirty="0" smtClean="0"/>
              <a:t> </a:t>
            </a:r>
            <a:r>
              <a:rPr lang="ru-RU" dirty="0" err="1" smtClean="0"/>
              <a:t>вагітність</a:t>
            </a:r>
            <a:r>
              <a:rPr lang="ru-RU" dirty="0" smtClean="0"/>
              <a:t> </a:t>
            </a:r>
            <a:r>
              <a:rPr lang="ru-RU" dirty="0" err="1" smtClean="0"/>
              <a:t>триває</a:t>
            </a:r>
            <a:r>
              <a:rPr lang="ru-RU" dirty="0" smtClean="0"/>
              <a:t> 11 – 13 </a:t>
            </a:r>
            <a:r>
              <a:rPr lang="ru-RU" dirty="0" err="1" smtClean="0"/>
              <a:t>днів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собак – 2 </a:t>
            </a:r>
            <a:r>
              <a:rPr lang="ru-RU" dirty="0" err="1" smtClean="0"/>
              <a:t>місяці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леопардів</a:t>
            </a:r>
            <a:r>
              <a:rPr lang="ru-RU" dirty="0" smtClean="0"/>
              <a:t> – 3 </a:t>
            </a:r>
            <a:r>
              <a:rPr lang="ru-RU" dirty="0" err="1" smtClean="0"/>
              <a:t>місяці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коней – 11 </a:t>
            </a:r>
            <a:r>
              <a:rPr lang="ru-RU" dirty="0" err="1" smtClean="0"/>
              <a:t>місяців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слонів</a:t>
            </a:r>
            <a:r>
              <a:rPr lang="ru-RU" dirty="0" smtClean="0"/>
              <a:t> і </a:t>
            </a:r>
            <a:r>
              <a:rPr lang="ru-RU" dirty="0" err="1" smtClean="0"/>
              <a:t>китів</a:t>
            </a:r>
            <a:r>
              <a:rPr lang="ru-RU" dirty="0" smtClean="0"/>
              <a:t> – </a:t>
            </a:r>
            <a:r>
              <a:rPr lang="ru-RU" dirty="0" err="1" smtClean="0"/>
              <a:t>майже</a:t>
            </a:r>
            <a:r>
              <a:rPr lang="ru-RU" dirty="0" smtClean="0"/>
              <a:t> 2 роки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людини</a:t>
            </a:r>
            <a:r>
              <a:rPr lang="ru-RU" dirty="0" smtClean="0"/>
              <a:t> – 9 </a:t>
            </a:r>
            <a:r>
              <a:rPr lang="ru-RU" dirty="0" err="1" smtClean="0"/>
              <a:t>місяців</a:t>
            </a:r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1097802" y="2197576"/>
            <a:ext cx="96788" cy="116457"/>
          </a:xfrm>
          <a:custGeom>
            <a:avLst/>
            <a:gdLst>
              <a:gd name="connsiteX0" fmla="*/ 103517 w 122843"/>
              <a:gd name="connsiteY0" fmla="*/ 0 h 232914"/>
              <a:gd name="connsiteX1" fmla="*/ 25880 w 122843"/>
              <a:gd name="connsiteY1" fmla="*/ 17253 h 232914"/>
              <a:gd name="connsiteX2" fmla="*/ 0 w 122843"/>
              <a:gd name="connsiteY2" fmla="*/ 43132 h 232914"/>
              <a:gd name="connsiteX3" fmla="*/ 34506 w 122843"/>
              <a:gd name="connsiteY3" fmla="*/ 94891 h 232914"/>
              <a:gd name="connsiteX4" fmla="*/ 86265 w 122843"/>
              <a:gd name="connsiteY4" fmla="*/ 129397 h 232914"/>
              <a:gd name="connsiteX5" fmla="*/ 112144 w 122843"/>
              <a:gd name="connsiteY5" fmla="*/ 224287 h 232914"/>
              <a:gd name="connsiteX6" fmla="*/ 86265 w 122843"/>
              <a:gd name="connsiteY6" fmla="*/ 232914 h 232914"/>
              <a:gd name="connsiteX7" fmla="*/ 0 w 122843"/>
              <a:gd name="connsiteY7" fmla="*/ 207034 h 23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43" h="232914">
                <a:moveTo>
                  <a:pt x="103517" y="0"/>
                </a:moveTo>
                <a:cubicBezTo>
                  <a:pt x="97257" y="1043"/>
                  <a:pt x="40036" y="7816"/>
                  <a:pt x="25880" y="17253"/>
                </a:cubicBezTo>
                <a:cubicBezTo>
                  <a:pt x="15729" y="24020"/>
                  <a:pt x="8627" y="34506"/>
                  <a:pt x="0" y="43132"/>
                </a:cubicBezTo>
                <a:cubicBezTo>
                  <a:pt x="10077" y="73360"/>
                  <a:pt x="5428" y="72275"/>
                  <a:pt x="34506" y="94891"/>
                </a:cubicBezTo>
                <a:cubicBezTo>
                  <a:pt x="50874" y="107621"/>
                  <a:pt x="86265" y="129397"/>
                  <a:pt x="86265" y="129397"/>
                </a:cubicBezTo>
                <a:cubicBezTo>
                  <a:pt x="107961" y="161942"/>
                  <a:pt x="139644" y="183035"/>
                  <a:pt x="112144" y="224287"/>
                </a:cubicBezTo>
                <a:cubicBezTo>
                  <a:pt x="107100" y="231853"/>
                  <a:pt x="94891" y="230038"/>
                  <a:pt x="86265" y="232914"/>
                </a:cubicBezTo>
                <a:cubicBezTo>
                  <a:pt x="9183" y="223278"/>
                  <a:pt x="33646" y="240680"/>
                  <a:pt x="0" y="2070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33" y="2420888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1" y="3266890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25" y="2996952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51" y="2704980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96" y="4653136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53" y="4365104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72" y="4077072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96" y="3820663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27" y="3565585"/>
            <a:ext cx="12223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0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9675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XVII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англійский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лікар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біолог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Уільям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Гарвей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запропонував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деякі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досліди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для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перевірки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теорії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Арістотеля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Будучи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придворним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лікарем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Карла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Гарвей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отримав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дозвіл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робити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досліди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оленях,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мешкаючих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королівських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угіддях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Гарвей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дослідив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12 самок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оленів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померших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різні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терміни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після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спарювання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Першй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ембріон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витягнутий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самки оленя через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декілька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тижнів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після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спарювання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був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дуже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малий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і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зовім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не схожий на 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дорослу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тварину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оленів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померших 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пізній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термін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зародок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був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більшим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схожим 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тільки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народжене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оленя. Так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накопичувались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знання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ембриології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674640" cy="483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28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836712"/>
            <a:ext cx="691276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Онтогенез  (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грец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ontos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існуюче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genesis -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походження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-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індивідуальний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розвиток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людини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з моменту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зародження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організму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до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його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природної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смерті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351764" y="3717032"/>
            <a:ext cx="3096344" cy="12961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Ембріональний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період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236072">
            <a:off x="1587542" y="1924240"/>
            <a:ext cx="720080" cy="140669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9240161">
            <a:off x="6166978" y="2009049"/>
            <a:ext cx="720080" cy="72008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4860032" y="3092795"/>
            <a:ext cx="3744416" cy="138716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Постембріональний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період</a:t>
            </a:r>
            <a:endParaRPr lang="ru-RU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5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96752"/>
            <a:ext cx="68948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Ембріональний</a:t>
            </a:r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розвиток</a:t>
            </a:r>
            <a:endParaRPr lang="ru-RU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1261929">
            <a:off x="2021782" y="2256071"/>
            <a:ext cx="1008112" cy="122413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 rot="19614962">
            <a:off x="5348096" y="2154112"/>
            <a:ext cx="1008112" cy="129614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717032"/>
            <a:ext cx="392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Зародковий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близько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2-х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3613666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Плодовий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86364"/>
            <a:ext cx="27432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98" y="4192510"/>
            <a:ext cx="2810330" cy="218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01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247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18600"/>
            <a:ext cx="32676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ембріональному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періоді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більшості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багатоклітинних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організмів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незалежно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від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складності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їх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організації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зародки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проходять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три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одинакові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стадії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говорить про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загальне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походження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4767808" cy="56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32403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місяць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 </a:t>
            </a:r>
            <a:r>
              <a:rPr lang="ru-RU" sz="2800" dirty="0" smtClean="0">
                <a:latin typeface="Comic Sans MS" pitchFamily="66" charset="0"/>
              </a:rPr>
              <a:t>     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smtClean="0">
                <a:latin typeface="Comic Sans MS" pitchFamily="66" charset="0"/>
              </a:rPr>
              <a:t>У </a:t>
            </a:r>
            <a:r>
              <a:rPr lang="ru-RU" sz="2800" dirty="0" err="1" smtClean="0">
                <a:latin typeface="Comic Sans MS" pitchFamily="66" charset="0"/>
              </a:rPr>
              <a:t>дитини</a:t>
            </a:r>
            <a:r>
              <a:rPr lang="ru-RU" sz="2800" dirty="0" smtClean="0">
                <a:latin typeface="Comic Sans MS" pitchFamily="66" charset="0"/>
              </a:rPr>
              <a:t> сформована голова 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err="1" smtClean="0">
                <a:latin typeface="Comic Sans MS" pitchFamily="66" charset="0"/>
              </a:rPr>
              <a:t>Формується</a:t>
            </a: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ru-RU" sz="2800" dirty="0" err="1" smtClean="0">
                <a:latin typeface="Comic Sans MS" pitchFamily="66" charset="0"/>
              </a:rPr>
              <a:t>серце</a:t>
            </a:r>
            <a:r>
              <a:rPr lang="ru-RU" sz="2800" dirty="0" smtClean="0">
                <a:latin typeface="Comic Sans MS" pitchFamily="66" charset="0"/>
              </a:rPr>
              <a:t>, руки, ноги, </a:t>
            </a:r>
            <a:r>
              <a:rPr lang="ru-RU" sz="2800" dirty="0" err="1" smtClean="0">
                <a:latin typeface="Comic Sans MS" pitchFamily="66" charset="0"/>
              </a:rPr>
              <a:t>мозок</a:t>
            </a:r>
            <a:r>
              <a:rPr lang="ru-RU" sz="2800" dirty="0" smtClean="0">
                <a:latin typeface="Comic Sans MS" pitchFamily="66" charset="0"/>
              </a:rPr>
              <a:t> і хребет. </a:t>
            </a:r>
            <a:r>
              <a:rPr lang="ru-RU" sz="2800" dirty="0" err="1" smtClean="0">
                <a:latin typeface="Comic Sans MS" pitchFamily="66" charset="0"/>
              </a:rPr>
              <a:t>Встановлюється</a:t>
            </a: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ru-RU" sz="2800" dirty="0" err="1" smtClean="0">
                <a:latin typeface="Comic Sans MS" pitchFamily="66" charset="0"/>
              </a:rPr>
              <a:t>кровообіг</a:t>
            </a:r>
            <a:r>
              <a:rPr lang="ru-RU" sz="2800" dirty="0" smtClean="0">
                <a:latin typeface="Comic Sans MS" pitchFamily="66" charset="0"/>
              </a:rPr>
              <a:t>.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err="1" smtClean="0">
                <a:latin typeface="Comic Sans MS" pitchFamily="66" charset="0"/>
              </a:rPr>
              <a:t>Розмір</a:t>
            </a:r>
            <a:r>
              <a:rPr lang="ru-RU" sz="2800" dirty="0" smtClean="0">
                <a:latin typeface="Comic Sans MS" pitchFamily="66" charset="0"/>
              </a:rPr>
              <a:t> до 0,75 см. </a:t>
            </a:r>
            <a:r>
              <a:rPr lang="ru-RU" sz="2800" dirty="0" err="1" smtClean="0">
                <a:latin typeface="Comic Sans MS" pitchFamily="66" charset="0"/>
              </a:rPr>
              <a:t>Маса</a:t>
            </a:r>
            <a:r>
              <a:rPr lang="ru-RU" sz="2800" dirty="0" smtClean="0">
                <a:latin typeface="Comic Sans MS" pitchFamily="66" charset="0"/>
              </a:rPr>
              <a:t> 2-3 г.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25" y="1088470"/>
            <a:ext cx="5078413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750" y="1412776"/>
            <a:ext cx="37444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1,5 </a:t>
            </a:r>
            <a:r>
              <a:rPr lang="ru-RU" sz="2000" b="1" dirty="0" err="1" smtClean="0">
                <a:latin typeface="Comic Sans MS" pitchFamily="66" charset="0"/>
              </a:rPr>
              <a:t>місяць</a:t>
            </a:r>
            <a:r>
              <a:rPr lang="ru-RU" sz="2000" dirty="0" smtClean="0">
                <a:latin typeface="Comic Sans MS" pitchFamily="66" charset="0"/>
              </a:rPr>
              <a:t/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err="1" smtClean="0">
                <a:latin typeface="Comic Sans MS" pitchFamily="66" charset="0"/>
              </a:rPr>
              <a:t>Серце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тепер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має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чотири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відділи</a:t>
            </a:r>
            <a:r>
              <a:rPr lang="ru-RU" sz="2000" dirty="0" smtClean="0">
                <a:latin typeface="Comic Sans MS" pitchFamily="66" charset="0"/>
              </a:rPr>
              <a:t>.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err="1" smtClean="0">
                <a:latin typeface="Comic Sans MS" pitchFamily="66" charset="0"/>
              </a:rPr>
              <a:t>Формуються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пальці</a:t>
            </a:r>
            <a:r>
              <a:rPr lang="ru-RU" sz="2000" dirty="0" smtClean="0">
                <a:latin typeface="Comic Sans MS" pitchFamily="66" charset="0"/>
              </a:rPr>
              <a:t>  на руках та ногах, </a:t>
            </a:r>
            <a:r>
              <a:rPr lang="ru-RU" sz="2000" dirty="0" err="1" smtClean="0">
                <a:latin typeface="Comic Sans MS" pitchFamily="66" charset="0"/>
              </a:rPr>
              <a:t>легені</a:t>
            </a:r>
            <a:r>
              <a:rPr lang="ru-RU" sz="2000" dirty="0" smtClean="0">
                <a:latin typeface="Comic Sans MS" pitchFamily="66" charset="0"/>
              </a:rPr>
              <a:t>, </a:t>
            </a:r>
            <a:r>
              <a:rPr lang="ru-RU" sz="2000" dirty="0" err="1" smtClean="0">
                <a:latin typeface="Comic Sans MS" pitchFamily="66" charset="0"/>
              </a:rPr>
              <a:t>шлунок</a:t>
            </a:r>
            <a:r>
              <a:rPr lang="ru-RU" sz="2000" dirty="0" smtClean="0">
                <a:latin typeface="Comic Sans MS" pitchFamily="66" charset="0"/>
              </a:rPr>
              <a:t> та </a:t>
            </a:r>
            <a:r>
              <a:rPr lang="ru-RU" sz="2000" dirty="0" err="1" smtClean="0">
                <a:latin typeface="Comic Sans MS" pitchFamily="66" charset="0"/>
              </a:rPr>
              <a:t>печінка</a:t>
            </a:r>
            <a:r>
              <a:rPr lang="ru-RU" sz="2000" dirty="0" smtClean="0">
                <a:latin typeface="Comic Sans MS" pitchFamily="66" charset="0"/>
              </a:rPr>
              <a:t>.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err="1" smtClean="0">
                <a:latin typeface="Comic Sans MS" pitchFamily="66" charset="0"/>
              </a:rPr>
              <a:t>Формування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мозку</a:t>
            </a:r>
            <a:r>
              <a:rPr lang="ru-RU" sz="2000" dirty="0" smtClean="0">
                <a:latin typeface="Comic Sans MS" pitchFamily="66" charset="0"/>
              </a:rPr>
              <a:t> та </a:t>
            </a:r>
            <a:r>
              <a:rPr lang="ru-RU" sz="2000" dirty="0" err="1" smtClean="0">
                <a:latin typeface="Comic Sans MS" pitchFamily="66" charset="0"/>
              </a:rPr>
              <a:t>нервової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системи</a:t>
            </a:r>
            <a:r>
              <a:rPr lang="ru-RU" sz="2000" dirty="0" smtClean="0">
                <a:latin typeface="Comic Sans MS" pitchFamily="66" charset="0"/>
              </a:rPr>
              <a:t>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err="1" smtClean="0">
                <a:latin typeface="Comic Sans MS" pitchFamily="66" charset="0"/>
              </a:rPr>
              <a:t>Починають</a:t>
            </a:r>
            <a:r>
              <a:rPr lang="ru-RU" sz="2000" dirty="0" smtClean="0">
                <a:latin typeface="Comic Sans MS" pitchFamily="66" charset="0"/>
              </a:rPr>
              <a:t> бути  </a:t>
            </a:r>
            <a:r>
              <a:rPr lang="ru-RU" sz="2000" dirty="0" err="1" smtClean="0">
                <a:latin typeface="Comic Sans MS" pitchFamily="66" charset="0"/>
              </a:rPr>
              <a:t>видимими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очі</a:t>
            </a:r>
            <a:r>
              <a:rPr lang="ru-RU" sz="2000" dirty="0" smtClean="0">
                <a:latin typeface="Comic Sans MS" pitchFamily="66" charset="0"/>
              </a:rPr>
              <a:t>, </a:t>
            </a:r>
            <a:r>
              <a:rPr lang="ru-RU" sz="2000" dirty="0" err="1" smtClean="0">
                <a:latin typeface="Comic Sans MS" pitchFamily="66" charset="0"/>
              </a:rPr>
              <a:t>вуха,щелепи</a:t>
            </a:r>
            <a:r>
              <a:rPr lang="ru-RU" sz="2000" dirty="0" smtClean="0">
                <a:latin typeface="Comic Sans MS" pitchFamily="66" charset="0"/>
              </a:rPr>
              <a:t> 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7" y="1052736"/>
            <a:ext cx="5084763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46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052736"/>
            <a:ext cx="35101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місяці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Присутні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важливі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частини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тіла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дитини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хоча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вони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повністю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сформовані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Добре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помітні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очі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вуха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руки і ноги.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Продовжують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формуватися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м’язи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та хребет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динити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Нервова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система все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більше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вдосконалюється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Розмір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 см.,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маса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5 – 8 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63" y="1194429"/>
            <a:ext cx="4654641" cy="410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85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408</Words>
  <Application>Microsoft Office PowerPoint</Application>
  <PresentationFormat>Экран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9</cp:revision>
  <dcterms:created xsi:type="dcterms:W3CDTF">2015-01-26T14:52:13Z</dcterms:created>
  <dcterms:modified xsi:type="dcterms:W3CDTF">2015-01-26T16:37:02Z</dcterms:modified>
</cp:coreProperties>
</file>