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>
            <a:normAutofit/>
          </a:bodyPr>
          <a:lstStyle/>
          <a:p>
            <a:r>
              <a:rPr lang="uk-UA" sz="5400" b="1" dirty="0" smtClean="0"/>
              <a:t>Штучне Клонування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976437"/>
            <a:ext cx="7056783" cy="3828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7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ru-RU" dirty="0" err="1"/>
              <a:t>Цілі</a:t>
            </a:r>
            <a:r>
              <a:rPr lang="ru-RU" dirty="0"/>
              <a:t> уроку: </a:t>
            </a:r>
            <a:r>
              <a:rPr lang="ru-RU" dirty="0" err="1"/>
              <a:t>ознайомити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сучасними</a:t>
            </a:r>
            <a:r>
              <a:rPr lang="ru-RU" dirty="0"/>
              <a:t> </a:t>
            </a:r>
            <a:r>
              <a:rPr lang="ru-RU" dirty="0" err="1"/>
              <a:t>ембріотехнологіями</a:t>
            </a:r>
            <a:r>
              <a:rPr lang="ru-RU" dirty="0"/>
              <a:t> та </a:t>
            </a:r>
            <a:r>
              <a:rPr lang="ru-RU" dirty="0" err="1"/>
              <a:t>технологіями</a:t>
            </a:r>
            <a:r>
              <a:rPr lang="ru-RU" dirty="0"/>
              <a:t> </a:t>
            </a:r>
            <a:r>
              <a:rPr lang="ru-RU" dirty="0" err="1"/>
              <a:t>клонування</a:t>
            </a:r>
            <a:r>
              <a:rPr lang="ru-RU" dirty="0"/>
              <a:t>, </a:t>
            </a:r>
            <a:r>
              <a:rPr lang="ru-RU" dirty="0" err="1"/>
              <a:t>розглянути</a:t>
            </a:r>
            <a:r>
              <a:rPr lang="ru-RU" dirty="0"/>
              <a:t> </a:t>
            </a:r>
            <a:r>
              <a:rPr lang="ru-RU" dirty="0" err="1"/>
              <a:t>історію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й </a:t>
            </a:r>
            <a:r>
              <a:rPr lang="ru-RU" dirty="0" err="1"/>
              <a:t>перспективи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в </a:t>
            </a:r>
            <a:r>
              <a:rPr lang="ru-RU" dirty="0" err="1"/>
              <a:t>медицині</a:t>
            </a:r>
            <a:r>
              <a:rPr lang="ru-RU" dirty="0"/>
              <a:t>, </a:t>
            </a:r>
            <a:r>
              <a:rPr lang="ru-RU" dirty="0" err="1"/>
              <a:t>сільському</a:t>
            </a:r>
            <a:r>
              <a:rPr lang="ru-RU" dirty="0"/>
              <a:t> </a:t>
            </a:r>
            <a:r>
              <a:rPr lang="ru-RU" dirty="0" err="1"/>
              <a:t>господарстві</a:t>
            </a:r>
            <a:r>
              <a:rPr lang="ru-RU" dirty="0"/>
              <a:t> й </a:t>
            </a:r>
            <a:r>
              <a:rPr lang="ru-RU" dirty="0" err="1"/>
              <a:t>промисло­вості</a:t>
            </a:r>
            <a:r>
              <a:rPr lang="ru-RU" dirty="0"/>
              <a:t>; </a:t>
            </a:r>
            <a:r>
              <a:rPr lang="ru-RU" dirty="0" err="1"/>
              <a:t>розвивати</a:t>
            </a:r>
            <a:r>
              <a:rPr lang="ru-RU" dirty="0"/>
              <a:t> </a:t>
            </a:r>
            <a:r>
              <a:rPr lang="ru-RU" dirty="0" err="1"/>
              <a:t>логічне</a:t>
            </a:r>
            <a:r>
              <a:rPr lang="ru-RU" dirty="0"/>
              <a:t> </a:t>
            </a:r>
            <a:r>
              <a:rPr lang="ru-RU" dirty="0" err="1"/>
              <a:t>мислення</a:t>
            </a:r>
            <a:r>
              <a:rPr lang="ru-RU" dirty="0"/>
              <a:t>; </a:t>
            </a:r>
            <a:r>
              <a:rPr lang="ru-RU" dirty="0" err="1"/>
              <a:t>ви­ховувати</a:t>
            </a:r>
            <a:r>
              <a:rPr lang="ru-RU" dirty="0"/>
              <a:t> </a:t>
            </a:r>
            <a:r>
              <a:rPr lang="ru-RU" dirty="0" err="1"/>
              <a:t>почуття</a:t>
            </a:r>
            <a:r>
              <a:rPr lang="ru-RU" dirty="0"/>
              <a:t> </a:t>
            </a:r>
            <a:r>
              <a:rPr lang="ru-RU" dirty="0" err="1"/>
              <a:t>відповідальності</a:t>
            </a:r>
            <a:r>
              <a:rPr lang="ru-RU" dirty="0"/>
              <a:t> за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та </a:t>
            </a:r>
            <a:r>
              <a:rPr lang="ru-RU" dirty="0" err="1"/>
              <a:t>дбайливе</a:t>
            </a:r>
            <a:r>
              <a:rPr lang="ru-RU" dirty="0"/>
              <a:t> </a:t>
            </a:r>
            <a:r>
              <a:rPr lang="ru-RU" dirty="0" err="1"/>
              <a:t>ставлення</a:t>
            </a:r>
            <a:r>
              <a:rPr lang="ru-RU" dirty="0"/>
              <a:t> до </a:t>
            </a:r>
            <a:r>
              <a:rPr lang="ru-RU" dirty="0" err="1"/>
              <a:t>живих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.</a:t>
            </a:r>
          </a:p>
          <a:p>
            <a:r>
              <a:rPr lang="ru-RU" dirty="0" err="1"/>
              <a:t>Обладнання</a:t>
            </a:r>
            <a:r>
              <a:rPr lang="ru-RU" dirty="0"/>
              <a:t> й </a:t>
            </a:r>
            <a:r>
              <a:rPr lang="ru-RU" dirty="0" err="1"/>
              <a:t>матеріали</a:t>
            </a:r>
            <a:r>
              <a:rPr lang="ru-RU" dirty="0"/>
              <a:t>: </a:t>
            </a:r>
            <a:r>
              <a:rPr lang="ru-RU" dirty="0" err="1"/>
              <a:t>таблиці</a:t>
            </a:r>
            <a:r>
              <a:rPr lang="ru-RU" dirty="0"/>
              <a:t>, </a:t>
            </a:r>
            <a:r>
              <a:rPr lang="ru-RU" dirty="0" err="1"/>
              <a:t>фотографії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слайди</a:t>
            </a:r>
            <a:r>
              <a:rPr lang="ru-RU" dirty="0"/>
              <a:t> </a:t>
            </a:r>
            <a:r>
              <a:rPr lang="ru-RU" dirty="0" err="1"/>
              <a:t>презента­ції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демонструють</a:t>
            </a:r>
            <a:r>
              <a:rPr lang="ru-RU" dirty="0"/>
              <a:t> </a:t>
            </a:r>
            <a:r>
              <a:rPr lang="ru-RU" dirty="0" err="1"/>
              <a:t>схеми</a:t>
            </a:r>
            <a:r>
              <a:rPr lang="ru-RU" dirty="0"/>
              <a:t> </a:t>
            </a:r>
            <a:r>
              <a:rPr lang="ru-RU" dirty="0" err="1"/>
              <a:t>ембріотехнологій</a:t>
            </a:r>
            <a:r>
              <a:rPr lang="ru-RU" dirty="0"/>
              <a:t> та </a:t>
            </a:r>
            <a:r>
              <a:rPr lang="ru-RU" dirty="0" err="1"/>
              <a:t>клонування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та </a:t>
            </a:r>
            <a:r>
              <a:rPr lang="ru-RU" dirty="0" err="1"/>
              <a:t>головні</a:t>
            </a:r>
            <a:r>
              <a:rPr lang="ru-RU" dirty="0"/>
              <a:t> напрямки </a:t>
            </a:r>
            <a:r>
              <a:rPr lang="ru-RU" dirty="0" err="1"/>
              <a:t>розвитку</a:t>
            </a:r>
            <a:r>
              <a:rPr lang="ru-RU" dirty="0"/>
              <a:t> й </a:t>
            </a:r>
            <a:r>
              <a:rPr lang="ru-RU" dirty="0" err="1"/>
              <a:t>можливого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182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4320480" cy="5822107"/>
          </a:xfrm>
        </p:spPr>
        <p:txBody>
          <a:bodyPr>
            <a:normAutofit/>
          </a:bodyPr>
          <a:lstStyle/>
          <a:p>
            <a:r>
              <a:rPr lang="ru-RU" sz="3900" b="1" i="1" dirty="0" err="1"/>
              <a:t>Клонування</a:t>
            </a:r>
            <a:r>
              <a:rPr lang="ru-RU" i="1" dirty="0"/>
              <a:t> — </a:t>
            </a:r>
            <a:r>
              <a:rPr lang="ru-RU" i="1" dirty="0" err="1"/>
              <a:t>це</a:t>
            </a:r>
            <a:r>
              <a:rPr lang="ru-RU" i="1" dirty="0"/>
              <a:t> метод </a:t>
            </a:r>
            <a:r>
              <a:rPr lang="ru-RU" i="1" dirty="0" err="1"/>
              <a:t>розмноження</a:t>
            </a:r>
            <a:r>
              <a:rPr lang="ru-RU" i="1" dirty="0"/>
              <a:t> </a:t>
            </a:r>
            <a:r>
              <a:rPr lang="ru-RU" i="1" dirty="0" err="1"/>
              <a:t>статевороздільних</a:t>
            </a:r>
            <a:r>
              <a:rPr lang="ru-RU" i="1" dirty="0"/>
              <a:t> </a:t>
            </a:r>
            <a:r>
              <a:rPr lang="ru-RU" i="1" dirty="0" err="1"/>
              <a:t>істот</a:t>
            </a:r>
            <a:r>
              <a:rPr lang="ru-RU" i="1" dirty="0"/>
              <a:t> (</a:t>
            </a:r>
            <a:r>
              <a:rPr lang="ru-RU" i="1" dirty="0" err="1"/>
              <a:t>тварин</a:t>
            </a:r>
            <a:r>
              <a:rPr lang="ru-RU" i="1" dirty="0"/>
              <a:t> і людей), з </a:t>
            </a:r>
            <a:r>
              <a:rPr lang="ru-RU" i="1" dirty="0" err="1"/>
              <a:t>допомогою</a:t>
            </a:r>
            <a:r>
              <a:rPr lang="ru-RU" i="1" dirty="0"/>
              <a:t> </a:t>
            </a:r>
            <a:r>
              <a:rPr lang="ru-RU" i="1" dirty="0" err="1"/>
              <a:t>якого</a:t>
            </a:r>
            <a:r>
              <a:rPr lang="ru-RU" i="1" dirty="0"/>
              <a:t> в </a:t>
            </a:r>
            <a:r>
              <a:rPr lang="ru-RU" i="1" dirty="0" err="1"/>
              <a:t>нестатевий</a:t>
            </a:r>
            <a:r>
              <a:rPr lang="ru-RU" i="1" dirty="0"/>
              <a:t> </a:t>
            </a:r>
            <a:r>
              <a:rPr lang="ru-RU" i="1" dirty="0" err="1"/>
              <a:t>спосіб</a:t>
            </a:r>
            <a:r>
              <a:rPr lang="ru-RU" i="1" dirty="0"/>
              <a:t> </a:t>
            </a:r>
            <a:r>
              <a:rPr lang="ru-RU" i="1" dirty="0" err="1"/>
              <a:t>можна</a:t>
            </a:r>
            <a:r>
              <a:rPr lang="ru-RU" i="1" dirty="0"/>
              <a:t> </a:t>
            </a:r>
            <a:r>
              <a:rPr lang="ru-RU" i="1" dirty="0" err="1"/>
              <a:t>отримати</a:t>
            </a:r>
            <a:r>
              <a:rPr lang="ru-RU" i="1" dirty="0"/>
              <a:t> </a:t>
            </a:r>
            <a:r>
              <a:rPr lang="ru-RU" i="1" dirty="0" err="1"/>
              <a:t>новий</a:t>
            </a:r>
            <a:r>
              <a:rPr lang="ru-RU" i="1" dirty="0"/>
              <a:t> </a:t>
            </a:r>
            <a:r>
              <a:rPr lang="ru-RU" i="1" dirty="0" err="1"/>
              <a:t>організм</a:t>
            </a:r>
            <a:r>
              <a:rPr lang="ru-RU" i="1" dirty="0"/>
              <a:t>, </a:t>
            </a:r>
            <a:r>
              <a:rPr lang="ru-RU" i="1" dirty="0" err="1"/>
              <a:t>який</a:t>
            </a:r>
            <a:r>
              <a:rPr lang="ru-RU" i="1" dirty="0"/>
              <a:t> буде </a:t>
            </a:r>
            <a:r>
              <a:rPr lang="ru-RU" i="1" dirty="0" err="1"/>
              <a:t>генетично</a:t>
            </a:r>
            <a:r>
              <a:rPr lang="ru-RU" i="1" dirty="0"/>
              <a:t> </a:t>
            </a:r>
            <a:r>
              <a:rPr lang="ru-RU" i="1" dirty="0" err="1"/>
              <a:t>ідентичним</a:t>
            </a:r>
            <a:r>
              <a:rPr lang="ru-RU" i="1" dirty="0"/>
              <a:t> до </a:t>
            </a:r>
            <a:r>
              <a:rPr lang="ru-RU" i="1" dirty="0" err="1"/>
              <a:t>організму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передбачається</a:t>
            </a:r>
            <a:r>
              <a:rPr lang="ru-RU" i="1" dirty="0"/>
              <a:t> </a:t>
            </a:r>
            <a:r>
              <a:rPr lang="ru-RU" i="1" dirty="0" err="1"/>
              <a:t>клонувати</a:t>
            </a:r>
            <a:r>
              <a:rPr lang="ru-RU" i="1" dirty="0"/>
              <a:t>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484784"/>
            <a:ext cx="4255368" cy="4981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1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ru-RU" i="1" dirty="0" err="1"/>
              <a:t>Існують</a:t>
            </a:r>
            <a:r>
              <a:rPr lang="ru-RU" i="1" dirty="0"/>
              <a:t> два </a:t>
            </a:r>
            <a:r>
              <a:rPr lang="ru-RU" i="1" dirty="0" err="1"/>
              <a:t>різні</a:t>
            </a:r>
            <a:r>
              <a:rPr lang="ru-RU" i="1" dirty="0"/>
              <a:t> шляхи, з </a:t>
            </a:r>
            <a:r>
              <a:rPr lang="ru-RU" i="1" dirty="0" err="1"/>
              <a:t>допомогою</a:t>
            </a:r>
            <a:r>
              <a:rPr lang="ru-RU" i="1" dirty="0"/>
              <a:t> </a:t>
            </a:r>
            <a:r>
              <a:rPr lang="ru-RU" i="1" dirty="0" err="1"/>
              <a:t>яких</a:t>
            </a:r>
            <a:r>
              <a:rPr lang="ru-RU" i="1" dirty="0"/>
              <a:t> </a:t>
            </a:r>
            <a:r>
              <a:rPr lang="ru-RU" i="1" dirty="0" err="1"/>
              <a:t>можна</a:t>
            </a:r>
            <a:r>
              <a:rPr lang="ru-RU" i="1" dirty="0"/>
              <a:t> </a:t>
            </a:r>
            <a:r>
              <a:rPr lang="ru-RU" i="1" dirty="0" err="1"/>
              <a:t>досягнути</a:t>
            </a:r>
            <a:r>
              <a:rPr lang="ru-RU" i="1" dirty="0"/>
              <a:t> </a:t>
            </a:r>
            <a:r>
              <a:rPr lang="ru-RU" i="1" dirty="0" err="1"/>
              <a:t>клонування</a:t>
            </a:r>
            <a:r>
              <a:rPr lang="ru-RU" i="1" dirty="0"/>
              <a:t>. </a:t>
            </a:r>
            <a:r>
              <a:rPr lang="ru-RU" i="1" dirty="0" smtClean="0"/>
              <a:t>           </a:t>
            </a:r>
          </a:p>
          <a:p>
            <a:r>
              <a:rPr lang="ru-RU" i="1" dirty="0" smtClean="0"/>
              <a:t>1</a:t>
            </a:r>
            <a:r>
              <a:rPr lang="ru-RU" i="1" dirty="0"/>
              <a:t>. </a:t>
            </a:r>
            <a:r>
              <a:rPr lang="ru-RU" i="1" dirty="0" err="1"/>
              <a:t>Перенесення</a:t>
            </a:r>
            <a:r>
              <a:rPr lang="ru-RU" i="1" dirty="0"/>
              <a:t> ядра </a:t>
            </a:r>
            <a:r>
              <a:rPr lang="ru-RU" i="1" dirty="0" err="1"/>
              <a:t>клітини</a:t>
            </a:r>
            <a:r>
              <a:rPr lang="ru-RU" i="1" dirty="0"/>
              <a:t> </a:t>
            </a:r>
            <a:r>
              <a:rPr lang="ru-RU" i="1" dirty="0" err="1"/>
              <a:t>суб’єкта</a:t>
            </a:r>
            <a:r>
              <a:rPr lang="ru-RU" i="1" dirty="0"/>
              <a:t>, </a:t>
            </a:r>
            <a:r>
              <a:rPr lang="ru-RU" i="1" dirty="0" err="1"/>
              <a:t>якого</a:t>
            </a:r>
            <a:r>
              <a:rPr lang="ru-RU" i="1" dirty="0"/>
              <a:t> </a:t>
            </a:r>
            <a:r>
              <a:rPr lang="ru-RU" i="1" dirty="0" err="1"/>
              <a:t>хочуть</a:t>
            </a:r>
            <a:r>
              <a:rPr lang="ru-RU" i="1" dirty="0"/>
              <a:t> </a:t>
            </a:r>
            <a:r>
              <a:rPr lang="ru-RU" i="1" dirty="0" err="1"/>
              <a:t>клонувати</a:t>
            </a:r>
            <a:r>
              <a:rPr lang="ru-RU" i="1" dirty="0"/>
              <a:t> (</a:t>
            </a:r>
            <a:r>
              <a:rPr lang="ru-RU" i="1" dirty="0" err="1"/>
              <a:t>дублювати</a:t>
            </a:r>
            <a:r>
              <a:rPr lang="ru-RU" i="1" dirty="0"/>
              <a:t>). </a:t>
            </a:r>
            <a:endParaRPr lang="ru-RU" i="1" dirty="0" smtClean="0"/>
          </a:p>
          <a:p>
            <a:r>
              <a:rPr lang="ru-RU" i="1" dirty="0" smtClean="0"/>
              <a:t>2</a:t>
            </a:r>
            <a:r>
              <a:rPr lang="ru-RU" i="1" dirty="0"/>
              <a:t>. </a:t>
            </a:r>
            <a:r>
              <a:rPr lang="ru-RU" i="1" dirty="0" err="1"/>
              <a:t>Розщеплення</a:t>
            </a:r>
            <a:r>
              <a:rPr lang="ru-RU" i="1" dirty="0"/>
              <a:t> </a:t>
            </a:r>
            <a:r>
              <a:rPr lang="ru-RU" i="1" dirty="0" err="1"/>
              <a:t>ембріонів</a:t>
            </a:r>
            <a:r>
              <a:rPr lang="ru-RU" i="1" dirty="0"/>
              <a:t>, </a:t>
            </a:r>
            <a:r>
              <a:rPr lang="ru-RU" i="1" dirty="0" err="1"/>
              <a:t>тобто</a:t>
            </a:r>
            <a:r>
              <a:rPr lang="ru-RU" i="1" dirty="0"/>
              <a:t> </a:t>
            </a:r>
            <a:r>
              <a:rPr lang="ru-RU" i="1" dirty="0" err="1"/>
              <a:t>штучне</a:t>
            </a:r>
            <a:r>
              <a:rPr lang="ru-RU" i="1" dirty="0"/>
              <a:t> </a:t>
            </a:r>
            <a:r>
              <a:rPr lang="ru-RU" i="1" dirty="0" err="1"/>
              <a:t>проведення</a:t>
            </a:r>
            <a:r>
              <a:rPr lang="ru-RU" i="1" dirty="0"/>
              <a:t> природного </a:t>
            </a:r>
            <a:r>
              <a:rPr lang="ru-RU" i="1" dirty="0" err="1"/>
              <a:t>процесу</a:t>
            </a:r>
            <a:r>
              <a:rPr lang="ru-RU" i="1" dirty="0"/>
              <a:t> </a:t>
            </a:r>
            <a:r>
              <a:rPr lang="ru-RU" i="1" dirty="0" err="1"/>
              <a:t>формування</a:t>
            </a:r>
            <a:r>
              <a:rPr lang="ru-RU" i="1" dirty="0"/>
              <a:t> </a:t>
            </a:r>
            <a:r>
              <a:rPr lang="ru-RU" i="1" dirty="0" err="1"/>
              <a:t>ідентичних</a:t>
            </a:r>
            <a:r>
              <a:rPr lang="ru-RU" i="1" dirty="0"/>
              <a:t> </a:t>
            </a:r>
            <a:r>
              <a:rPr lang="ru-RU" i="1" dirty="0" err="1"/>
              <a:t>близнюків</a:t>
            </a:r>
            <a:r>
              <a:rPr lang="ru-RU" i="1" dirty="0"/>
              <a:t> (</a:t>
            </a:r>
            <a:r>
              <a:rPr lang="ru-RU" i="1" dirty="0" err="1"/>
              <a:t>або</a:t>
            </a:r>
            <a:r>
              <a:rPr lang="ru-RU" i="1" dirty="0"/>
              <a:t> монозигот), </a:t>
            </a:r>
            <a:r>
              <a:rPr lang="ru-RU" i="1" dirty="0" err="1"/>
              <a:t>який</a:t>
            </a:r>
            <a:r>
              <a:rPr lang="ru-RU" i="1" dirty="0"/>
              <a:t> </a:t>
            </a:r>
            <a:r>
              <a:rPr lang="ru-RU" i="1" dirty="0" err="1"/>
              <a:t>полягає</a:t>
            </a:r>
            <a:r>
              <a:rPr lang="ru-RU" i="1" dirty="0"/>
              <a:t> в </a:t>
            </a:r>
            <a:r>
              <a:rPr lang="ru-RU" i="1" dirty="0" err="1"/>
              <a:t>мікрохірургічному</a:t>
            </a:r>
            <a:r>
              <a:rPr lang="ru-RU" i="1" dirty="0"/>
              <a:t> </a:t>
            </a:r>
            <a:r>
              <a:rPr lang="ru-RU" i="1" dirty="0" err="1"/>
              <a:t>поділі</a:t>
            </a:r>
            <a:r>
              <a:rPr lang="ru-RU" i="1" dirty="0"/>
              <a:t> </a:t>
            </a:r>
            <a:r>
              <a:rPr lang="ru-RU" i="1" dirty="0" err="1"/>
              <a:t>ембріональних</a:t>
            </a:r>
            <a:r>
              <a:rPr lang="ru-RU" i="1" dirty="0"/>
              <a:t> </a:t>
            </a:r>
            <a:r>
              <a:rPr lang="ru-RU" i="1" dirty="0" err="1"/>
              <a:t>клітин</a:t>
            </a:r>
            <a:r>
              <a:rPr lang="ru-RU" i="1" dirty="0"/>
              <a:t> на перших </a:t>
            </a:r>
            <a:r>
              <a:rPr lang="ru-RU" i="1" dirty="0" err="1"/>
              <a:t>стадіях</a:t>
            </a:r>
            <a:r>
              <a:rPr lang="ru-RU" i="1" dirty="0"/>
              <a:t> </a:t>
            </a:r>
            <a:r>
              <a:rPr lang="ru-RU" i="1" dirty="0" err="1"/>
              <a:t>їхнього</a:t>
            </a:r>
            <a:r>
              <a:rPr lang="ru-RU" i="1" dirty="0"/>
              <a:t> </a:t>
            </a:r>
            <a:r>
              <a:rPr lang="ru-RU" i="1" dirty="0" err="1"/>
              <a:t>розвитку</a:t>
            </a:r>
            <a:r>
              <a:rPr lang="ru-RU" i="1" dirty="0"/>
              <a:t> (до 14 </a:t>
            </a:r>
            <a:r>
              <a:rPr lang="ru-RU" i="1" dirty="0" err="1"/>
              <a:t>днів</a:t>
            </a:r>
            <a:r>
              <a:rPr lang="ru-RU" i="1" dirty="0"/>
              <a:t> </a:t>
            </a:r>
            <a:r>
              <a:rPr lang="ru-RU" i="1" dirty="0" err="1"/>
              <a:t>після</a:t>
            </a:r>
            <a:r>
              <a:rPr lang="ru-RU" i="1" dirty="0"/>
              <a:t> </a:t>
            </a:r>
            <a:r>
              <a:rPr lang="ru-RU" i="1" dirty="0" err="1"/>
              <a:t>запліднення</a:t>
            </a:r>
            <a:r>
              <a:rPr lang="ru-RU" i="1" dirty="0"/>
              <a:t>) на два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більше</a:t>
            </a:r>
            <a:r>
              <a:rPr lang="ru-RU" i="1" dirty="0"/>
              <a:t> </a:t>
            </a:r>
            <a:r>
              <a:rPr lang="ru-RU" i="1" dirty="0" err="1"/>
              <a:t>ідентичних</a:t>
            </a:r>
            <a:r>
              <a:rPr lang="ru-RU" i="1" dirty="0"/>
              <a:t> </a:t>
            </a:r>
            <a:r>
              <a:rPr lang="ru-RU" i="1" dirty="0" err="1"/>
              <a:t>ембріонів</a:t>
            </a:r>
            <a:r>
              <a:rPr lang="ru-RU" i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936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024744" cy="1143000"/>
          </a:xfrm>
        </p:spPr>
        <p:txBody>
          <a:bodyPr/>
          <a:lstStyle/>
          <a:p>
            <a:r>
              <a:rPr lang="uk-UA" dirty="0" smtClean="0"/>
              <a:t>Клонування людини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3898776" cy="4525963"/>
          </a:xfrm>
        </p:spPr>
        <p:txBody>
          <a:bodyPr>
            <a:normAutofit lnSpcReduction="10000"/>
          </a:bodyPr>
          <a:lstStyle/>
          <a:p>
            <a:r>
              <a:rPr lang="uk-UA" sz="4400" dirty="0" smtClean="0"/>
              <a:t>- це точне відтворення будь-якого об</a:t>
            </a:r>
            <a:r>
              <a:rPr lang="en-US" sz="4400" dirty="0" smtClean="0"/>
              <a:t>’</a:t>
            </a:r>
            <a:r>
              <a:rPr lang="uk-UA" sz="4400" dirty="0" err="1" smtClean="0"/>
              <a:t>єкта</a:t>
            </a:r>
            <a:r>
              <a:rPr lang="uk-UA" sz="4400" dirty="0" smtClean="0"/>
              <a:t> будь-яку кількість разів</a:t>
            </a:r>
            <a:endParaRPr lang="ru-RU" sz="4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2060848"/>
            <a:ext cx="4547705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97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err="1"/>
              <a:t>Всупереч</a:t>
            </a:r>
            <a:r>
              <a:rPr lang="ru-RU" b="1" dirty="0"/>
              <a:t> </a:t>
            </a:r>
            <a:r>
              <a:rPr lang="ru-RU" b="1" dirty="0" err="1"/>
              <a:t>поширеній</a:t>
            </a:r>
            <a:r>
              <a:rPr lang="ru-RU" b="1" dirty="0"/>
              <a:t> </a:t>
            </a:r>
            <a:r>
              <a:rPr lang="ru-RU" b="1" dirty="0" err="1"/>
              <a:t>думці</a:t>
            </a:r>
            <a:r>
              <a:rPr lang="ru-RU" b="1" dirty="0"/>
              <a:t>, клон не є </a:t>
            </a:r>
            <a:r>
              <a:rPr lang="ru-RU" b="1" dirty="0" err="1"/>
              <a:t>завжди</a:t>
            </a:r>
            <a:r>
              <a:rPr lang="ru-RU" b="1" dirty="0"/>
              <a:t> точною </a:t>
            </a:r>
            <a:r>
              <a:rPr lang="ru-RU" b="1" dirty="0" err="1"/>
              <a:t>копією</a:t>
            </a:r>
            <a:r>
              <a:rPr lang="ru-RU" b="1" dirty="0"/>
              <a:t> </a:t>
            </a:r>
            <a:r>
              <a:rPr lang="ru-RU" b="1" dirty="0" err="1"/>
              <a:t>людини</a:t>
            </a:r>
            <a:r>
              <a:rPr lang="ru-RU" b="1" dirty="0"/>
              <a:t>, на </a:t>
            </a:r>
            <a:r>
              <a:rPr lang="ru-RU" b="1" dirty="0" err="1"/>
              <a:t>основі</a:t>
            </a:r>
            <a:r>
              <a:rPr lang="ru-RU" b="1" dirty="0"/>
              <a:t> </a:t>
            </a:r>
            <a:r>
              <a:rPr lang="ru-RU" b="1" dirty="0" err="1"/>
              <a:t>якої</a:t>
            </a:r>
            <a:r>
              <a:rPr lang="ru-RU" b="1" dirty="0"/>
              <a:t> </a:t>
            </a:r>
            <a:r>
              <a:rPr lang="ru-RU" b="1" dirty="0" err="1"/>
              <a:t>був</a:t>
            </a:r>
            <a:r>
              <a:rPr lang="ru-RU" b="1" dirty="0"/>
              <a:t> </a:t>
            </a:r>
            <a:r>
              <a:rPr lang="ru-RU" b="1" dirty="0" err="1"/>
              <a:t>склонований</a:t>
            </a:r>
            <a:r>
              <a:rPr lang="ru-RU" b="1" dirty="0"/>
              <a:t>, </a:t>
            </a:r>
            <a:r>
              <a:rPr lang="ru-RU" b="1" dirty="0" err="1"/>
              <a:t>оскільки</a:t>
            </a:r>
            <a:r>
              <a:rPr lang="ru-RU" b="1" dirty="0"/>
              <a:t> при </a:t>
            </a:r>
            <a:r>
              <a:rPr lang="ru-RU" b="1" dirty="0" err="1"/>
              <a:t>клонуванні</a:t>
            </a:r>
            <a:r>
              <a:rPr lang="ru-RU" b="1" dirty="0"/>
              <a:t> </a:t>
            </a:r>
            <a:r>
              <a:rPr lang="ru-RU" b="1" dirty="0" err="1"/>
              <a:t>копіюється</a:t>
            </a:r>
            <a:r>
              <a:rPr lang="ru-RU" b="1" dirty="0"/>
              <a:t> </a:t>
            </a:r>
            <a:r>
              <a:rPr lang="ru-RU" b="1" dirty="0" err="1"/>
              <a:t>лише</a:t>
            </a:r>
            <a:r>
              <a:rPr lang="ru-RU" b="1" dirty="0"/>
              <a:t> генотип, а фенотип </a:t>
            </a:r>
            <a:r>
              <a:rPr lang="ru-RU" b="1" dirty="0" err="1"/>
              <a:t>може</a:t>
            </a:r>
            <a:r>
              <a:rPr lang="ru-RU" b="1" dirty="0"/>
              <a:t> бути </a:t>
            </a:r>
            <a:r>
              <a:rPr lang="ru-RU" b="1" dirty="0" err="1"/>
              <a:t>відмінним</a:t>
            </a:r>
            <a:r>
              <a:rPr lang="ru-RU" b="1" dirty="0"/>
              <a:t>, у </a:t>
            </a:r>
            <a:r>
              <a:rPr lang="ru-RU" b="1" dirty="0" err="1"/>
              <a:t>залежності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/>
              <a:t>навколишнього</a:t>
            </a:r>
            <a:r>
              <a:rPr lang="ru-RU" b="1" dirty="0"/>
              <a:t> </a:t>
            </a:r>
            <a:r>
              <a:rPr lang="ru-RU" b="1" dirty="0" err="1"/>
              <a:t>середовища</a:t>
            </a:r>
            <a:r>
              <a:rPr lang="ru-RU" b="1" dirty="0"/>
              <a:t>, </a:t>
            </a:r>
            <a:r>
              <a:rPr lang="ru-RU" b="1" dirty="0" err="1"/>
              <a:t>обставин</a:t>
            </a:r>
            <a:r>
              <a:rPr lang="ru-RU" b="1" dirty="0"/>
              <a:t>. Так, </a:t>
            </a:r>
            <a:r>
              <a:rPr lang="ru-RU" b="1" dirty="0" err="1"/>
              <a:t>наприклад</a:t>
            </a:r>
            <a:r>
              <a:rPr lang="ru-RU" b="1" dirty="0"/>
              <a:t>, </a:t>
            </a:r>
            <a:r>
              <a:rPr lang="ru-RU" b="1" dirty="0" err="1"/>
              <a:t>якщо</a:t>
            </a:r>
            <a:r>
              <a:rPr lang="ru-RU" b="1" dirty="0"/>
              <a:t> </a:t>
            </a:r>
            <a:r>
              <a:rPr lang="ru-RU" b="1" dirty="0" err="1"/>
              <a:t>взяти</a:t>
            </a:r>
            <a:r>
              <a:rPr lang="ru-RU" b="1" dirty="0"/>
              <a:t> </a:t>
            </a:r>
            <a:r>
              <a:rPr lang="ru-RU" b="1" dirty="0" err="1"/>
              <a:t>шість</a:t>
            </a:r>
            <a:r>
              <a:rPr lang="ru-RU" b="1" dirty="0"/>
              <a:t> </a:t>
            </a:r>
            <a:r>
              <a:rPr lang="ru-RU" b="1" dirty="0" err="1"/>
              <a:t>різних</a:t>
            </a:r>
            <a:r>
              <a:rPr lang="ru-RU" b="1" dirty="0"/>
              <a:t> </a:t>
            </a:r>
            <a:r>
              <a:rPr lang="ru-RU" b="1" dirty="0" err="1"/>
              <a:t>клонів</a:t>
            </a:r>
            <a:r>
              <a:rPr lang="ru-RU" b="1" dirty="0"/>
              <a:t> і </a:t>
            </a:r>
            <a:r>
              <a:rPr lang="ru-RU" b="1" dirty="0" err="1"/>
              <a:t>вирощувати</a:t>
            </a:r>
            <a:r>
              <a:rPr lang="ru-RU" b="1" dirty="0"/>
              <a:t> </a:t>
            </a:r>
            <a:r>
              <a:rPr lang="ru-RU" b="1" dirty="0" err="1"/>
              <a:t>їх</a:t>
            </a:r>
            <a:r>
              <a:rPr lang="ru-RU" b="1" dirty="0"/>
              <a:t> у </a:t>
            </a:r>
            <a:r>
              <a:rPr lang="ru-RU" b="1" dirty="0" err="1"/>
              <a:t>різних</a:t>
            </a:r>
            <a:r>
              <a:rPr lang="ru-RU" b="1" dirty="0"/>
              <a:t> </a:t>
            </a:r>
            <a:r>
              <a:rPr lang="ru-RU" b="1" dirty="0" err="1"/>
              <a:t>умовах</a:t>
            </a:r>
            <a:r>
              <a:rPr lang="ru-RU" b="1" dirty="0"/>
              <a:t>:</a:t>
            </a:r>
          </a:p>
          <a:p>
            <a:r>
              <a:rPr lang="ru-RU" b="1" dirty="0"/>
              <a:t>клон при поганому </a:t>
            </a:r>
            <a:r>
              <a:rPr lang="ru-RU" b="1" dirty="0" err="1"/>
              <a:t>харчування</a:t>
            </a:r>
            <a:r>
              <a:rPr lang="ru-RU" b="1" dirty="0"/>
              <a:t> </a:t>
            </a:r>
            <a:r>
              <a:rPr lang="ru-RU" b="1" dirty="0" err="1"/>
              <a:t>виросте</a:t>
            </a:r>
            <a:r>
              <a:rPr lang="ru-RU" b="1" dirty="0"/>
              <a:t> </a:t>
            </a:r>
            <a:r>
              <a:rPr lang="ru-RU" b="1" dirty="0" err="1"/>
              <a:t>низьким</a:t>
            </a:r>
            <a:r>
              <a:rPr lang="ru-RU" b="1" dirty="0"/>
              <a:t> і худим</a:t>
            </a:r>
          </a:p>
          <a:p>
            <a:r>
              <a:rPr lang="ru-RU" b="1" dirty="0"/>
              <a:t>клон, </a:t>
            </a:r>
            <a:r>
              <a:rPr lang="ru-RU" b="1" dirty="0" err="1"/>
              <a:t>якого</a:t>
            </a:r>
            <a:r>
              <a:rPr lang="ru-RU" b="1" dirty="0"/>
              <a:t> </a:t>
            </a:r>
            <a:r>
              <a:rPr lang="ru-RU" b="1" dirty="0" err="1"/>
              <a:t>постійно</a:t>
            </a:r>
            <a:r>
              <a:rPr lang="ru-RU" b="1" dirty="0"/>
              <a:t> </a:t>
            </a:r>
            <a:r>
              <a:rPr lang="ru-RU" b="1" dirty="0" err="1"/>
              <a:t>перегодовувати</a:t>
            </a:r>
            <a:r>
              <a:rPr lang="ru-RU" b="1" dirty="0"/>
              <a:t> і </a:t>
            </a:r>
            <a:r>
              <a:rPr lang="ru-RU" b="1" dirty="0" err="1"/>
              <a:t>обмежувати</a:t>
            </a:r>
            <a:r>
              <a:rPr lang="ru-RU" b="1" dirty="0"/>
              <a:t> у </a:t>
            </a:r>
            <a:r>
              <a:rPr lang="ru-RU" b="1" dirty="0" err="1"/>
              <a:t>фізичних</a:t>
            </a:r>
            <a:r>
              <a:rPr lang="ru-RU" b="1" dirty="0"/>
              <a:t> </a:t>
            </a:r>
            <a:r>
              <a:rPr lang="ru-RU" b="1" dirty="0" err="1"/>
              <a:t>навантаженнях</a:t>
            </a:r>
            <a:r>
              <a:rPr lang="ru-RU" b="1" dirty="0"/>
              <a:t>, буде </a:t>
            </a:r>
            <a:r>
              <a:rPr lang="ru-RU" b="1" dirty="0" err="1"/>
              <a:t>страждати</a:t>
            </a:r>
            <a:r>
              <a:rPr lang="ru-RU" b="1" dirty="0"/>
              <a:t> </a:t>
            </a:r>
            <a:r>
              <a:rPr lang="ru-RU" b="1" dirty="0" err="1"/>
              <a:t>ожирінням</a:t>
            </a:r>
            <a:endParaRPr lang="ru-RU" b="1" dirty="0"/>
          </a:p>
          <a:p>
            <a:r>
              <a:rPr lang="ru-RU" b="1" dirty="0"/>
              <a:t>клон, </a:t>
            </a:r>
            <a:r>
              <a:rPr lang="ru-RU" b="1" dirty="0" err="1"/>
              <a:t>який</a:t>
            </a:r>
            <a:r>
              <a:rPr lang="ru-RU" b="1" dirty="0"/>
              <a:t> </a:t>
            </a:r>
            <a:r>
              <a:rPr lang="ru-RU" b="1" dirty="0" err="1"/>
              <a:t>харчувався</a:t>
            </a:r>
            <a:r>
              <a:rPr lang="ru-RU" b="1" dirty="0"/>
              <a:t> </a:t>
            </a:r>
            <a:r>
              <a:rPr lang="ru-RU" b="1" dirty="0" err="1"/>
              <a:t>висококалорійною</a:t>
            </a:r>
            <a:r>
              <a:rPr lang="ru-RU" b="1" dirty="0"/>
              <a:t>, але </a:t>
            </a:r>
            <a:r>
              <a:rPr lang="ru-RU" b="1" dirty="0" err="1"/>
              <a:t>недостатньою</a:t>
            </a:r>
            <a:r>
              <a:rPr lang="ru-RU" b="1" dirty="0"/>
              <a:t> на </a:t>
            </a:r>
            <a:r>
              <a:rPr lang="ru-RU" b="1" dirty="0" err="1"/>
              <a:t>вітаміни</a:t>
            </a:r>
            <a:r>
              <a:rPr lang="ru-RU" b="1" dirty="0"/>
              <a:t> та </a:t>
            </a:r>
            <a:r>
              <a:rPr lang="ru-RU" b="1" dirty="0" err="1"/>
              <a:t>мінерали</a:t>
            </a:r>
            <a:r>
              <a:rPr lang="ru-RU" b="1" dirty="0"/>
              <a:t> </a:t>
            </a:r>
            <a:r>
              <a:rPr lang="ru-RU" b="1" dirty="0" err="1"/>
              <a:t>необхідні</a:t>
            </a:r>
            <a:r>
              <a:rPr lang="ru-RU" b="1" dirty="0"/>
              <a:t> для росту, </a:t>
            </a:r>
            <a:r>
              <a:rPr lang="ru-RU" b="1" dirty="0" err="1"/>
              <a:t>виросте</a:t>
            </a:r>
            <a:r>
              <a:rPr lang="ru-RU" b="1" dirty="0"/>
              <a:t> </a:t>
            </a:r>
            <a:r>
              <a:rPr lang="ru-RU" b="1" dirty="0" err="1"/>
              <a:t>товстим</a:t>
            </a:r>
            <a:r>
              <a:rPr lang="ru-RU" b="1" dirty="0"/>
              <a:t>, але </a:t>
            </a:r>
            <a:r>
              <a:rPr lang="ru-RU" b="1" dirty="0" err="1"/>
              <a:t>невисоким</a:t>
            </a:r>
            <a:endParaRPr lang="ru-RU" b="1" dirty="0"/>
          </a:p>
          <a:p>
            <a:r>
              <a:rPr lang="ru-RU" b="1" dirty="0"/>
              <a:t>клон, </a:t>
            </a:r>
            <a:r>
              <a:rPr lang="ru-RU" b="1" dirty="0" err="1"/>
              <a:t>забезпечений</a:t>
            </a:r>
            <a:r>
              <a:rPr lang="ru-RU" b="1" dirty="0"/>
              <a:t> </a:t>
            </a:r>
            <a:r>
              <a:rPr lang="ru-RU" b="1" dirty="0" err="1"/>
              <a:t>нормальним</a:t>
            </a:r>
            <a:r>
              <a:rPr lang="ru-RU" b="1" dirty="0"/>
              <a:t> </a:t>
            </a:r>
            <a:r>
              <a:rPr lang="ru-RU" b="1" dirty="0" err="1"/>
              <a:t>харчуванням</a:t>
            </a:r>
            <a:r>
              <a:rPr lang="ru-RU" b="1" dirty="0"/>
              <a:t> і </a:t>
            </a:r>
            <a:r>
              <a:rPr lang="ru-RU" b="1" dirty="0" err="1"/>
              <a:t>серйозними</a:t>
            </a:r>
            <a:r>
              <a:rPr lang="ru-RU" b="1" dirty="0"/>
              <a:t> </a:t>
            </a:r>
            <a:r>
              <a:rPr lang="ru-RU" b="1" dirty="0" err="1"/>
              <a:t>фізичними</a:t>
            </a:r>
            <a:r>
              <a:rPr lang="ru-RU" b="1" dirty="0"/>
              <a:t> </a:t>
            </a:r>
            <a:r>
              <a:rPr lang="ru-RU" b="1" dirty="0" err="1"/>
              <a:t>навантаженнями</a:t>
            </a:r>
            <a:r>
              <a:rPr lang="ru-RU" b="1" dirty="0"/>
              <a:t>, </a:t>
            </a:r>
            <a:r>
              <a:rPr lang="ru-RU" b="1" dirty="0" err="1"/>
              <a:t>виросте</a:t>
            </a:r>
            <a:r>
              <a:rPr lang="ru-RU" b="1" dirty="0"/>
              <a:t> </a:t>
            </a:r>
            <a:r>
              <a:rPr lang="ru-RU" b="1" dirty="0" err="1"/>
              <a:t>сильним</a:t>
            </a:r>
            <a:r>
              <a:rPr lang="ru-RU" b="1" dirty="0"/>
              <a:t> і </a:t>
            </a:r>
            <a:r>
              <a:rPr lang="ru-RU" b="1" dirty="0" err="1"/>
              <a:t>мускулястим</a:t>
            </a:r>
            <a:endParaRPr lang="ru-RU" b="1" dirty="0"/>
          </a:p>
          <a:p>
            <a:r>
              <a:rPr lang="ru-RU" b="1" dirty="0"/>
              <a:t>клон, </a:t>
            </a:r>
            <a:r>
              <a:rPr lang="ru-RU" b="1" dirty="0" err="1"/>
              <a:t>якому</a:t>
            </a:r>
            <a:r>
              <a:rPr lang="ru-RU" b="1" dirty="0"/>
              <a:t> </a:t>
            </a:r>
            <a:r>
              <a:rPr lang="ru-RU" b="1" dirty="0" err="1"/>
              <a:t>довелося</a:t>
            </a:r>
            <a:r>
              <a:rPr lang="ru-RU" b="1" dirty="0"/>
              <a:t> в </a:t>
            </a:r>
            <a:r>
              <a:rPr lang="ru-RU" b="1" dirty="0" err="1"/>
              <a:t>період</a:t>
            </a:r>
            <a:r>
              <a:rPr lang="ru-RU" b="1" dirty="0"/>
              <a:t> росту </a:t>
            </a:r>
            <a:r>
              <a:rPr lang="ru-RU" b="1" dirty="0" err="1"/>
              <a:t>носити</a:t>
            </a:r>
            <a:r>
              <a:rPr lang="ru-RU" b="1" dirty="0"/>
              <a:t> </a:t>
            </a:r>
            <a:r>
              <a:rPr lang="ru-RU" b="1" dirty="0" err="1"/>
              <a:t>важкі</a:t>
            </a:r>
            <a:r>
              <a:rPr lang="ru-RU" b="1" dirty="0"/>
              <a:t> </a:t>
            </a:r>
            <a:r>
              <a:rPr lang="ru-RU" b="1" dirty="0" err="1"/>
              <a:t>речі</a:t>
            </a:r>
            <a:r>
              <a:rPr lang="ru-RU" b="1" dirty="0"/>
              <a:t>, </a:t>
            </a:r>
            <a:r>
              <a:rPr lang="ru-RU" b="1" dirty="0" err="1"/>
              <a:t>виросте</a:t>
            </a:r>
            <a:r>
              <a:rPr lang="ru-RU" b="1" dirty="0"/>
              <a:t> </a:t>
            </a:r>
            <a:r>
              <a:rPr lang="ru-RU" b="1" dirty="0" err="1"/>
              <a:t>невисоким</a:t>
            </a:r>
            <a:r>
              <a:rPr lang="ru-RU" b="1" dirty="0"/>
              <a:t>, але </a:t>
            </a:r>
            <a:r>
              <a:rPr lang="ru-RU" b="1" dirty="0" err="1"/>
              <a:t>мускулястим</a:t>
            </a:r>
            <a:endParaRPr lang="ru-RU" b="1" dirty="0"/>
          </a:p>
          <a:p>
            <a:r>
              <a:rPr lang="ru-RU" b="1" dirty="0"/>
              <a:t>клон, </a:t>
            </a:r>
            <a:r>
              <a:rPr lang="ru-RU" b="1" dirty="0" err="1"/>
              <a:t>якому</a:t>
            </a:r>
            <a:r>
              <a:rPr lang="ru-RU" b="1" dirty="0"/>
              <a:t> в </a:t>
            </a:r>
            <a:r>
              <a:rPr lang="ru-RU" b="1" dirty="0" err="1"/>
              <a:t>ембріональному</a:t>
            </a:r>
            <a:r>
              <a:rPr lang="ru-RU" b="1" dirty="0"/>
              <a:t> </a:t>
            </a:r>
            <a:r>
              <a:rPr lang="ru-RU" b="1" dirty="0" err="1"/>
              <a:t>періоді</a:t>
            </a:r>
            <a:r>
              <a:rPr lang="ru-RU" b="1" dirty="0"/>
              <a:t> вводили </a:t>
            </a:r>
            <a:r>
              <a:rPr lang="ru-RU" b="1" dirty="0" err="1"/>
              <a:t>тератогенні</a:t>
            </a:r>
            <a:r>
              <a:rPr lang="ru-RU" b="1" dirty="0"/>
              <a:t> </a:t>
            </a:r>
            <a:r>
              <a:rPr lang="ru-RU" b="1" dirty="0" err="1"/>
              <a:t>речовини</a:t>
            </a:r>
            <a:r>
              <a:rPr lang="ru-RU" b="1" dirty="0"/>
              <a:t>, буде </a:t>
            </a:r>
            <a:r>
              <a:rPr lang="ru-RU" b="1" dirty="0" err="1"/>
              <a:t>мати</a:t>
            </a:r>
            <a:r>
              <a:rPr lang="ru-RU" b="1" dirty="0"/>
              <a:t> </a:t>
            </a:r>
            <a:r>
              <a:rPr lang="ru-RU" b="1" dirty="0" err="1"/>
              <a:t>вроджені</a:t>
            </a:r>
            <a:r>
              <a:rPr lang="ru-RU" b="1" dirty="0"/>
              <a:t> </a:t>
            </a:r>
            <a:r>
              <a:rPr lang="ru-RU" b="1" dirty="0" err="1"/>
              <a:t>відхилення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/>
              <a:t>розвитку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84566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4025" y="452933"/>
            <a:ext cx="4183959" cy="5928395"/>
          </a:xfrm>
        </p:spPr>
        <p:txBody>
          <a:bodyPr>
            <a:normAutofit/>
          </a:bodyPr>
          <a:lstStyle/>
          <a:p>
            <a:r>
              <a:rPr lang="ru-RU" i="1" dirty="0"/>
              <a:t>Першим </a:t>
            </a:r>
            <a:r>
              <a:rPr lang="ru-RU" i="1" dirty="0" err="1"/>
              <a:t>клонованим</a:t>
            </a:r>
            <a:r>
              <a:rPr lang="ru-RU" i="1" dirty="0"/>
              <a:t> </a:t>
            </a:r>
            <a:r>
              <a:rPr lang="ru-RU" i="1" dirty="0" err="1"/>
              <a:t>організмом</a:t>
            </a:r>
            <a:r>
              <a:rPr lang="ru-RU" i="1" dirty="0"/>
              <a:t> </a:t>
            </a:r>
            <a:r>
              <a:rPr lang="ru-RU" i="1" dirty="0" err="1"/>
              <a:t>була</a:t>
            </a:r>
            <a:r>
              <a:rPr lang="ru-RU" i="1" dirty="0"/>
              <a:t> </a:t>
            </a:r>
            <a:r>
              <a:rPr lang="ru-RU" i="1" dirty="0" err="1"/>
              <a:t>вівця</a:t>
            </a:r>
            <a:r>
              <a:rPr lang="ru-RU" i="1" dirty="0"/>
              <a:t> </a:t>
            </a:r>
            <a:r>
              <a:rPr lang="ru-RU" i="1" dirty="0" err="1"/>
              <a:t>Доллі</a:t>
            </a:r>
            <a:r>
              <a:rPr lang="ru-RU" i="1" dirty="0"/>
              <a:t>. </a:t>
            </a:r>
            <a:r>
              <a:rPr lang="ru-RU" i="1" dirty="0" err="1"/>
              <a:t>Експеримент</a:t>
            </a:r>
            <a:r>
              <a:rPr lang="ru-RU" i="1" dirty="0"/>
              <a:t> </a:t>
            </a:r>
            <a:r>
              <a:rPr lang="ru-RU" i="1" dirty="0" err="1"/>
              <a:t>проводився</a:t>
            </a:r>
            <a:r>
              <a:rPr lang="ru-RU" i="1" dirty="0"/>
              <a:t> у </a:t>
            </a:r>
            <a:r>
              <a:rPr lang="ru-RU" i="1" dirty="0" err="1"/>
              <a:t>Великобританії</a:t>
            </a:r>
            <a:r>
              <a:rPr lang="ru-RU" i="1" dirty="0"/>
              <a:t>, у </a:t>
            </a:r>
            <a:r>
              <a:rPr lang="ru-RU" i="1" dirty="0" err="1"/>
              <a:t>місті</a:t>
            </a:r>
            <a:r>
              <a:rPr lang="ru-RU" i="1" dirty="0"/>
              <a:t> </a:t>
            </a:r>
            <a:r>
              <a:rPr lang="ru-RU" i="1" dirty="0" err="1"/>
              <a:t>Мітлодіан</a:t>
            </a:r>
            <a:r>
              <a:rPr lang="ru-RU" i="1" dirty="0"/>
              <a:t>, </a:t>
            </a:r>
            <a:r>
              <a:rPr lang="ru-RU" i="1" dirty="0" err="1"/>
              <a:t>Шотландія</a:t>
            </a:r>
            <a:r>
              <a:rPr lang="ru-RU" i="1" dirty="0"/>
              <a:t>. Тут вона </a:t>
            </a:r>
            <a:r>
              <a:rPr lang="ru-RU" i="1" dirty="0" err="1"/>
              <a:t>народилася</a:t>
            </a:r>
            <a:r>
              <a:rPr lang="ru-RU" i="1" dirty="0"/>
              <a:t> 5 </a:t>
            </a:r>
            <a:r>
              <a:rPr lang="ru-RU" i="1" dirty="0" err="1"/>
              <a:t>липня</a:t>
            </a:r>
            <a:r>
              <a:rPr lang="ru-RU" i="1" dirty="0"/>
              <a:t> 1996 року, </a:t>
            </a:r>
            <a:r>
              <a:rPr lang="ru-RU" i="1" dirty="0" err="1"/>
              <a:t>преса</a:t>
            </a:r>
            <a:r>
              <a:rPr lang="ru-RU" i="1" dirty="0"/>
              <a:t> ж </a:t>
            </a:r>
            <a:r>
              <a:rPr lang="ru-RU" i="1" dirty="0" err="1"/>
              <a:t>повідомила</a:t>
            </a:r>
            <a:r>
              <a:rPr lang="ru-RU" i="1" dirty="0"/>
              <a:t> про </a:t>
            </a:r>
            <a:r>
              <a:rPr lang="ru-RU" i="1" dirty="0" err="1"/>
              <a:t>це</a:t>
            </a:r>
            <a:r>
              <a:rPr lang="ru-RU" i="1" dirty="0"/>
              <a:t> </a:t>
            </a:r>
            <a:r>
              <a:rPr lang="ru-RU" i="1" dirty="0" err="1"/>
              <a:t>лише</a:t>
            </a:r>
            <a:r>
              <a:rPr lang="ru-RU" i="1" dirty="0"/>
              <a:t> через 7 </a:t>
            </a:r>
            <a:r>
              <a:rPr lang="ru-RU" i="1" dirty="0" err="1"/>
              <a:t>місяців</a:t>
            </a:r>
            <a:r>
              <a:rPr lang="ru-RU" i="1" dirty="0"/>
              <a:t> — 22 лютого 1997 року. Проживши 6 </a:t>
            </a:r>
            <a:r>
              <a:rPr lang="ru-RU" i="1" dirty="0" err="1"/>
              <a:t>років</a:t>
            </a:r>
            <a:r>
              <a:rPr lang="ru-RU" i="1" dirty="0"/>
              <a:t>, вона померла 14 лютого 2003 року.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714441"/>
            <a:ext cx="4213429" cy="3370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42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ru-RU" i="1" dirty="0"/>
              <a:t>До </a:t>
            </a:r>
            <a:r>
              <a:rPr lang="ru-RU" i="1" dirty="0" err="1"/>
              <a:t>клонування</a:t>
            </a:r>
            <a:r>
              <a:rPr lang="ru-RU" i="1" dirty="0"/>
              <a:t> </a:t>
            </a:r>
            <a:r>
              <a:rPr lang="ru-RU" i="1" dirty="0" err="1"/>
              <a:t>Доллі</a:t>
            </a:r>
            <a:r>
              <a:rPr lang="ru-RU" i="1" dirty="0"/>
              <a:t> уже </a:t>
            </a:r>
            <a:r>
              <a:rPr lang="ru-RU" i="1" dirty="0" err="1"/>
              <a:t>були</a:t>
            </a:r>
            <a:r>
              <a:rPr lang="ru-RU" i="1" dirty="0"/>
              <a:t> </a:t>
            </a:r>
            <a:r>
              <a:rPr lang="ru-RU" i="1" dirty="0" err="1"/>
              <a:t>перші</a:t>
            </a:r>
            <a:r>
              <a:rPr lang="ru-RU" i="1" dirty="0"/>
              <a:t> </a:t>
            </a:r>
            <a:r>
              <a:rPr lang="ru-RU" i="1" dirty="0" err="1"/>
              <a:t>спроби</a:t>
            </a:r>
            <a:r>
              <a:rPr lang="ru-RU" i="1" dirty="0"/>
              <a:t> </a:t>
            </a:r>
            <a:r>
              <a:rPr lang="ru-RU" i="1" dirty="0" err="1"/>
              <a:t>склонувати</a:t>
            </a:r>
            <a:r>
              <a:rPr lang="ru-RU" i="1" dirty="0"/>
              <a:t> </a:t>
            </a:r>
            <a:r>
              <a:rPr lang="ru-RU" i="1" dirty="0" err="1"/>
              <a:t>організми</a:t>
            </a:r>
            <a:r>
              <a:rPr lang="ru-RU" i="1" dirty="0"/>
              <a:t>, </a:t>
            </a:r>
            <a:r>
              <a:rPr lang="ru-RU" i="1" dirty="0" err="1"/>
              <a:t>зокрема</a:t>
            </a:r>
            <a:r>
              <a:rPr lang="ru-RU" i="1" dirty="0"/>
              <a:t> </a:t>
            </a:r>
            <a:r>
              <a:rPr lang="ru-RU" i="1" dirty="0" err="1"/>
              <a:t>були</a:t>
            </a:r>
            <a:r>
              <a:rPr lang="ru-RU" i="1" dirty="0"/>
              <a:t> </a:t>
            </a:r>
            <a:r>
              <a:rPr lang="ru-RU" i="1" dirty="0" err="1"/>
              <a:t>клоновані</a:t>
            </a:r>
            <a:r>
              <a:rPr lang="ru-RU" i="1" dirty="0"/>
              <a:t> </a:t>
            </a:r>
            <a:r>
              <a:rPr lang="ru-RU" i="1" dirty="0" err="1"/>
              <a:t>вівці</a:t>
            </a:r>
            <a:r>
              <a:rPr lang="ru-RU" i="1" dirty="0"/>
              <a:t> </a:t>
            </a:r>
            <a:r>
              <a:rPr lang="ru-RU" i="1" dirty="0" err="1"/>
              <a:t>Меган</a:t>
            </a:r>
            <a:r>
              <a:rPr lang="ru-RU" i="1" dirty="0"/>
              <a:t> і </a:t>
            </a:r>
            <a:r>
              <a:rPr lang="ru-RU" i="1" dirty="0" err="1"/>
              <a:t>Мораг</a:t>
            </a:r>
            <a:r>
              <a:rPr lang="ru-RU" i="1" dirty="0"/>
              <a:t> тою самою </a:t>
            </a:r>
            <a:r>
              <a:rPr lang="ru-RU" i="1" dirty="0" err="1"/>
              <a:t>групою</a:t>
            </a:r>
            <a:r>
              <a:rPr lang="ru-RU" i="1" dirty="0"/>
              <a:t> </a:t>
            </a:r>
            <a:r>
              <a:rPr lang="ru-RU" i="1" dirty="0" err="1"/>
              <a:t>вчених</a:t>
            </a:r>
            <a:r>
              <a:rPr lang="ru-RU" i="1" dirty="0"/>
              <a:t>. </a:t>
            </a:r>
            <a:r>
              <a:rPr lang="ru-RU" i="1" dirty="0" err="1"/>
              <a:t>Статті</a:t>
            </a:r>
            <a:r>
              <a:rPr lang="ru-RU" i="1" dirty="0"/>
              <a:t> про них </a:t>
            </a:r>
            <a:r>
              <a:rPr lang="ru-RU" i="1" dirty="0" err="1"/>
              <a:t>були</a:t>
            </a:r>
            <a:r>
              <a:rPr lang="ru-RU" i="1" dirty="0"/>
              <a:t> </a:t>
            </a:r>
            <a:r>
              <a:rPr lang="ru-RU" i="1" dirty="0" err="1"/>
              <a:t>опублікована</a:t>
            </a:r>
            <a:r>
              <a:rPr lang="ru-RU" i="1" dirty="0"/>
              <a:t> у </a:t>
            </a:r>
            <a:r>
              <a:rPr lang="ru-RU" i="1" dirty="0" err="1"/>
              <a:t>журналі</a:t>
            </a:r>
            <a:r>
              <a:rPr lang="ru-RU" i="1" dirty="0"/>
              <a:t> </a:t>
            </a:r>
            <a:r>
              <a:rPr lang="en-US" i="1" dirty="0"/>
              <a:t>Nature 1997 </a:t>
            </a:r>
            <a:r>
              <a:rPr lang="ru-RU" i="1" dirty="0"/>
              <a:t>року. В </a:t>
            </a:r>
            <a:r>
              <a:rPr lang="ru-RU" i="1" dirty="0" err="1"/>
              <a:t>процесі</a:t>
            </a:r>
            <a:r>
              <a:rPr lang="ru-RU" i="1" dirty="0"/>
              <a:t> </a:t>
            </a:r>
            <a:r>
              <a:rPr lang="ru-RU" i="1" dirty="0" err="1"/>
              <a:t>створення</a:t>
            </a:r>
            <a:r>
              <a:rPr lang="ru-RU" i="1" dirty="0"/>
              <a:t> </a:t>
            </a:r>
            <a:r>
              <a:rPr lang="ru-RU" i="1" dirty="0" err="1"/>
              <a:t>Доллі</a:t>
            </a:r>
            <a:r>
              <a:rPr lang="ru-RU" i="1" dirty="0"/>
              <a:t> в 277 </a:t>
            </a:r>
            <a:r>
              <a:rPr lang="ru-RU" i="1" dirty="0" err="1"/>
              <a:t>яйцеклітин</a:t>
            </a:r>
            <a:r>
              <a:rPr lang="ru-RU" i="1" dirty="0"/>
              <a:t> </a:t>
            </a:r>
            <a:r>
              <a:rPr lang="ru-RU" i="1" dirty="0" err="1"/>
              <a:t>було</a:t>
            </a:r>
            <a:r>
              <a:rPr lang="ru-RU" i="1" dirty="0"/>
              <a:t> вселено ядра </a:t>
            </a:r>
            <a:r>
              <a:rPr lang="ru-RU" i="1" dirty="0" err="1"/>
              <a:t>із</a:t>
            </a:r>
            <a:r>
              <a:rPr lang="ru-RU" i="1" dirty="0"/>
              <a:t> </a:t>
            </a:r>
            <a:r>
              <a:rPr lang="ru-RU" i="1" dirty="0" err="1"/>
              <a:t>нестатевих</a:t>
            </a:r>
            <a:r>
              <a:rPr lang="ru-RU" i="1" dirty="0"/>
              <a:t> </a:t>
            </a:r>
            <a:r>
              <a:rPr lang="ru-RU" i="1" dirty="0" err="1"/>
              <a:t>клітин</a:t>
            </a:r>
            <a:r>
              <a:rPr lang="ru-RU" i="1" dirty="0"/>
              <a:t>, </a:t>
            </a:r>
            <a:r>
              <a:rPr lang="ru-RU" i="1" dirty="0" err="1"/>
              <a:t>після</a:t>
            </a:r>
            <a:r>
              <a:rPr lang="ru-RU" i="1" dirty="0"/>
              <a:t> </a:t>
            </a:r>
            <a:r>
              <a:rPr lang="ru-RU" i="1" dirty="0" err="1"/>
              <a:t>чого</a:t>
            </a:r>
            <a:r>
              <a:rPr lang="ru-RU" i="1" dirty="0"/>
              <a:t> </a:t>
            </a:r>
            <a:r>
              <a:rPr lang="ru-RU" i="1" dirty="0" err="1"/>
              <a:t>було</a:t>
            </a:r>
            <a:r>
              <a:rPr lang="ru-RU" i="1" dirty="0"/>
              <a:t> </a:t>
            </a:r>
            <a:r>
              <a:rPr lang="ru-RU" i="1" dirty="0" err="1"/>
              <a:t>утворено</a:t>
            </a:r>
            <a:r>
              <a:rPr lang="ru-RU" i="1" dirty="0"/>
              <a:t> 29 </a:t>
            </a:r>
            <a:r>
              <a:rPr lang="ru-RU" i="1" dirty="0" err="1"/>
              <a:t>ембріонів</a:t>
            </a:r>
            <a:r>
              <a:rPr lang="ru-RU" i="1" dirty="0"/>
              <a:t>, </a:t>
            </a:r>
            <a:r>
              <a:rPr lang="ru-RU" i="1" dirty="0" err="1"/>
              <a:t>із</a:t>
            </a:r>
            <a:r>
              <a:rPr lang="ru-RU" i="1" dirty="0"/>
              <a:t> </a:t>
            </a:r>
            <a:r>
              <a:rPr lang="ru-RU" i="1" dirty="0" err="1"/>
              <a:t>яких</a:t>
            </a:r>
            <a:r>
              <a:rPr lang="ru-RU" i="1" dirty="0"/>
              <a:t> </a:t>
            </a:r>
            <a:r>
              <a:rPr lang="ru-RU" i="1" dirty="0" err="1"/>
              <a:t>вижила</a:t>
            </a:r>
            <a:r>
              <a:rPr lang="ru-RU" i="1" dirty="0"/>
              <a:t> </a:t>
            </a:r>
            <a:r>
              <a:rPr lang="ru-RU" i="1" dirty="0" err="1"/>
              <a:t>лише</a:t>
            </a:r>
            <a:r>
              <a:rPr lang="ru-RU" i="1" dirty="0"/>
              <a:t> </a:t>
            </a:r>
            <a:r>
              <a:rPr lang="ru-RU" i="1" dirty="0" err="1"/>
              <a:t>Доллі</a:t>
            </a:r>
            <a:r>
              <a:rPr lang="ru-RU" i="1" dirty="0"/>
              <a:t>. 9 </a:t>
            </a:r>
            <a:r>
              <a:rPr lang="ru-RU" i="1" dirty="0" err="1"/>
              <a:t>квітня</a:t>
            </a:r>
            <a:r>
              <a:rPr lang="ru-RU" i="1" dirty="0"/>
              <a:t> 2003 року </a:t>
            </a:r>
            <a:r>
              <a:rPr lang="ru-RU" i="1" dirty="0" err="1"/>
              <a:t>муміфіковані</a:t>
            </a:r>
            <a:r>
              <a:rPr lang="ru-RU" i="1" dirty="0"/>
              <a:t> </a:t>
            </a:r>
            <a:r>
              <a:rPr lang="ru-RU" i="1" dirty="0" err="1"/>
              <a:t>рештки</a:t>
            </a:r>
            <a:r>
              <a:rPr lang="ru-RU" i="1" dirty="0"/>
              <a:t> </a:t>
            </a:r>
            <a:r>
              <a:rPr lang="ru-RU" i="1" dirty="0" err="1"/>
              <a:t>вівці</a:t>
            </a:r>
            <a:r>
              <a:rPr lang="ru-RU" i="1" dirty="0"/>
              <a:t> </a:t>
            </a:r>
            <a:r>
              <a:rPr lang="ru-RU" i="1" dirty="0" err="1"/>
              <a:t>було</a:t>
            </a:r>
            <a:r>
              <a:rPr lang="ru-RU" i="1" dirty="0"/>
              <a:t> передано до </a:t>
            </a:r>
            <a:r>
              <a:rPr lang="ru-RU" i="1" dirty="0" err="1"/>
              <a:t>Единбурзького</a:t>
            </a:r>
            <a:r>
              <a:rPr lang="ru-RU" i="1" dirty="0"/>
              <a:t> музею.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851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585858"/>
      </a:dk1>
      <a:lt1>
        <a:sysClr val="window" lastClr="FCFCFC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42</TotalTime>
  <Words>458</Words>
  <Application>Microsoft Office PowerPoint</Application>
  <PresentationFormat>Экран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Остин</vt:lpstr>
      <vt:lpstr>Штучне Клонування</vt:lpstr>
      <vt:lpstr>Презентация PowerPoint</vt:lpstr>
      <vt:lpstr>Презентация PowerPoint</vt:lpstr>
      <vt:lpstr>Презентация PowerPoint</vt:lpstr>
      <vt:lpstr>Клонування людини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Штучне Клонування</dc:title>
  <dc:creator>admin</dc:creator>
  <cp:lastModifiedBy>Назар</cp:lastModifiedBy>
  <cp:revision>5</cp:revision>
  <dcterms:created xsi:type="dcterms:W3CDTF">2015-02-16T15:13:41Z</dcterms:created>
  <dcterms:modified xsi:type="dcterms:W3CDTF">2015-02-16T17:08:42Z</dcterms:modified>
</cp:coreProperties>
</file>