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52" autoAdjust="0"/>
  </p:normalViewPr>
  <p:slideViewPr>
    <p:cSldViewPr>
      <p:cViewPr>
        <p:scale>
          <a:sx n="77" d="100"/>
          <a:sy n="77" d="100"/>
        </p:scale>
        <p:origin x="-1128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57831-331E-4CD4-AD10-5A6ECF94C15D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329695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D4E96-0E36-482C-B77C-A7B70E97833D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39575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0F06C-FE3D-4769-9342-26EBFBB4CC88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150430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1B6BF-B794-4AD1-9D41-22604992C887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14994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A5CBF-BE63-4521-8940-40074FD0EC40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155358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9682C-BE73-49AE-8CA3-7D4DED708AB0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24405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3C731-167C-4967-9C3A-D38552687F43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317128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A028-C174-4811-B658-B61A7920AD7F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218136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64F71-9DF9-4878-8F57-9B2FA0DC6DBB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175035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35C16-731F-4AC0-ACFA-42D296F49A51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231411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3941F-8833-4604-9202-CC4FCBED71FB}" type="slidenum">
              <a:rPr lang="es-ES" altLang="uk-UA"/>
              <a:pPr/>
              <a:t>‹#›</a:t>
            </a:fld>
            <a:endParaRPr lang="es-ES" altLang="uk-UA"/>
          </a:p>
        </p:txBody>
      </p:sp>
    </p:spTree>
    <p:extLst>
      <p:ext uri="{BB962C8B-B14F-4D97-AF65-F5344CB8AC3E}">
        <p14:creationId xmlns:p14="http://schemas.microsoft.com/office/powerpoint/2010/main" val="40549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uk-UA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uk-UA" smtClean="0"/>
              <a:t>Haga clic para modificar el estilo de texto del patrón</a:t>
            </a:r>
          </a:p>
          <a:p>
            <a:pPr lvl="1"/>
            <a:r>
              <a:rPr lang="es-ES" altLang="uk-UA" smtClean="0"/>
              <a:t>Segundo nivel</a:t>
            </a:r>
          </a:p>
          <a:p>
            <a:pPr lvl="2"/>
            <a:r>
              <a:rPr lang="es-ES" altLang="uk-UA" smtClean="0"/>
              <a:t>Tercer nivel</a:t>
            </a:r>
          </a:p>
          <a:p>
            <a:pPr lvl="3"/>
            <a:r>
              <a:rPr lang="es-ES" altLang="uk-UA" smtClean="0"/>
              <a:t>Cuarto nivel</a:t>
            </a:r>
          </a:p>
          <a:p>
            <a:pPr lvl="4"/>
            <a:r>
              <a:rPr lang="es-ES" altLang="uk-UA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42466F-9C63-45E9-A834-5151F6F6E08C}" type="slidenum">
              <a:rPr lang="es-ES" altLang="uk-UA"/>
              <a:pPr/>
              <a:t>‹#›</a:t>
            </a:fld>
            <a:endParaRPr lang="es-ES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635376" y="4221089"/>
            <a:ext cx="5149850" cy="904950"/>
          </a:xfrm>
          <a:noFill/>
          <a:ln/>
        </p:spPr>
        <p:txBody>
          <a:bodyPr/>
          <a:lstStyle/>
          <a:p>
            <a:r>
              <a:rPr lang="uk-UA" altLang="uk-UA" b="1" dirty="0" smtClean="0">
                <a:solidFill>
                  <a:schemeClr val="tx1"/>
                </a:solidFill>
              </a:rPr>
              <a:t>Генетика людини</a:t>
            </a:r>
            <a:endParaRPr lang="es-ES" altLang="uk-UA" b="1" dirty="0">
              <a:solidFill>
                <a:schemeClr val="tx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3635375" y="5229225"/>
            <a:ext cx="51847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uk-UA" altLang="uk-UA" sz="1800" b="1" dirty="0" smtClean="0">
                <a:solidFill>
                  <a:schemeClr val="tx1"/>
                </a:solidFill>
              </a:rPr>
              <a:t>Підготували: </a:t>
            </a:r>
            <a:r>
              <a:rPr lang="uk-UA" altLang="uk-UA" sz="1800" b="1" dirty="0" smtClean="0">
                <a:solidFill>
                  <a:schemeClr val="tx1"/>
                </a:solidFill>
              </a:rPr>
              <a:t>Покачайло</a:t>
            </a:r>
            <a:r>
              <a:rPr lang="uk-UA" altLang="uk-UA" sz="1800" b="1" dirty="0" smtClean="0">
                <a:solidFill>
                  <a:schemeClr val="tx1"/>
                </a:solidFill>
              </a:rPr>
              <a:t> Анастасія і Мальцева </a:t>
            </a:r>
            <a:r>
              <a:rPr lang="uk-UA" altLang="uk-UA" sz="1800" b="1" dirty="0">
                <a:solidFill>
                  <a:schemeClr val="tx1"/>
                </a:solidFill>
              </a:rPr>
              <a:t>Н</a:t>
            </a:r>
            <a:r>
              <a:rPr lang="uk-UA" altLang="uk-UA" sz="1800" b="1" dirty="0" smtClean="0">
                <a:solidFill>
                  <a:schemeClr val="tx1"/>
                </a:solidFill>
              </a:rPr>
              <a:t>аталія</a:t>
            </a:r>
            <a:endParaRPr lang="es-ES" altLang="uk-UA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1"/>
            <a:ext cx="8712968" cy="25202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sz="1500" dirty="0">
                <a:solidFill>
                  <a:schemeClr val="tx1"/>
                </a:solidFill>
              </a:rPr>
              <a:t>Існує й успадкування, зчеплене зі статтю. Якщо певний ген розташова­ний лише в У-хромосомі, маємо справу з У-зчепленим типом успадкуван­ня. Ознака, яку визначає такий ген, передається по чоловічій лінії</a:t>
            </a:r>
            <a:r>
              <a:rPr lang="uk-UA" sz="1500" dirty="0" smtClean="0">
                <a:solidFill>
                  <a:schemeClr val="tx1"/>
                </a:solidFill>
              </a:rPr>
              <a:t>.</a:t>
            </a:r>
            <a:r>
              <a:rPr lang="uk-UA" sz="1500" dirty="0" smtClean="0"/>
              <a:t/>
            </a:r>
            <a:br>
              <a:rPr lang="uk-UA" sz="1500" dirty="0" smtClean="0"/>
            </a:br>
            <a:r>
              <a:rPr lang="uk-UA" sz="1500" dirty="0">
                <a:solidFill>
                  <a:schemeClr val="tx1"/>
                </a:solidFill>
              </a:rPr>
              <a:t>Гени, розташовані лише в </a:t>
            </a:r>
            <a:r>
              <a:rPr lang="uk-UA" sz="1500" dirty="0" err="1">
                <a:solidFill>
                  <a:schemeClr val="tx1"/>
                </a:solidFill>
              </a:rPr>
              <a:t>Х-хромосомі</a:t>
            </a:r>
            <a:r>
              <a:rPr lang="uk-UA" sz="1500" dirty="0">
                <a:solidFill>
                  <a:schemeClr val="tx1"/>
                </a:solidFill>
              </a:rPr>
              <a:t>, визначають </a:t>
            </a:r>
            <a:r>
              <a:rPr lang="uk-UA" sz="1500" dirty="0" err="1">
                <a:solidFill>
                  <a:schemeClr val="tx1"/>
                </a:solidFill>
              </a:rPr>
              <a:t>Х-зчеплений</a:t>
            </a:r>
            <a:r>
              <a:rPr lang="uk-UA" sz="1500" dirty="0">
                <a:solidFill>
                  <a:schemeClr val="tx1"/>
                </a:solidFill>
              </a:rPr>
              <a:t> тип успадкування. Він може бути </a:t>
            </a:r>
            <a:r>
              <a:rPr lang="uk-UA" sz="1500" dirty="0" err="1">
                <a:solidFill>
                  <a:schemeClr val="tx1"/>
                </a:solidFill>
              </a:rPr>
              <a:t>Х-зчепленим</a:t>
            </a:r>
            <a:r>
              <a:rPr lang="uk-UA" sz="1500" dirty="0">
                <a:solidFill>
                  <a:schemeClr val="tx1"/>
                </a:solidFill>
              </a:rPr>
              <a:t> рецесивним та </a:t>
            </a:r>
            <a:r>
              <a:rPr lang="uk-UA" sz="1500" dirty="0" err="1">
                <a:solidFill>
                  <a:schemeClr val="tx1"/>
                </a:solidFill>
              </a:rPr>
              <a:t>Х-зчепленим</a:t>
            </a:r>
            <a:r>
              <a:rPr lang="uk-UA" sz="1500" dirty="0">
                <a:solidFill>
                  <a:schemeClr val="tx1"/>
                </a:solidFill>
              </a:rPr>
              <a:t> до­мінантним. При </a:t>
            </a:r>
            <a:r>
              <a:rPr lang="uk-UA" sz="1500" dirty="0" err="1">
                <a:solidFill>
                  <a:schemeClr val="tx1"/>
                </a:solidFill>
              </a:rPr>
              <a:t>Х-зчепленому</a:t>
            </a:r>
            <a:r>
              <a:rPr lang="uk-UA" sz="1500" dirty="0">
                <a:solidFill>
                  <a:schemeClr val="tx1"/>
                </a:solidFill>
              </a:rPr>
              <a:t> рецесивному типі відповідний стан ознаки проявляється переважно у чоловіків (пригадайте, чому). </a:t>
            </a:r>
            <a:r>
              <a:rPr lang="uk-UA" sz="1500" dirty="0" err="1">
                <a:solidFill>
                  <a:schemeClr val="tx1"/>
                </a:solidFill>
              </a:rPr>
              <a:t>Х-зчеплений</a:t>
            </a:r>
            <a:r>
              <a:rPr lang="uk-UA" sz="1500" dirty="0">
                <a:solidFill>
                  <a:schemeClr val="tx1"/>
                </a:solidFill>
              </a:rPr>
              <a:t> домінантний тип успадкування характеризується тим, що відповідний ва­ріант ознаки може проявлятись як у чоловіків (успадковують </a:t>
            </a:r>
            <a:r>
              <a:rPr lang="uk-UA" sz="1500" dirty="0" err="1">
                <a:solidFill>
                  <a:schemeClr val="tx1"/>
                </a:solidFill>
              </a:rPr>
              <a:t>Х-хромосому</a:t>
            </a:r>
            <a:r>
              <a:rPr lang="uk-UA" sz="1500" dirty="0">
                <a:solidFill>
                  <a:schemeClr val="tx1"/>
                </a:solidFill>
              </a:rPr>
              <a:t> з відповідним домінантним але лем від матері), так і у жінок. А батько передаватиме відповідні </a:t>
            </a:r>
            <a:r>
              <a:rPr lang="uk-UA" sz="1500" dirty="0" err="1">
                <a:solidFill>
                  <a:schemeClr val="tx1"/>
                </a:solidFill>
              </a:rPr>
              <a:t>алельні</a:t>
            </a:r>
            <a:r>
              <a:rPr lang="uk-UA" sz="1500" dirty="0">
                <a:solidFill>
                  <a:schemeClr val="tx1"/>
                </a:solidFill>
              </a:rPr>
              <a:t> гени донькам і ніколи - синам. Деякі стани ознак людини, які успадковуються </a:t>
            </a:r>
            <a:r>
              <a:rPr lang="uk-UA" sz="1500" dirty="0" err="1">
                <a:solidFill>
                  <a:schemeClr val="tx1"/>
                </a:solidFill>
              </a:rPr>
              <a:t>зчеплено</a:t>
            </a:r>
            <a:r>
              <a:rPr lang="uk-UA" sz="1500" dirty="0">
                <a:solidFill>
                  <a:schemeClr val="tx1"/>
                </a:solidFill>
              </a:rPr>
              <a:t> зі статтю, наведені у </a:t>
            </a:r>
            <a:r>
              <a:rPr lang="uk-UA" sz="1500" dirty="0" smtClean="0">
                <a:solidFill>
                  <a:schemeClr val="tx1"/>
                </a:solidFill>
              </a:rPr>
              <a:t>таблиці.</a:t>
            </a:r>
            <a:endParaRPr lang="uk-UA" sz="1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70450"/>
              </p:ext>
            </p:extLst>
          </p:nvPr>
        </p:nvGraphicFramePr>
        <p:xfrm>
          <a:off x="755576" y="2924944"/>
          <a:ext cx="6912768" cy="347327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672408"/>
                <a:gridCol w="3240360"/>
              </a:tblGrid>
              <a:tr h="447824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Варіант </a:t>
                      </a:r>
                      <a:r>
                        <a:rPr lang="uk-UA" sz="1400" dirty="0">
                          <a:effectLst/>
                        </a:rPr>
                        <a:t>ознаки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Тип </a:t>
                      </a:r>
                      <a:r>
                        <a:rPr lang="uk-UA" sz="1400" dirty="0">
                          <a:effectLst/>
                        </a:rPr>
                        <a:t>успадкування</a:t>
                      </a:r>
                    </a:p>
                  </a:txBody>
                  <a:tcPr marL="6350" marR="6350" marT="0" marB="0"/>
                </a:tc>
              </a:tr>
              <a:tr h="42376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Волохатість </a:t>
                      </a:r>
                      <a:r>
                        <a:rPr lang="uk-UA" sz="1400" dirty="0">
                          <a:effectLst/>
                        </a:rPr>
                        <a:t>вух (гіпертрихоз)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У-зчеплений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  <a:tr h="42376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Перетинки </a:t>
                      </a:r>
                      <a:r>
                        <a:rPr lang="uk-UA" sz="1400" dirty="0">
                          <a:effectLst/>
                        </a:rPr>
                        <a:t>між пальцями ніг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У-зчеплений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  <a:tr h="418415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Гемофілія </a:t>
                      </a:r>
                      <a:r>
                        <a:rPr lang="uk-UA" sz="1400" dirty="0">
                          <a:effectLst/>
                        </a:rPr>
                        <a:t>(нездатність крові </a:t>
                      </a: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зсідатися</a:t>
                      </a:r>
                      <a:r>
                        <a:rPr lang="uk-UA" sz="1400" dirty="0">
                          <a:effectLst/>
                        </a:rPr>
                        <a:t>)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</a:rPr>
                        <a:t>Х-зчеплений</a:t>
                      </a:r>
                      <a:r>
                        <a:rPr lang="uk-UA" sz="14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рецесивний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  <a:tr h="692456">
                <a:tc>
                  <a:txBody>
                    <a:bodyPr/>
                    <a:lstStyle/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Дальтонізм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dirty="0" err="1">
                          <a:effectLst/>
                        </a:rPr>
                        <a:t>нездатність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розрізняти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червоний</a:t>
                      </a:r>
                      <a:r>
                        <a:rPr lang="ru-RU" sz="1400" dirty="0">
                          <a:effectLst/>
                        </a:rPr>
                        <a:t> та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зелений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кольори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</a:rPr>
                        <a:t>Х-зчеплений</a:t>
                      </a:r>
                      <a:r>
                        <a:rPr lang="uk-UA" sz="14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рецесивний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  <a:tr h="42777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Прогресуюча </a:t>
                      </a:r>
                      <a:r>
                        <a:rPr lang="uk-UA" sz="1400" dirty="0">
                          <a:effectLst/>
                        </a:rPr>
                        <a:t>дистрофія м’язів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</a:rPr>
                        <a:t>Х-зчеплений</a:t>
                      </a:r>
                      <a:r>
                        <a:rPr lang="uk-UA" sz="14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рецесивний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  <a:tr h="451835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Рахіт</a:t>
                      </a:r>
                      <a:r>
                        <a:rPr lang="ru-RU" sz="1400" dirty="0">
                          <a:effectLst/>
                        </a:rPr>
                        <a:t>, не </a:t>
                      </a:r>
                      <a:r>
                        <a:rPr lang="ru-RU" sz="1400" dirty="0" err="1">
                          <a:effectLst/>
                        </a:rPr>
                        <a:t>пов'язаний</a:t>
                      </a:r>
                      <a:r>
                        <a:rPr lang="ru-RU" sz="1400" dirty="0">
                          <a:effectLst/>
                        </a:rPr>
                        <a:t> з </a:t>
                      </a:r>
                      <a:r>
                        <a:rPr lang="ru-RU" sz="1400" dirty="0" err="1">
                          <a:effectLst/>
                        </a:rPr>
                        <a:t>дією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вітаміну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й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/>
                      </a:r>
                      <a:br>
                        <a:rPr lang="uk-UA" sz="1400" dirty="0" smtClean="0">
                          <a:effectLst/>
                        </a:rPr>
                      </a:br>
                      <a:r>
                        <a:rPr lang="uk-UA" sz="1400" dirty="0" err="1" smtClean="0">
                          <a:effectLst/>
                        </a:rPr>
                        <a:t>Х-зчеплений</a:t>
                      </a:r>
                      <a:r>
                        <a:rPr lang="uk-UA" sz="14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домінантний </a:t>
                      </a:r>
                      <a:r>
                        <a:rPr lang="uk-UA" sz="1400" dirty="0">
                          <a:effectLst/>
                        </a:rPr>
                        <a:t>тип</a:t>
                      </a: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47925" y="3082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uk-UA" sz="900" b="0" i="0" u="none" strike="noStrike" cap="none" normalizeH="0" baseline="0" smtClean="0">
                <a:ln>
                  <a:noFill/>
                </a:ln>
                <a:solidFill>
                  <a:srgbClr val="2C2C2C"/>
                </a:solidFill>
                <a:effectLst/>
                <a:latin typeface="Tahoma" pitchFamily="34" charset="0"/>
                <a:cs typeface="Arial" pitchFamily="34" charset="0"/>
              </a:rPr>
              <a:t> </a:t>
            </a:r>
            <a:endParaRPr kumimoji="0" lang="es-ES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981075"/>
          </a:xfrm>
        </p:spPr>
        <p:txBody>
          <a:bodyPr/>
          <a:lstStyle/>
          <a:p>
            <a:r>
              <a:rPr lang="uk-UA" altLang="uk-UA" dirty="0" smtClean="0">
                <a:solidFill>
                  <a:schemeClr val="tx1"/>
                </a:solidFill>
              </a:rPr>
              <a:t>Що таке генетика?</a:t>
            </a:r>
            <a:endParaRPr lang="uk-UA" altLang="uk-UA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4644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200" b="1" dirty="0">
                <a:solidFill>
                  <a:schemeClr val="tx1"/>
                </a:solidFill>
              </a:rPr>
              <a:t>Генетика людини</a:t>
            </a:r>
            <a:r>
              <a:rPr lang="uk-UA" sz="2200" dirty="0">
                <a:solidFill>
                  <a:schemeClr val="tx1"/>
                </a:solidFill>
              </a:rPr>
              <a:t> — галузь, тісно пов'язана з антропологією і медициною. Генетику людини умовно поділяють на антропогенетику, що вивчає спадковість і мінливість нормальних ознак людського організму, і медичну генетику, яка вивчає його спадкову патологію (хвороби, дефекти, потворність та ін.). Генетика людини пов'язана також з теорією еволюції, оскільки досліджує конкретні механізми еволюції людини і їх місце в природі з психологією, філософією, соціологією. З напрямів генетики людини найінтенсивніше розвиваються цитогенетика, біохімічна генетика, імуногенетика, генетика вищої нервової діяльності, фізіологічна генетика.</a:t>
            </a:r>
            <a:endParaRPr lang="uk-UA" altLang="uk-U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507288" cy="4853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sz="2200" b="1" i="1" u="sng" dirty="0">
                <a:solidFill>
                  <a:schemeClr val="accent2">
                    <a:lumMod val="50000"/>
                  </a:schemeClr>
                </a:solidFill>
              </a:rPr>
              <a:t>Генетика людини вивчає: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генетичну </a:t>
            </a:r>
            <a:r>
              <a:rPr lang="uk-UA" sz="2000" dirty="0">
                <a:solidFill>
                  <a:schemeClr val="tx1"/>
                </a:solidFill>
              </a:rPr>
              <a:t>зумовленість фізіологічних, </a:t>
            </a:r>
            <a:r>
              <a:rPr lang="uk-UA" sz="2000" dirty="0" smtClean="0">
                <a:solidFill>
                  <a:schemeClr val="tx1"/>
                </a:solidFill>
              </a:rPr>
              <a:t>біохімічних </a:t>
            </a:r>
            <a:r>
              <a:rPr lang="uk-UA" sz="2000" dirty="0">
                <a:solidFill>
                  <a:schemeClr val="tx1"/>
                </a:solidFill>
              </a:rPr>
              <a:t>і морфологічних властивостей окремих тканин і органів людини, психічну й інтелектуальну діяльність;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статистичні </a:t>
            </a:r>
            <a:r>
              <a:rPr lang="uk-UA" sz="2000" dirty="0">
                <a:solidFill>
                  <a:schemeClr val="tx1"/>
                </a:solidFill>
              </a:rPr>
              <a:t>закономірності розподілу генних частот у </a:t>
            </a:r>
            <a:r>
              <a:rPr lang="uk-UA" sz="2000" dirty="0" smtClean="0">
                <a:solidFill>
                  <a:schemeClr val="tx1"/>
                </a:solidFill>
              </a:rPr>
              <a:t>мікропопуляціях</a:t>
            </a:r>
            <a:r>
              <a:rPr lang="uk-UA" sz="2000" dirty="0">
                <a:solidFill>
                  <a:schemeClr val="tx1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методи </a:t>
            </a:r>
            <a:r>
              <a:rPr lang="uk-UA" sz="2000" dirty="0">
                <a:solidFill>
                  <a:schemeClr val="tx1"/>
                </a:solidFill>
              </a:rPr>
              <a:t>захисту генотипу людини від несприятливих чинників довкілля;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генетичну </a:t>
            </a:r>
            <a:r>
              <a:rPr lang="uk-UA" sz="2000" dirty="0">
                <a:solidFill>
                  <a:schemeClr val="tx1"/>
                </a:solidFill>
              </a:rPr>
              <a:t>зумовленість хвороб, їх передачу в поколіннях, прояв в онтогенезі, поширення в популяціях, географічне поширення;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роль </a:t>
            </a:r>
            <a:r>
              <a:rPr lang="uk-UA" sz="2000" dirty="0">
                <a:solidFill>
                  <a:schemeClr val="tx1"/>
                </a:solidFill>
              </a:rPr>
              <a:t>спадковості і середовища у формуванні особистості;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молекулярні </a:t>
            </a:r>
            <a:r>
              <a:rPr lang="uk-UA" sz="2000" dirty="0">
                <a:solidFill>
                  <a:schemeClr val="tx1"/>
                </a:solidFill>
              </a:rPr>
              <a:t>механізми пам’яті;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chemeClr val="tx1"/>
                </a:solidFill>
              </a:rPr>
              <a:t>накопичення </a:t>
            </a:r>
            <a:r>
              <a:rPr lang="uk-UA" sz="2000" dirty="0">
                <a:solidFill>
                  <a:schemeClr val="tx1"/>
                </a:solidFill>
              </a:rPr>
              <a:t>і передавання у поколіннях набутої в онтогенезі інформації тощо.</a:t>
            </a:r>
          </a:p>
          <a:p>
            <a:pPr marL="0" indent="0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03737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245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100" dirty="0">
                <a:solidFill>
                  <a:schemeClr val="tx1"/>
                </a:solidFill>
              </a:rPr>
              <a:t>З успіхами і досягненнями медичної генетики пов'язані надії на вирішення складних проблем медицини: запобігання та лікування злоякісних новоутворень, атеросклерозу, серцево-судинних захворювань, </a:t>
            </a:r>
            <a:r>
              <a:rPr lang="uk-UA" sz="2100" dirty="0" smtClean="0">
                <a:solidFill>
                  <a:schemeClr val="tx1"/>
                </a:solidFill>
              </a:rPr>
              <a:t>вад </a:t>
            </a:r>
            <a:r>
              <a:rPr lang="uk-UA" sz="2100" dirty="0">
                <a:solidFill>
                  <a:schemeClr val="tx1"/>
                </a:solidFill>
              </a:rPr>
              <a:t>розвитку та ін.</a:t>
            </a:r>
            <a:endParaRPr lang="uk-UA" sz="21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100" dirty="0">
                <a:solidFill>
                  <a:schemeClr val="tx1"/>
                </a:solidFill>
              </a:rPr>
              <a:t>Завданнями медичної генетики є вивчення характеру спадкових хвороб на молекулярному,клітинному рівнях і нарівні цілісного організму, удосконалення методів генної інженерії з метою отримання лікарських речовин (інсулін, інтерферон та ін.) і </a:t>
            </a:r>
            <a:r>
              <a:rPr lang="uk-UA" sz="2100" dirty="0">
                <a:solidFill>
                  <a:schemeClr val="tx1"/>
                </a:solidFill>
              </a:rPr>
              <a:t>генотерапії</a:t>
            </a:r>
            <a:r>
              <a:rPr lang="uk-UA" sz="2100" dirty="0">
                <a:solidFill>
                  <a:schemeClr val="tx1"/>
                </a:solidFill>
              </a:rPr>
              <a:t> (заміщення патологічних генів нормальними алелями), інтенсивний розвиток методів пренатальної (</a:t>
            </a:r>
            <a:r>
              <a:rPr lang="uk-UA" sz="2100" dirty="0">
                <a:solidFill>
                  <a:schemeClr val="tx1"/>
                </a:solidFill>
              </a:rPr>
              <a:t>допологової</a:t>
            </a:r>
            <a:r>
              <a:rPr lang="uk-UA" sz="2100" dirty="0">
                <a:solidFill>
                  <a:schemeClr val="tx1"/>
                </a:solidFill>
              </a:rPr>
              <a:t>) діагностики, які запобігають народженню дитини з тяжкою спадковою </a:t>
            </a:r>
            <a:r>
              <a:rPr lang="uk-UA" sz="2100" dirty="0" smtClean="0">
                <a:solidFill>
                  <a:schemeClr val="tx1"/>
                </a:solidFill>
              </a:rPr>
              <a:t>патологією </a:t>
            </a:r>
            <a:r>
              <a:rPr lang="uk-UA" sz="2100" dirty="0">
                <a:solidFill>
                  <a:schemeClr val="tx1"/>
                </a:solidFill>
              </a:rPr>
              <a:t>розвитку та ін.</a:t>
            </a:r>
            <a:endParaRPr lang="uk-UA" sz="2100" dirty="0"/>
          </a:p>
        </p:txBody>
      </p:sp>
    </p:spTree>
    <p:extLst>
      <p:ext uri="{BB962C8B-B14F-4D97-AF65-F5344CB8AC3E}">
        <p14:creationId xmlns:p14="http://schemas.microsoft.com/office/powerpoint/2010/main" val="4229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98984"/>
          </a:xfrm>
        </p:spPr>
        <p:txBody>
          <a:bodyPr/>
          <a:lstStyle/>
          <a:p>
            <a:r>
              <a:rPr lang="uk-UA" sz="3200" b="1" i="1" dirty="0">
                <a:solidFill>
                  <a:schemeClr val="tx1"/>
                </a:solidFill>
              </a:rPr>
              <a:t>Методи вивчення спадковості людини: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900" b="1" i="1" u="sng" dirty="0" smtClean="0">
                <a:solidFill>
                  <a:schemeClr val="accent2">
                    <a:lumMod val="50000"/>
                  </a:schemeClr>
                </a:solidFill>
              </a:rPr>
              <a:t>Генеалогічний метод</a:t>
            </a:r>
            <a:endParaRPr lang="uk-UA" sz="19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600" dirty="0" smtClean="0">
                <a:solidFill>
                  <a:schemeClr val="tx1"/>
                </a:solidFill>
              </a:rPr>
              <a:t>Заснований </a:t>
            </a:r>
            <a:r>
              <a:rPr lang="uk-UA" sz="1600" dirty="0">
                <a:solidFill>
                  <a:schemeClr val="tx1"/>
                </a:solidFill>
              </a:rPr>
              <a:t>на вивченні спадкування ознаки в сім'ях протягом ряду поколінь. Метод дозволяє з'ясувати, чи успадковується дана ознака, прослідкувати розщеплення ознак у потомства, а також </a:t>
            </a:r>
            <a:r>
              <a:rPr lang="uk-UA" sz="1600" dirty="0">
                <a:solidFill>
                  <a:schemeClr val="tx1"/>
                </a:solidFill>
              </a:rPr>
              <a:t>алельних</a:t>
            </a:r>
            <a:r>
              <a:rPr lang="uk-UA" sz="1600" dirty="0">
                <a:solidFill>
                  <a:schemeClr val="tx1"/>
                </a:solidFill>
              </a:rPr>
              <a:t> генів, що викликають порушення в організмі. Існують вроджені форми рецесивної глухоти і шизофренії. За рецесивним принципом успадковуються важкі захворювання обміну речовин: цукровий діабет і </a:t>
            </a:r>
            <a:r>
              <a:rPr lang="uk-UA" sz="1600" dirty="0">
                <a:solidFill>
                  <a:schemeClr val="tx1"/>
                </a:solidFill>
              </a:rPr>
              <a:t>фенілкетонурія</a:t>
            </a:r>
            <a:r>
              <a:rPr lang="uk-UA" sz="1600" dirty="0">
                <a:solidFill>
                  <a:schemeClr val="tx1"/>
                </a:solidFill>
              </a:rPr>
              <a:t>.</a:t>
            </a:r>
            <a:br>
              <a:rPr lang="uk-UA" sz="1600" dirty="0">
                <a:solidFill>
                  <a:schemeClr val="tx1"/>
                </a:solidFill>
              </a:rPr>
            </a:br>
            <a:endParaRPr lang="uk-UA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900" dirty="0" err="1">
                <a:solidFill>
                  <a:schemeClr val="tx1"/>
                </a:solidFill>
              </a:rPr>
              <a:t> </a:t>
            </a:r>
            <a:r>
              <a:rPr lang="uk-UA" sz="1900" b="1" i="1" u="sng" dirty="0" err="1">
                <a:solidFill>
                  <a:schemeClr val="accent2">
                    <a:lumMod val="50000"/>
                  </a:schemeClr>
                </a:solidFill>
              </a:rPr>
              <a:t>Близнюковий</a:t>
            </a:r>
            <a:r>
              <a:rPr lang="uk-UA" sz="1900" b="1" i="1" u="sng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900" b="1" i="1" u="sng" dirty="0" smtClean="0">
                <a:solidFill>
                  <a:schemeClr val="accent2">
                    <a:lumMod val="50000"/>
                  </a:schemeClr>
                </a:solidFill>
              </a:rPr>
              <a:t>метод </a:t>
            </a:r>
            <a:endParaRPr lang="uk-UA" sz="1900" b="1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600" dirty="0" smtClean="0">
                <a:solidFill>
                  <a:schemeClr val="tx1"/>
                </a:solidFill>
              </a:rPr>
              <a:t>У </a:t>
            </a:r>
            <a:r>
              <a:rPr lang="uk-UA" sz="1600" dirty="0">
                <a:solidFill>
                  <a:schemeClr val="tx1"/>
                </a:solidFill>
              </a:rPr>
              <a:t>людини в 1% випадків народжуються близнюки. Вони можуть бути </a:t>
            </a:r>
            <a:r>
              <a:rPr lang="uk-UA" sz="1600" dirty="0" err="1">
                <a:solidFill>
                  <a:schemeClr val="tx1"/>
                </a:solidFill>
              </a:rPr>
              <a:t>різнояйцевими</a:t>
            </a:r>
            <a:r>
              <a:rPr lang="uk-UA" sz="1600" dirty="0">
                <a:solidFill>
                  <a:schemeClr val="tx1"/>
                </a:solidFill>
              </a:rPr>
              <a:t> або </a:t>
            </a:r>
            <a:r>
              <a:rPr lang="uk-UA" sz="1600" dirty="0" err="1">
                <a:solidFill>
                  <a:schemeClr val="tx1"/>
                </a:solidFill>
              </a:rPr>
              <a:t>однояйцевими</a:t>
            </a:r>
            <a:r>
              <a:rPr lang="uk-UA" sz="1600" dirty="0">
                <a:solidFill>
                  <a:schemeClr val="tx1"/>
                </a:solidFill>
              </a:rPr>
              <a:t>. </a:t>
            </a:r>
            <a:r>
              <a:rPr lang="uk-UA" sz="1600" dirty="0" err="1">
                <a:solidFill>
                  <a:schemeClr val="tx1"/>
                </a:solidFill>
              </a:rPr>
              <a:t>Різнояйцеві</a:t>
            </a:r>
            <a:r>
              <a:rPr lang="uk-UA" sz="1600" dirty="0">
                <a:solidFill>
                  <a:schemeClr val="tx1"/>
                </a:solidFill>
              </a:rPr>
              <a:t> близнюки розвиваються з двох різних яйцеклітин, одночасно запліднених двома чоловічими гаметами, а </a:t>
            </a:r>
            <a:r>
              <a:rPr lang="uk-UA" sz="1600" dirty="0" err="1">
                <a:solidFill>
                  <a:schemeClr val="tx1"/>
                </a:solidFill>
              </a:rPr>
              <a:t>однояйцеві</a:t>
            </a:r>
            <a:r>
              <a:rPr lang="uk-UA" sz="1600" dirty="0">
                <a:solidFill>
                  <a:schemeClr val="tx1"/>
                </a:solidFill>
              </a:rPr>
              <a:t> - з однієї яйцеклітини, роз'єднаної на ранній стадії дроблення зиготи. </a:t>
            </a:r>
            <a:r>
              <a:rPr lang="uk-UA" sz="1600" dirty="0" err="1">
                <a:solidFill>
                  <a:schemeClr val="tx1"/>
                </a:solidFill>
              </a:rPr>
              <a:t>Різнояйцеві</a:t>
            </a:r>
            <a:r>
              <a:rPr lang="uk-UA" sz="1600" dirty="0">
                <a:solidFill>
                  <a:schemeClr val="tx1"/>
                </a:solidFill>
              </a:rPr>
              <a:t> близнюки, хоча і бувають дуже схожими, але частіше за все нагадують один одного не більше звичайних братів і сестер, народжених у різний час, вони бувають і різностатевими. Вивчення </a:t>
            </a:r>
            <a:r>
              <a:rPr lang="uk-UA" sz="1600" dirty="0" err="1">
                <a:solidFill>
                  <a:schemeClr val="tx1"/>
                </a:solidFill>
              </a:rPr>
              <a:t>однояйцевих</a:t>
            </a:r>
            <a:r>
              <a:rPr lang="uk-UA" sz="1600" dirty="0">
                <a:solidFill>
                  <a:schemeClr val="tx1"/>
                </a:solidFill>
              </a:rPr>
              <a:t> близнюків, які проживають в різних умовах, дозволяє встановити вплив середовища на прояв спадкових задатків, а також з'ясувати, чи є дана ознака успадкованою.</a:t>
            </a:r>
          </a:p>
          <a:p>
            <a:endParaRPr lang="uk-UA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5347096" cy="4229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988840"/>
            <a:ext cx="6842521" cy="44889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66612"/>
            <a:ext cx="6696744" cy="5357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076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832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700" b="1" i="1" u="sng" dirty="0" err="1" smtClean="0">
                <a:solidFill>
                  <a:schemeClr val="accent2">
                    <a:lumMod val="50000"/>
                  </a:schemeClr>
                </a:solidFill>
              </a:rPr>
              <a:t>Цитогенетичний</a:t>
            </a:r>
            <a:r>
              <a:rPr lang="uk-UA" sz="1700" b="1" i="1" u="sng" dirty="0" smtClean="0">
                <a:solidFill>
                  <a:schemeClr val="accent2">
                    <a:lumMod val="50000"/>
                  </a:schemeClr>
                </a:solidFill>
              </a:rPr>
              <a:t> метод</a:t>
            </a:r>
            <a:endParaRPr lang="uk-UA" sz="1700" b="1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Заснований на мікроскопічному вивченні хромосом. Метод дозволяє вивчати стандартний каріотип людини, а також виявляти спадкові хвороби, викликані </a:t>
            </a:r>
            <a:r>
              <a:rPr lang="uk-UA" sz="1600" dirty="0" err="1">
                <a:solidFill>
                  <a:schemeClr val="tx1"/>
                </a:solidFill>
              </a:rPr>
              <a:t>геномними</a:t>
            </a:r>
            <a:r>
              <a:rPr lang="uk-UA" sz="1600" dirty="0">
                <a:solidFill>
                  <a:schemeClr val="tx1"/>
                </a:solidFill>
              </a:rPr>
              <a:t> і хромосомними мутаціями. Розроблено спеціальні методи, дозволяють фарбувати ділянки хромосом в залежності від їх будови. Це дозволяє розрізняти навіть дуже схожі на вигляд хромосоми. У </a:t>
            </a:r>
            <a:r>
              <a:rPr lang="uk-UA" sz="1600" dirty="0" err="1">
                <a:solidFill>
                  <a:schemeClr val="tx1"/>
                </a:solidFill>
              </a:rPr>
              <a:t>цитогенетичних</a:t>
            </a:r>
            <a:r>
              <a:rPr lang="uk-UA" sz="1600" dirty="0">
                <a:solidFill>
                  <a:schemeClr val="tx1"/>
                </a:solidFill>
              </a:rPr>
              <a:t> дослідженнях звичайно використовують лімфоцити крові, які культивують на штучних поживних середовищах. Дослідження хромосом проводять на стадії метафази</a:t>
            </a:r>
            <a:r>
              <a:rPr lang="uk-UA" sz="1600" dirty="0" smtClean="0">
                <a:solidFill>
                  <a:schemeClr val="tx1"/>
                </a:solidFill>
              </a:rPr>
              <a:t>.</a:t>
            </a:r>
            <a:endParaRPr lang="uk-UA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700" b="1" i="1" u="sng" dirty="0" smtClean="0">
                <a:solidFill>
                  <a:schemeClr val="accent2">
                    <a:lumMod val="50000"/>
                  </a:schemeClr>
                </a:solidFill>
              </a:rPr>
              <a:t>Біохімічні методи</a:t>
            </a:r>
            <a:endParaRPr lang="uk-UA" sz="1700" b="1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Засновані на вивченні метаболізму. Ці методи широко застосовують в діагностиці спадкових хвороб, обумовлених генними мутаціями, і при виявленні гетерозиготних носіїв захворювань. Як ми вже знаємо, гени не самі по собі формують ознаки, а за допомогою кодованих ними білків. Білки формують у організмі взаємозалежну систему біохімічних реакцій. Дослідження цих реакцій і дозволяє виявляти багато захворювань</a:t>
            </a:r>
            <a:r>
              <a:rPr lang="uk-UA" sz="1600" dirty="0" smtClean="0">
                <a:solidFill>
                  <a:schemeClr val="tx1"/>
                </a:solidFill>
              </a:rPr>
              <a:t>.</a:t>
            </a:r>
            <a:endParaRPr lang="uk-UA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1700" dirty="0">
                <a:solidFill>
                  <a:schemeClr val="tx1"/>
                </a:solidFill>
              </a:rPr>
              <a:t> </a:t>
            </a:r>
            <a:r>
              <a:rPr lang="uk-UA" sz="1700" b="1" i="1" u="sng" dirty="0">
                <a:solidFill>
                  <a:schemeClr val="accent2">
                    <a:lumMod val="50000"/>
                  </a:schemeClr>
                </a:solidFill>
              </a:rPr>
              <a:t>Методи молекулярної генетики та генетичної </a:t>
            </a:r>
            <a:r>
              <a:rPr lang="uk-UA" sz="1700" b="1" i="1" u="sng" dirty="0" smtClean="0">
                <a:solidFill>
                  <a:schemeClr val="accent2">
                    <a:lumMod val="50000"/>
                  </a:schemeClr>
                </a:solidFill>
              </a:rPr>
              <a:t>інженерії</a:t>
            </a:r>
            <a:endParaRPr lang="uk-UA" sz="1700" b="1" i="1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Дозволяють вивчити організацію генетичного апарату, молекулярну структуру генів і генотипу, встановити </a:t>
            </a:r>
            <a:r>
              <a:rPr lang="uk-UA" sz="1600" dirty="0" err="1">
                <a:solidFill>
                  <a:schemeClr val="tx1"/>
                </a:solidFill>
              </a:rPr>
              <a:t>нуклеотидну</a:t>
            </a:r>
            <a:r>
              <a:rPr lang="uk-UA" sz="1600" dirty="0">
                <a:solidFill>
                  <a:schemeClr val="tx1"/>
                </a:solidFill>
              </a:rPr>
              <a:t> послідовність - як кажуть, </a:t>
            </a:r>
            <a:r>
              <a:rPr lang="uk-UA" sz="1600" dirty="0" err="1">
                <a:solidFill>
                  <a:schemeClr val="tx1"/>
                </a:solidFill>
              </a:rPr>
              <a:t>секвенувати</a:t>
            </a:r>
            <a:r>
              <a:rPr lang="uk-UA" sz="1600" dirty="0">
                <a:solidFill>
                  <a:schemeClr val="tx1"/>
                </a:solidFill>
              </a:rPr>
              <a:t> геном людини і багатьох інших організмів, з'ясувати молекулярні механізми експресії генів. Розроблено методи визначення функцій генів, клонування генів. Налагоджена </a:t>
            </a:r>
            <a:r>
              <a:rPr lang="uk-UA" sz="1600" dirty="0" err="1">
                <a:solidFill>
                  <a:schemeClr val="tx1"/>
                </a:solidFill>
              </a:rPr>
              <a:t>ДНК-діагностика</a:t>
            </a:r>
            <a:r>
              <a:rPr lang="uk-UA" sz="1600" dirty="0">
                <a:solidFill>
                  <a:schemeClr val="tx1"/>
                </a:solidFill>
              </a:rPr>
              <a:t> (виявлення спорідненості, ідентифікація особистості), досягнуті успіхи в генній терапії спадкових захворювань.</a:t>
            </a:r>
          </a:p>
          <a:p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356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7606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Медична генетика вивчає закономірності успадкування і мінливості ознак співвідносно до патології людини. Успіхи медицини забезпечили високе виживання дітей із спадковою патологією. Частина з них доживає до статевозрілого віку і має нащадків. Багато спадкових хвороб характеризуються недоумством, частота якого серед населення складає 1-2 %.</a:t>
            </a: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Залежно від співвідношення спадковості і середовища, всі хвороби людини можна розділити на три групи:</a:t>
            </a: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1) хвороби, зумовлені генотипом, незалежно від чинників середовища, які діють на організм;</a:t>
            </a: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2) хвороби, викликані комплексним впливом генетичних і </a:t>
            </a:r>
            <a:r>
              <a:rPr lang="uk-UA" sz="1600" dirty="0" err="1">
                <a:solidFill>
                  <a:schemeClr val="tx1"/>
                </a:solidFill>
              </a:rPr>
              <a:t>середовищних</a:t>
            </a:r>
            <a:r>
              <a:rPr lang="uk-UA" sz="1600" dirty="0">
                <a:solidFill>
                  <a:schemeClr val="tx1"/>
                </a:solidFill>
              </a:rPr>
              <a:t> чинників;</a:t>
            </a:r>
          </a:p>
          <a:p>
            <a:pPr marL="0" indent="0">
              <a:buNone/>
            </a:pPr>
            <a:r>
              <a:rPr lang="uk-UA" sz="1600" dirty="0">
                <a:solidFill>
                  <a:schemeClr val="tx1"/>
                </a:solidFill>
              </a:rPr>
              <a:t>3) хвороби, поява яких повністю залежить від соціальних умов і фізичних факторів середовища.</a:t>
            </a:r>
          </a:p>
          <a:p>
            <a:pPr marL="0" indent="0">
              <a:buNone/>
            </a:pPr>
            <a:r>
              <a:rPr lang="uk-UA" sz="1600" b="1" u="sng" dirty="0">
                <a:solidFill>
                  <a:schemeClr val="accent2">
                    <a:lumMod val="50000"/>
                  </a:schemeClr>
                </a:solidFill>
              </a:rPr>
              <a:t>Основні завдання медичної генетики: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</a:rPr>
              <a:t>захист </a:t>
            </a:r>
            <a:r>
              <a:rPr lang="uk-UA" sz="1600" dirty="0">
                <a:solidFill>
                  <a:schemeClr val="tx1"/>
                </a:solidFill>
              </a:rPr>
              <a:t>людини від ураження спадкового матеріалу і розвитку спадкових хвороб;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</a:rPr>
              <a:t>вивчення </a:t>
            </a:r>
            <a:r>
              <a:rPr lang="uk-UA" sz="1600" dirty="0">
                <a:solidFill>
                  <a:schemeClr val="tx1"/>
                </a:solidFill>
              </a:rPr>
              <a:t>спадкових хвороб і синдромів;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</a:rPr>
              <a:t>використання </a:t>
            </a:r>
            <a:r>
              <a:rPr lang="uk-UA" sz="1600" dirty="0">
                <a:solidFill>
                  <a:schemeClr val="tx1"/>
                </a:solidFill>
              </a:rPr>
              <a:t>генно-інженерних методів створення вакцин з метою запобігання інфекційних хвороб;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>
                <a:solidFill>
                  <a:schemeClr val="tx1"/>
                </a:solidFill>
              </a:rPr>
              <a:t>визначення </a:t>
            </a:r>
            <a:r>
              <a:rPr lang="uk-UA" sz="1600" dirty="0">
                <a:solidFill>
                  <a:schemeClr val="tx1"/>
                </a:solidFill>
              </a:rPr>
              <a:t>ролі спадковості і середовища у виникненні </a:t>
            </a:r>
            <a:r>
              <a:rPr lang="uk-UA" sz="1600" dirty="0" err="1">
                <a:solidFill>
                  <a:schemeClr val="tx1"/>
                </a:solidFill>
              </a:rPr>
              <a:t>неспадкових</a:t>
            </a:r>
            <a:r>
              <a:rPr lang="uk-UA" sz="1600" dirty="0">
                <a:solidFill>
                  <a:schemeClr val="tx1"/>
                </a:solidFill>
              </a:rPr>
              <a:t> форм патології.</a:t>
            </a:r>
          </a:p>
          <a:p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7784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Френсіса</a:t>
            </a:r>
            <a:r>
              <a:rPr lang="ru-RU" dirty="0" smtClean="0"/>
              <a:t> </a:t>
            </a:r>
            <a:r>
              <a:rPr lang="ru-RU" dirty="0" err="1" smtClean="0"/>
              <a:t>Гальтона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3960440" cy="50405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1600" dirty="0" smtClean="0"/>
              <a:t>У 1869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англійський</a:t>
            </a:r>
            <a:r>
              <a:rPr lang="ru-RU" sz="1600" dirty="0" smtClean="0"/>
              <a:t> психолог і антрополог </a:t>
            </a:r>
            <a:r>
              <a:rPr lang="ru-RU" sz="1600" dirty="0" err="1" smtClean="0"/>
              <a:t>Френсіс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Гальтон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 (</a:t>
            </a:r>
            <a:r>
              <a:rPr lang="ru-RU" sz="1600" dirty="0" err="1" smtClean="0"/>
              <a:t>здоров’я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розумові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обдарованості</a:t>
            </a:r>
            <a:r>
              <a:rPr lang="ru-RU" sz="1600" dirty="0" smtClean="0"/>
              <a:t>) </a:t>
            </a:r>
            <a:r>
              <a:rPr lang="ru-RU" sz="1600" dirty="0" err="1" smtClean="0"/>
              <a:t>майбутніх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поколінь</a:t>
            </a:r>
            <a:r>
              <a:rPr lang="ru-RU" sz="1600" dirty="0" smtClean="0"/>
              <a:t> і </a:t>
            </a:r>
            <a:r>
              <a:rPr lang="ru-RU" sz="1600" dirty="0" err="1" smtClean="0"/>
              <a:t>висловив</a:t>
            </a:r>
            <a:r>
              <a:rPr lang="ru-RU" sz="1600" dirty="0" smtClean="0"/>
              <a:t> думку,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шляхом </a:t>
            </a:r>
            <a:r>
              <a:rPr lang="ru-RU" sz="1600" dirty="0" err="1" smtClean="0"/>
              <a:t>заохочувань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обмежень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створенні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шлюбних</a:t>
            </a:r>
            <a:r>
              <a:rPr lang="ru-RU" sz="1600" dirty="0" smtClean="0"/>
              <a:t> пар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покращити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вперше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сформулював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принципи</a:t>
            </a:r>
            <a:r>
              <a:rPr lang="ru-RU" sz="1600" dirty="0" smtClean="0"/>
              <a:t> </a:t>
            </a:r>
            <a:r>
              <a:rPr lang="ru-RU" sz="1600" dirty="0" err="1" smtClean="0"/>
              <a:t>євгеніки</a:t>
            </a:r>
            <a:r>
              <a:rPr lang="ru-RU" sz="1600" dirty="0" smtClean="0"/>
              <a:t> – </a:t>
            </a:r>
            <a:r>
              <a:rPr lang="ru-RU" sz="1600" dirty="0" err="1" smtClean="0"/>
              <a:t>вчення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спадкове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здоров’я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та шляхи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вчення</a:t>
            </a:r>
            <a:r>
              <a:rPr lang="ru-RU" sz="1600" dirty="0" smtClean="0"/>
              <a:t> стало </a:t>
            </a:r>
            <a:r>
              <a:rPr lang="ru-RU" sz="1600" dirty="0" err="1" smtClean="0"/>
              <a:t>розділом</a:t>
            </a:r>
            <a:r>
              <a:rPr lang="ru-RU" sz="1600" dirty="0" smtClean="0"/>
              <a:t> генетики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предметом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є </a:t>
            </a:r>
            <a:r>
              <a:rPr lang="ru-RU" sz="1600" dirty="0" err="1" smtClean="0"/>
              <a:t>генетичні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, особливо </a:t>
            </a:r>
            <a:r>
              <a:rPr lang="ru-RU" sz="1600" dirty="0" err="1" smtClean="0"/>
              <a:t>боротьба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 </a:t>
            </a:r>
            <a:r>
              <a:rPr lang="ru-RU" sz="1600" dirty="0" err="1" smtClean="0"/>
              <a:t>спадковими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захворюваннями</a:t>
            </a:r>
            <a:r>
              <a:rPr lang="ru-RU" sz="1600" dirty="0" smtClean="0"/>
              <a:t>.</a:t>
            </a:r>
            <a:endParaRPr lang="uk-UA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234042"/>
            <a:ext cx="3474720" cy="4720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8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80120"/>
          </a:xfrm>
        </p:spPr>
        <p:txBody>
          <a:bodyPr/>
          <a:lstStyle/>
          <a:p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Які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типи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успадкування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ознак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відомі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у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людини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</a:rPr>
              <a:t>Тип успадкування, пов’язаний з генами нестатевих хромосом, назива­ють </a:t>
            </a:r>
            <a:r>
              <a:rPr lang="uk-UA" sz="2000" dirty="0" err="1">
                <a:solidFill>
                  <a:schemeClr val="tx1"/>
                </a:solidFill>
              </a:rPr>
              <a:t>аутосомним</a:t>
            </a:r>
            <a:r>
              <a:rPr lang="uk-UA" sz="2000" dirty="0">
                <a:solidFill>
                  <a:schemeClr val="tx1"/>
                </a:solidFill>
              </a:rPr>
              <a:t>. Якщо певний стан ознаки визначає домінантний алель, то такий тип успадкування називають </a:t>
            </a:r>
            <a:r>
              <a:rPr lang="uk-UA" sz="2000" dirty="0" err="1">
                <a:solidFill>
                  <a:schemeClr val="tx1"/>
                </a:solidFill>
              </a:rPr>
              <a:t>аутосомно-домінантним</a:t>
            </a:r>
            <a:r>
              <a:rPr lang="uk-UA" sz="2000" dirty="0">
                <a:solidFill>
                  <a:schemeClr val="tx1"/>
                </a:solidFill>
              </a:rPr>
              <a:t>, якщо рецесивний, - </a:t>
            </a:r>
            <a:r>
              <a:rPr lang="uk-UA" sz="2000" dirty="0" err="1">
                <a:solidFill>
                  <a:schemeClr val="tx1"/>
                </a:solidFill>
              </a:rPr>
              <a:t>аутосомно-рецесивним</a:t>
            </a:r>
            <a:r>
              <a:rPr lang="uk-UA" sz="2000" dirty="0">
                <a:solidFill>
                  <a:schemeClr val="tx1"/>
                </a:solidFill>
              </a:rPr>
              <a:t>. Зверніть увагу на </a:t>
            </a:r>
            <a:r>
              <a:rPr lang="uk-UA" sz="2000" dirty="0" smtClean="0">
                <a:solidFill>
                  <a:schemeClr val="tx1"/>
                </a:solidFill>
              </a:rPr>
              <a:t>таблицю </a:t>
            </a:r>
            <a:r>
              <a:rPr lang="uk-UA" sz="2000" dirty="0">
                <a:solidFill>
                  <a:schemeClr val="tx1"/>
                </a:solidFill>
              </a:rPr>
              <a:t>у якій наведено домінантні та </a:t>
            </a:r>
            <a:r>
              <a:rPr lang="uk-UA" sz="2000" dirty="0" smtClean="0">
                <a:solidFill>
                  <a:schemeClr val="tx1"/>
                </a:solidFill>
              </a:rPr>
              <a:t>рецесивні стани певних ознак людини.</a:t>
            </a:r>
            <a:endParaRPr lang="uk-UA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91634"/>
              </p:ext>
            </p:extLst>
          </p:nvPr>
        </p:nvGraphicFramePr>
        <p:xfrm>
          <a:off x="971600" y="3140968"/>
          <a:ext cx="6912768" cy="341285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370698"/>
                <a:gridCol w="3542070"/>
              </a:tblGrid>
              <a:tr h="279479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Домінантні </a:t>
                      </a:r>
                      <a:r>
                        <a:rPr lang="uk-UA" sz="1400" dirty="0">
                          <a:effectLst/>
                        </a:rPr>
                        <a:t>стани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Рецесивні </a:t>
                      </a:r>
                      <a:r>
                        <a:rPr lang="uk-UA" sz="1400" dirty="0">
                          <a:effectLst/>
                        </a:rPr>
                        <a:t>стани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Наявність залишку третьої повіки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Відсутність залишку третьої повіки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Короткозорість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Нормальний зір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Вільні мочки вуха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Прирослі мочки вуха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Товсті губи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Тонкі губи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Округле обличчя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Видовжене обличчя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Позитивний резус-фактор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Негативний резус-фактор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Короткопалість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Нормальні пальці</a:t>
                      </a:r>
                    </a:p>
                  </a:txBody>
                  <a:tcPr marL="6350" marR="6350"/>
                </a:tc>
              </a:tr>
              <a:tr h="332613">
                <a:tc>
                  <a:txBody>
                    <a:bodyPr/>
                    <a:lstStyle/>
                    <a:p>
                      <a:pPr marL="635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Нормальна пігментація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Альбінізм</a:t>
                      </a:r>
                    </a:p>
                  </a:txBody>
                  <a:tcPr marL="6350" marR="6350"/>
                </a:tc>
              </a:tr>
              <a:tr h="42003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Прогресуюча атрофія зорового нерва</a:t>
                      </a:r>
                    </a:p>
                  </a:txBody>
                  <a:tcPr marL="6350" marR="6350"/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Нормальний стан</a:t>
                      </a:r>
                    </a:p>
                  </a:txBody>
                  <a:tcPr marL="6350" marR="63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7038</TotalTime>
  <Words>655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Генетика людини</vt:lpstr>
      <vt:lpstr>Що таке генетика?</vt:lpstr>
      <vt:lpstr>Презентация PowerPoint</vt:lpstr>
      <vt:lpstr>Презентация PowerPoint</vt:lpstr>
      <vt:lpstr>Методи вивчення спадковості людини:</vt:lpstr>
      <vt:lpstr>Презентация PowerPoint</vt:lpstr>
      <vt:lpstr>Презентация PowerPoint</vt:lpstr>
      <vt:lpstr>Роботи Френсіса Гальтона </vt:lpstr>
      <vt:lpstr>Які типи успадкування ознак відомі у людини? 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NASTIA</cp:lastModifiedBy>
  <cp:revision>661</cp:revision>
  <dcterms:created xsi:type="dcterms:W3CDTF">2010-05-23T14:28:12Z</dcterms:created>
  <dcterms:modified xsi:type="dcterms:W3CDTF">2013-10-21T19:47:06Z</dcterms:modified>
</cp:coreProperties>
</file>