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57" r:id="rId3"/>
    <p:sldId id="265" r:id="rId4"/>
    <p:sldId id="258" r:id="rId5"/>
    <p:sldId id="271" r:id="rId6"/>
    <p:sldId id="266" r:id="rId7"/>
    <p:sldId id="259" r:id="rId8"/>
    <p:sldId id="260" r:id="rId9"/>
    <p:sldId id="261" r:id="rId10"/>
    <p:sldId id="269" r:id="rId11"/>
    <p:sldId id="273" r:id="rId12"/>
    <p:sldId id="275" r:id="rId13"/>
    <p:sldId id="276" r:id="rId14"/>
    <p:sldId id="277" r:id="rId15"/>
    <p:sldId id="274" r:id="rId16"/>
    <p:sldId id="278" r:id="rId17"/>
    <p:sldId id="279" r:id="rId18"/>
    <p:sldId id="267" r:id="rId19"/>
    <p:sldId id="268" r:id="rId20"/>
    <p:sldId id="280" r:id="rId21"/>
    <p:sldId id="270" r:id="rId22"/>
    <p:sldId id="281" r:id="rId23"/>
    <p:sldId id="282" r:id="rId24"/>
    <p:sldId id="272" r:id="rId25"/>
    <p:sldId id="283" r:id="rId26"/>
    <p:sldId id="284" r:id="rId27"/>
    <p:sldId id="285" r:id="rId28"/>
    <p:sldId id="286" r:id="rId29"/>
    <p:sldId id="262" r:id="rId30"/>
    <p:sldId id="288" r:id="rId31"/>
    <p:sldId id="263" r:id="rId32"/>
    <p:sldId id="264"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9303"/>
    <a:srgbClr val="D6A300"/>
    <a:srgbClr val="C49500"/>
    <a:srgbClr val="E2C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4" autoAdjust="0"/>
    <p:restoredTop sz="94660"/>
  </p:normalViewPr>
  <p:slideViewPr>
    <p:cSldViewPr>
      <p:cViewPr varScale="1">
        <p:scale>
          <a:sx n="66" d="100"/>
          <a:sy n="66" d="100"/>
        </p:scale>
        <p:origin x="-7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4027B-426B-4118-A9E0-70FCFAA990AA}" type="doc">
      <dgm:prSet loTypeId="urn:microsoft.com/office/officeart/2005/8/layout/hierarchy2" loCatId="hierarchy" qsTypeId="urn:microsoft.com/office/officeart/2005/8/quickstyle/3d3" qsCatId="3D" csTypeId="urn:microsoft.com/office/officeart/2005/8/colors/accent5_2" csCatId="accent5" phldr="1"/>
      <dgm:spPr/>
      <dgm:t>
        <a:bodyPr/>
        <a:lstStyle/>
        <a:p>
          <a:endParaRPr lang="uk-UA"/>
        </a:p>
      </dgm:t>
    </dgm:pt>
    <dgm:pt modelId="{2B44391B-A087-4496-9713-2C276CFF9D9F}">
      <dgm:prSet phldrT="[Текст]"/>
      <dgm:spPr/>
      <dgm:t>
        <a:bodyPr/>
        <a:lstStyle/>
        <a:p>
          <a:r>
            <a:rPr lang="uk-UA" dirty="0" smtClean="0"/>
            <a:t>Види інфекцій</a:t>
          </a:r>
          <a:endParaRPr lang="uk-UA" dirty="0"/>
        </a:p>
      </dgm:t>
    </dgm:pt>
    <dgm:pt modelId="{42969988-9504-4BEA-8083-B40584E5141C}" type="parTrans" cxnId="{50F450DB-F883-4238-B5F1-41A59DF90B47}">
      <dgm:prSet/>
      <dgm:spPr/>
      <dgm:t>
        <a:bodyPr/>
        <a:lstStyle/>
        <a:p>
          <a:endParaRPr lang="uk-UA"/>
        </a:p>
      </dgm:t>
    </dgm:pt>
    <dgm:pt modelId="{47CD7560-A061-4C04-8D27-08F5D9E03872}" type="sibTrans" cxnId="{50F450DB-F883-4238-B5F1-41A59DF90B47}">
      <dgm:prSet/>
      <dgm:spPr/>
      <dgm:t>
        <a:bodyPr/>
        <a:lstStyle/>
        <a:p>
          <a:endParaRPr lang="uk-UA"/>
        </a:p>
      </dgm:t>
    </dgm:pt>
    <dgm:pt modelId="{C13A586A-5F71-44B5-AD2F-265B943C8457}">
      <dgm:prSet phldrT="[Текст]"/>
      <dgm:spPr/>
      <dgm:t>
        <a:bodyPr/>
        <a:lstStyle/>
        <a:p>
          <a:r>
            <a:rPr lang="uk-UA" dirty="0" smtClean="0"/>
            <a:t>Кишкові</a:t>
          </a:r>
          <a:endParaRPr lang="uk-UA" dirty="0"/>
        </a:p>
      </dgm:t>
    </dgm:pt>
    <dgm:pt modelId="{A201F45F-D107-4459-9B6C-2B71A4780CBA}" type="parTrans" cxnId="{7A54D779-0CA2-4F47-AA98-F062CC943643}">
      <dgm:prSet/>
      <dgm:spPr/>
      <dgm:t>
        <a:bodyPr/>
        <a:lstStyle/>
        <a:p>
          <a:endParaRPr lang="uk-UA"/>
        </a:p>
      </dgm:t>
    </dgm:pt>
    <dgm:pt modelId="{8DDA2A29-D136-4570-9EA3-D8DA289C4682}" type="sibTrans" cxnId="{7A54D779-0CA2-4F47-AA98-F062CC943643}">
      <dgm:prSet/>
      <dgm:spPr/>
      <dgm:t>
        <a:bodyPr/>
        <a:lstStyle/>
        <a:p>
          <a:endParaRPr lang="uk-UA"/>
        </a:p>
      </dgm:t>
    </dgm:pt>
    <dgm:pt modelId="{386A035D-E309-450F-80D9-D486AE9C659F}">
      <dgm:prSet phldrT="[Текст]"/>
      <dgm:spPr/>
      <dgm:t>
        <a:bodyPr/>
        <a:lstStyle/>
        <a:p>
          <a:r>
            <a:rPr lang="uk-UA" dirty="0" smtClean="0"/>
            <a:t>Дихальних шляхів</a:t>
          </a:r>
          <a:endParaRPr lang="uk-UA" dirty="0"/>
        </a:p>
      </dgm:t>
    </dgm:pt>
    <dgm:pt modelId="{3408A1F8-E119-4F73-9BDA-49BAF61A94ED}" type="parTrans" cxnId="{244FD907-C4AD-4FF5-9053-39033F1B775E}">
      <dgm:prSet/>
      <dgm:spPr/>
      <dgm:t>
        <a:bodyPr/>
        <a:lstStyle/>
        <a:p>
          <a:endParaRPr lang="uk-UA"/>
        </a:p>
      </dgm:t>
    </dgm:pt>
    <dgm:pt modelId="{9C4724E9-846A-44CA-A129-695E410D0DCA}" type="sibTrans" cxnId="{244FD907-C4AD-4FF5-9053-39033F1B775E}">
      <dgm:prSet/>
      <dgm:spPr/>
      <dgm:t>
        <a:bodyPr/>
        <a:lstStyle/>
        <a:p>
          <a:endParaRPr lang="uk-UA"/>
        </a:p>
      </dgm:t>
    </dgm:pt>
    <dgm:pt modelId="{C4914D50-6655-4016-82E5-31EB92626596}">
      <dgm:prSet phldrT="[Текст]"/>
      <dgm:spPr/>
      <dgm:t>
        <a:bodyPr/>
        <a:lstStyle/>
        <a:p>
          <a:r>
            <a:rPr lang="uk-UA" dirty="0" smtClean="0"/>
            <a:t>Кров</a:t>
          </a:r>
          <a:r>
            <a:rPr lang="uk-UA" dirty="0" smtClean="0">
              <a:latin typeface="Arial"/>
              <a:cs typeface="Arial"/>
            </a:rPr>
            <a:t>'</a:t>
          </a:r>
          <a:r>
            <a:rPr lang="uk-UA" dirty="0" smtClean="0"/>
            <a:t>яні</a:t>
          </a:r>
          <a:endParaRPr lang="uk-UA" dirty="0"/>
        </a:p>
      </dgm:t>
    </dgm:pt>
    <dgm:pt modelId="{403CDC1B-E3AE-4CE9-98C8-6C5EBA8F84AF}" type="parTrans" cxnId="{408A8EDD-F5E5-4D1E-8EB3-92AA196AFCA2}">
      <dgm:prSet/>
      <dgm:spPr/>
      <dgm:t>
        <a:bodyPr/>
        <a:lstStyle/>
        <a:p>
          <a:endParaRPr lang="uk-UA"/>
        </a:p>
      </dgm:t>
    </dgm:pt>
    <dgm:pt modelId="{C7E69810-2919-4E06-82F4-5A954B17C527}" type="sibTrans" cxnId="{408A8EDD-F5E5-4D1E-8EB3-92AA196AFCA2}">
      <dgm:prSet/>
      <dgm:spPr/>
      <dgm:t>
        <a:bodyPr/>
        <a:lstStyle/>
        <a:p>
          <a:endParaRPr lang="uk-UA"/>
        </a:p>
      </dgm:t>
    </dgm:pt>
    <dgm:pt modelId="{64CDCA6A-8479-41CA-B544-DFC51079DCB6}">
      <dgm:prSet/>
      <dgm:spPr/>
      <dgm:t>
        <a:bodyPr/>
        <a:lstStyle/>
        <a:p>
          <a:r>
            <a:rPr lang="uk-UA" dirty="0" smtClean="0"/>
            <a:t>Зовнішніх покривів</a:t>
          </a:r>
          <a:endParaRPr lang="uk-UA" dirty="0"/>
        </a:p>
      </dgm:t>
    </dgm:pt>
    <dgm:pt modelId="{34693DE5-5B87-4D49-A884-B4AC344B64D8}" type="parTrans" cxnId="{B31AFC9F-076C-4000-A719-716238D775C5}">
      <dgm:prSet/>
      <dgm:spPr/>
      <dgm:t>
        <a:bodyPr/>
        <a:lstStyle/>
        <a:p>
          <a:endParaRPr lang="uk-UA"/>
        </a:p>
      </dgm:t>
    </dgm:pt>
    <dgm:pt modelId="{3E2B0E01-4097-48DC-A68B-2E22907EDCB8}" type="sibTrans" cxnId="{B31AFC9F-076C-4000-A719-716238D775C5}">
      <dgm:prSet/>
      <dgm:spPr/>
      <dgm:t>
        <a:bodyPr/>
        <a:lstStyle/>
        <a:p>
          <a:endParaRPr lang="uk-UA"/>
        </a:p>
      </dgm:t>
    </dgm:pt>
    <dgm:pt modelId="{77E6C7FA-D42F-4163-A724-28CF6774CA05}" type="pres">
      <dgm:prSet presAssocID="{F774027B-426B-4118-A9E0-70FCFAA990AA}" presName="diagram" presStyleCnt="0">
        <dgm:presLayoutVars>
          <dgm:chPref val="1"/>
          <dgm:dir/>
          <dgm:animOne val="branch"/>
          <dgm:animLvl val="lvl"/>
          <dgm:resizeHandles val="exact"/>
        </dgm:presLayoutVars>
      </dgm:prSet>
      <dgm:spPr/>
      <dgm:t>
        <a:bodyPr/>
        <a:lstStyle/>
        <a:p>
          <a:endParaRPr lang="uk-UA"/>
        </a:p>
      </dgm:t>
    </dgm:pt>
    <dgm:pt modelId="{9F26962D-2A9A-48D5-B114-FD5EBF6B04E7}" type="pres">
      <dgm:prSet presAssocID="{2B44391B-A087-4496-9713-2C276CFF9D9F}" presName="root1" presStyleCnt="0"/>
      <dgm:spPr/>
    </dgm:pt>
    <dgm:pt modelId="{8B635297-7405-4583-B3A6-5E7ABC633336}" type="pres">
      <dgm:prSet presAssocID="{2B44391B-A087-4496-9713-2C276CFF9D9F}" presName="LevelOneTextNode" presStyleLbl="node0" presStyleIdx="0" presStyleCnt="1" custLinFactNeighborX="1137" custLinFactNeighborY="9966">
        <dgm:presLayoutVars>
          <dgm:chPref val="3"/>
        </dgm:presLayoutVars>
      </dgm:prSet>
      <dgm:spPr/>
      <dgm:t>
        <a:bodyPr/>
        <a:lstStyle/>
        <a:p>
          <a:endParaRPr lang="uk-UA"/>
        </a:p>
      </dgm:t>
    </dgm:pt>
    <dgm:pt modelId="{514B9796-5E81-4230-AC8C-1876E7D05EE6}" type="pres">
      <dgm:prSet presAssocID="{2B44391B-A087-4496-9713-2C276CFF9D9F}" presName="level2hierChild" presStyleCnt="0"/>
      <dgm:spPr/>
    </dgm:pt>
    <dgm:pt modelId="{E0BDC4CD-4FF7-49A5-9D76-6E0FC435922D}" type="pres">
      <dgm:prSet presAssocID="{A201F45F-D107-4459-9B6C-2B71A4780CBA}" presName="conn2-1" presStyleLbl="parChTrans1D2" presStyleIdx="0" presStyleCnt="4"/>
      <dgm:spPr/>
      <dgm:t>
        <a:bodyPr/>
        <a:lstStyle/>
        <a:p>
          <a:endParaRPr lang="uk-UA"/>
        </a:p>
      </dgm:t>
    </dgm:pt>
    <dgm:pt modelId="{27718617-83C3-40C3-9C83-53AE53963ECE}" type="pres">
      <dgm:prSet presAssocID="{A201F45F-D107-4459-9B6C-2B71A4780CBA}" presName="connTx" presStyleLbl="parChTrans1D2" presStyleIdx="0" presStyleCnt="4"/>
      <dgm:spPr/>
      <dgm:t>
        <a:bodyPr/>
        <a:lstStyle/>
        <a:p>
          <a:endParaRPr lang="uk-UA"/>
        </a:p>
      </dgm:t>
    </dgm:pt>
    <dgm:pt modelId="{ECE5B9F2-9BF9-4E70-90D3-84CF1A79F483}" type="pres">
      <dgm:prSet presAssocID="{C13A586A-5F71-44B5-AD2F-265B943C8457}" presName="root2" presStyleCnt="0"/>
      <dgm:spPr/>
    </dgm:pt>
    <dgm:pt modelId="{AADDBCAA-FE8A-4352-B1FE-D045DCA7E00B}" type="pres">
      <dgm:prSet presAssocID="{C13A586A-5F71-44B5-AD2F-265B943C8457}" presName="LevelTwoTextNode" presStyleLbl="node2" presStyleIdx="0" presStyleCnt="4">
        <dgm:presLayoutVars>
          <dgm:chPref val="3"/>
        </dgm:presLayoutVars>
      </dgm:prSet>
      <dgm:spPr/>
      <dgm:t>
        <a:bodyPr/>
        <a:lstStyle/>
        <a:p>
          <a:endParaRPr lang="uk-UA"/>
        </a:p>
      </dgm:t>
    </dgm:pt>
    <dgm:pt modelId="{C4466637-6172-4E9F-A170-5AD6098BFD41}" type="pres">
      <dgm:prSet presAssocID="{C13A586A-5F71-44B5-AD2F-265B943C8457}" presName="level3hierChild" presStyleCnt="0"/>
      <dgm:spPr/>
    </dgm:pt>
    <dgm:pt modelId="{2D9B0FD4-12C1-4F69-88C4-54AB68C66D89}" type="pres">
      <dgm:prSet presAssocID="{3408A1F8-E119-4F73-9BDA-49BAF61A94ED}" presName="conn2-1" presStyleLbl="parChTrans1D2" presStyleIdx="1" presStyleCnt="4"/>
      <dgm:spPr/>
      <dgm:t>
        <a:bodyPr/>
        <a:lstStyle/>
        <a:p>
          <a:endParaRPr lang="uk-UA"/>
        </a:p>
      </dgm:t>
    </dgm:pt>
    <dgm:pt modelId="{C030B8CF-70D6-4801-A7F5-04ED9C5A7D37}" type="pres">
      <dgm:prSet presAssocID="{3408A1F8-E119-4F73-9BDA-49BAF61A94ED}" presName="connTx" presStyleLbl="parChTrans1D2" presStyleIdx="1" presStyleCnt="4"/>
      <dgm:spPr/>
      <dgm:t>
        <a:bodyPr/>
        <a:lstStyle/>
        <a:p>
          <a:endParaRPr lang="uk-UA"/>
        </a:p>
      </dgm:t>
    </dgm:pt>
    <dgm:pt modelId="{87AB2A91-A7EE-404A-BD68-F8718EF7D3A0}" type="pres">
      <dgm:prSet presAssocID="{386A035D-E309-450F-80D9-D486AE9C659F}" presName="root2" presStyleCnt="0"/>
      <dgm:spPr/>
    </dgm:pt>
    <dgm:pt modelId="{B8913AA7-B034-4878-A9A7-95BCBFE621AC}" type="pres">
      <dgm:prSet presAssocID="{386A035D-E309-450F-80D9-D486AE9C659F}" presName="LevelTwoTextNode" presStyleLbl="node2" presStyleIdx="1" presStyleCnt="4">
        <dgm:presLayoutVars>
          <dgm:chPref val="3"/>
        </dgm:presLayoutVars>
      </dgm:prSet>
      <dgm:spPr/>
      <dgm:t>
        <a:bodyPr/>
        <a:lstStyle/>
        <a:p>
          <a:endParaRPr lang="uk-UA"/>
        </a:p>
      </dgm:t>
    </dgm:pt>
    <dgm:pt modelId="{8C0D6570-AF45-465D-BC69-5312C6FDF246}" type="pres">
      <dgm:prSet presAssocID="{386A035D-E309-450F-80D9-D486AE9C659F}" presName="level3hierChild" presStyleCnt="0"/>
      <dgm:spPr/>
    </dgm:pt>
    <dgm:pt modelId="{72F417E0-D289-4A0F-B298-4EA5BE9BD8A2}" type="pres">
      <dgm:prSet presAssocID="{403CDC1B-E3AE-4CE9-98C8-6C5EBA8F84AF}" presName="conn2-1" presStyleLbl="parChTrans1D2" presStyleIdx="2" presStyleCnt="4"/>
      <dgm:spPr/>
      <dgm:t>
        <a:bodyPr/>
        <a:lstStyle/>
        <a:p>
          <a:endParaRPr lang="uk-UA"/>
        </a:p>
      </dgm:t>
    </dgm:pt>
    <dgm:pt modelId="{C316B024-854D-4DFA-B3C4-8E3719FA8A68}" type="pres">
      <dgm:prSet presAssocID="{403CDC1B-E3AE-4CE9-98C8-6C5EBA8F84AF}" presName="connTx" presStyleLbl="parChTrans1D2" presStyleIdx="2" presStyleCnt="4"/>
      <dgm:spPr/>
      <dgm:t>
        <a:bodyPr/>
        <a:lstStyle/>
        <a:p>
          <a:endParaRPr lang="uk-UA"/>
        </a:p>
      </dgm:t>
    </dgm:pt>
    <dgm:pt modelId="{11FEA3C7-D65F-4779-90E9-F5A9CC946330}" type="pres">
      <dgm:prSet presAssocID="{C4914D50-6655-4016-82E5-31EB92626596}" presName="root2" presStyleCnt="0"/>
      <dgm:spPr/>
    </dgm:pt>
    <dgm:pt modelId="{8E0398F9-0110-4C5A-8050-EA360B6DDFDC}" type="pres">
      <dgm:prSet presAssocID="{C4914D50-6655-4016-82E5-31EB92626596}" presName="LevelTwoTextNode" presStyleLbl="node2" presStyleIdx="2" presStyleCnt="4">
        <dgm:presLayoutVars>
          <dgm:chPref val="3"/>
        </dgm:presLayoutVars>
      </dgm:prSet>
      <dgm:spPr/>
      <dgm:t>
        <a:bodyPr/>
        <a:lstStyle/>
        <a:p>
          <a:endParaRPr lang="uk-UA"/>
        </a:p>
      </dgm:t>
    </dgm:pt>
    <dgm:pt modelId="{F6C6A412-4AB0-4501-99E9-42A2CD02F78F}" type="pres">
      <dgm:prSet presAssocID="{C4914D50-6655-4016-82E5-31EB92626596}" presName="level3hierChild" presStyleCnt="0"/>
      <dgm:spPr/>
    </dgm:pt>
    <dgm:pt modelId="{52BEB6EF-84F1-4945-8006-5971F8FFF31F}" type="pres">
      <dgm:prSet presAssocID="{34693DE5-5B87-4D49-A884-B4AC344B64D8}" presName="conn2-1" presStyleLbl="parChTrans1D2" presStyleIdx="3" presStyleCnt="4"/>
      <dgm:spPr/>
      <dgm:t>
        <a:bodyPr/>
        <a:lstStyle/>
        <a:p>
          <a:endParaRPr lang="uk-UA"/>
        </a:p>
      </dgm:t>
    </dgm:pt>
    <dgm:pt modelId="{A3CB5E35-4BB7-4A17-BB2D-AEF20CD7477B}" type="pres">
      <dgm:prSet presAssocID="{34693DE5-5B87-4D49-A884-B4AC344B64D8}" presName="connTx" presStyleLbl="parChTrans1D2" presStyleIdx="3" presStyleCnt="4"/>
      <dgm:spPr/>
      <dgm:t>
        <a:bodyPr/>
        <a:lstStyle/>
        <a:p>
          <a:endParaRPr lang="uk-UA"/>
        </a:p>
      </dgm:t>
    </dgm:pt>
    <dgm:pt modelId="{E5890190-9A94-49E2-BBFB-C8824E7F3CA5}" type="pres">
      <dgm:prSet presAssocID="{64CDCA6A-8479-41CA-B544-DFC51079DCB6}" presName="root2" presStyleCnt="0"/>
      <dgm:spPr/>
    </dgm:pt>
    <dgm:pt modelId="{A25E3018-1115-4B7F-9683-1F3B5CA28114}" type="pres">
      <dgm:prSet presAssocID="{64CDCA6A-8479-41CA-B544-DFC51079DCB6}" presName="LevelTwoTextNode" presStyleLbl="node2" presStyleIdx="3" presStyleCnt="4">
        <dgm:presLayoutVars>
          <dgm:chPref val="3"/>
        </dgm:presLayoutVars>
      </dgm:prSet>
      <dgm:spPr/>
      <dgm:t>
        <a:bodyPr/>
        <a:lstStyle/>
        <a:p>
          <a:endParaRPr lang="uk-UA"/>
        </a:p>
      </dgm:t>
    </dgm:pt>
    <dgm:pt modelId="{92C824D7-B35D-4D9A-A87C-1E82E2289A97}" type="pres">
      <dgm:prSet presAssocID="{64CDCA6A-8479-41CA-B544-DFC51079DCB6}" presName="level3hierChild" presStyleCnt="0"/>
      <dgm:spPr/>
    </dgm:pt>
  </dgm:ptLst>
  <dgm:cxnLst>
    <dgm:cxn modelId="{7732ACB6-8086-454C-8BC9-4700C2FD176C}" type="presOf" srcId="{34693DE5-5B87-4D49-A884-B4AC344B64D8}" destId="{52BEB6EF-84F1-4945-8006-5971F8FFF31F}" srcOrd="0" destOrd="0" presId="urn:microsoft.com/office/officeart/2005/8/layout/hierarchy2"/>
    <dgm:cxn modelId="{051A7733-3489-46F1-9EEF-790F94D90530}" type="presOf" srcId="{A201F45F-D107-4459-9B6C-2B71A4780CBA}" destId="{E0BDC4CD-4FF7-49A5-9D76-6E0FC435922D}" srcOrd="0" destOrd="0" presId="urn:microsoft.com/office/officeart/2005/8/layout/hierarchy2"/>
    <dgm:cxn modelId="{169B64DA-57EF-41E7-BBEA-459F70660115}" type="presOf" srcId="{3408A1F8-E119-4F73-9BDA-49BAF61A94ED}" destId="{2D9B0FD4-12C1-4F69-88C4-54AB68C66D89}" srcOrd="0" destOrd="0" presId="urn:microsoft.com/office/officeart/2005/8/layout/hierarchy2"/>
    <dgm:cxn modelId="{408A8EDD-F5E5-4D1E-8EB3-92AA196AFCA2}" srcId="{2B44391B-A087-4496-9713-2C276CFF9D9F}" destId="{C4914D50-6655-4016-82E5-31EB92626596}" srcOrd="2" destOrd="0" parTransId="{403CDC1B-E3AE-4CE9-98C8-6C5EBA8F84AF}" sibTransId="{C7E69810-2919-4E06-82F4-5A954B17C527}"/>
    <dgm:cxn modelId="{BD603DC1-C682-453A-814F-9149F87247E6}" type="presOf" srcId="{386A035D-E309-450F-80D9-D486AE9C659F}" destId="{B8913AA7-B034-4878-A9A7-95BCBFE621AC}" srcOrd="0" destOrd="0" presId="urn:microsoft.com/office/officeart/2005/8/layout/hierarchy2"/>
    <dgm:cxn modelId="{CB1AB4FD-F7B2-4EFC-97E7-EE64834E39A4}" type="presOf" srcId="{C4914D50-6655-4016-82E5-31EB92626596}" destId="{8E0398F9-0110-4C5A-8050-EA360B6DDFDC}" srcOrd="0" destOrd="0" presId="urn:microsoft.com/office/officeart/2005/8/layout/hierarchy2"/>
    <dgm:cxn modelId="{F7897ADB-83DC-441F-B607-B37565C571C2}" type="presOf" srcId="{C13A586A-5F71-44B5-AD2F-265B943C8457}" destId="{AADDBCAA-FE8A-4352-B1FE-D045DCA7E00B}" srcOrd="0" destOrd="0" presId="urn:microsoft.com/office/officeart/2005/8/layout/hierarchy2"/>
    <dgm:cxn modelId="{7A54D779-0CA2-4F47-AA98-F062CC943643}" srcId="{2B44391B-A087-4496-9713-2C276CFF9D9F}" destId="{C13A586A-5F71-44B5-AD2F-265B943C8457}" srcOrd="0" destOrd="0" parTransId="{A201F45F-D107-4459-9B6C-2B71A4780CBA}" sibTransId="{8DDA2A29-D136-4570-9EA3-D8DA289C4682}"/>
    <dgm:cxn modelId="{76BE6CAC-254A-429C-B88C-CFB61BE53A08}" type="presOf" srcId="{3408A1F8-E119-4F73-9BDA-49BAF61A94ED}" destId="{C030B8CF-70D6-4801-A7F5-04ED9C5A7D37}" srcOrd="1" destOrd="0" presId="urn:microsoft.com/office/officeart/2005/8/layout/hierarchy2"/>
    <dgm:cxn modelId="{DCBABA41-61B8-4111-B668-6EB33EF911EE}" type="presOf" srcId="{34693DE5-5B87-4D49-A884-B4AC344B64D8}" destId="{A3CB5E35-4BB7-4A17-BB2D-AEF20CD7477B}" srcOrd="1" destOrd="0" presId="urn:microsoft.com/office/officeart/2005/8/layout/hierarchy2"/>
    <dgm:cxn modelId="{4D415BB3-44DB-46E8-B338-0F9B37C96192}" type="presOf" srcId="{64CDCA6A-8479-41CA-B544-DFC51079DCB6}" destId="{A25E3018-1115-4B7F-9683-1F3B5CA28114}" srcOrd="0" destOrd="0" presId="urn:microsoft.com/office/officeart/2005/8/layout/hierarchy2"/>
    <dgm:cxn modelId="{2E3514DB-7B73-42DB-8F9E-F74E05089BA9}" type="presOf" srcId="{A201F45F-D107-4459-9B6C-2B71A4780CBA}" destId="{27718617-83C3-40C3-9C83-53AE53963ECE}" srcOrd="1" destOrd="0" presId="urn:microsoft.com/office/officeart/2005/8/layout/hierarchy2"/>
    <dgm:cxn modelId="{97C96D8B-7B6B-4CD4-B94F-563EEA16D905}" type="presOf" srcId="{403CDC1B-E3AE-4CE9-98C8-6C5EBA8F84AF}" destId="{72F417E0-D289-4A0F-B298-4EA5BE9BD8A2}" srcOrd="0" destOrd="0" presId="urn:microsoft.com/office/officeart/2005/8/layout/hierarchy2"/>
    <dgm:cxn modelId="{B31AFC9F-076C-4000-A719-716238D775C5}" srcId="{2B44391B-A087-4496-9713-2C276CFF9D9F}" destId="{64CDCA6A-8479-41CA-B544-DFC51079DCB6}" srcOrd="3" destOrd="0" parTransId="{34693DE5-5B87-4D49-A884-B4AC344B64D8}" sibTransId="{3E2B0E01-4097-48DC-A68B-2E22907EDCB8}"/>
    <dgm:cxn modelId="{50F450DB-F883-4238-B5F1-41A59DF90B47}" srcId="{F774027B-426B-4118-A9E0-70FCFAA990AA}" destId="{2B44391B-A087-4496-9713-2C276CFF9D9F}" srcOrd="0" destOrd="0" parTransId="{42969988-9504-4BEA-8083-B40584E5141C}" sibTransId="{47CD7560-A061-4C04-8D27-08F5D9E03872}"/>
    <dgm:cxn modelId="{EAD8F07D-ADB9-4815-BE19-E50D583955EB}" type="presOf" srcId="{2B44391B-A087-4496-9713-2C276CFF9D9F}" destId="{8B635297-7405-4583-B3A6-5E7ABC633336}" srcOrd="0" destOrd="0" presId="urn:microsoft.com/office/officeart/2005/8/layout/hierarchy2"/>
    <dgm:cxn modelId="{244FD907-C4AD-4FF5-9053-39033F1B775E}" srcId="{2B44391B-A087-4496-9713-2C276CFF9D9F}" destId="{386A035D-E309-450F-80D9-D486AE9C659F}" srcOrd="1" destOrd="0" parTransId="{3408A1F8-E119-4F73-9BDA-49BAF61A94ED}" sibTransId="{9C4724E9-846A-44CA-A129-695E410D0DCA}"/>
    <dgm:cxn modelId="{6C7C1FEA-0216-46CB-A3DB-3E534363CEE9}" type="presOf" srcId="{403CDC1B-E3AE-4CE9-98C8-6C5EBA8F84AF}" destId="{C316B024-854D-4DFA-B3C4-8E3719FA8A68}" srcOrd="1" destOrd="0" presId="urn:microsoft.com/office/officeart/2005/8/layout/hierarchy2"/>
    <dgm:cxn modelId="{826D90FF-5609-469C-A2DB-7AD8AF5670C2}" type="presOf" srcId="{F774027B-426B-4118-A9E0-70FCFAA990AA}" destId="{77E6C7FA-D42F-4163-A724-28CF6774CA05}" srcOrd="0" destOrd="0" presId="urn:microsoft.com/office/officeart/2005/8/layout/hierarchy2"/>
    <dgm:cxn modelId="{EC519A34-DF39-41C8-B0D0-C7365CB64705}" type="presParOf" srcId="{77E6C7FA-D42F-4163-A724-28CF6774CA05}" destId="{9F26962D-2A9A-48D5-B114-FD5EBF6B04E7}" srcOrd="0" destOrd="0" presId="urn:microsoft.com/office/officeart/2005/8/layout/hierarchy2"/>
    <dgm:cxn modelId="{D58DA3F0-031B-43F8-B195-001C74D138BD}" type="presParOf" srcId="{9F26962D-2A9A-48D5-B114-FD5EBF6B04E7}" destId="{8B635297-7405-4583-B3A6-5E7ABC633336}" srcOrd="0" destOrd="0" presId="urn:microsoft.com/office/officeart/2005/8/layout/hierarchy2"/>
    <dgm:cxn modelId="{F1B13008-36D9-4D5D-BF9F-7FB377FA7464}" type="presParOf" srcId="{9F26962D-2A9A-48D5-B114-FD5EBF6B04E7}" destId="{514B9796-5E81-4230-AC8C-1876E7D05EE6}" srcOrd="1" destOrd="0" presId="urn:microsoft.com/office/officeart/2005/8/layout/hierarchy2"/>
    <dgm:cxn modelId="{93F3CBE8-FD1A-4ED0-8311-CE8610FFED8B}" type="presParOf" srcId="{514B9796-5E81-4230-AC8C-1876E7D05EE6}" destId="{E0BDC4CD-4FF7-49A5-9D76-6E0FC435922D}" srcOrd="0" destOrd="0" presId="urn:microsoft.com/office/officeart/2005/8/layout/hierarchy2"/>
    <dgm:cxn modelId="{E943AE99-A95F-4DE5-A613-3FEFE7070218}" type="presParOf" srcId="{E0BDC4CD-4FF7-49A5-9D76-6E0FC435922D}" destId="{27718617-83C3-40C3-9C83-53AE53963ECE}" srcOrd="0" destOrd="0" presId="urn:microsoft.com/office/officeart/2005/8/layout/hierarchy2"/>
    <dgm:cxn modelId="{8EA43B51-7312-4F8D-8DCB-FB619B2BCC9C}" type="presParOf" srcId="{514B9796-5E81-4230-AC8C-1876E7D05EE6}" destId="{ECE5B9F2-9BF9-4E70-90D3-84CF1A79F483}" srcOrd="1" destOrd="0" presId="urn:microsoft.com/office/officeart/2005/8/layout/hierarchy2"/>
    <dgm:cxn modelId="{0B3BEDFA-C40F-4594-90B5-07F9B2927F1F}" type="presParOf" srcId="{ECE5B9F2-9BF9-4E70-90D3-84CF1A79F483}" destId="{AADDBCAA-FE8A-4352-B1FE-D045DCA7E00B}" srcOrd="0" destOrd="0" presId="urn:microsoft.com/office/officeart/2005/8/layout/hierarchy2"/>
    <dgm:cxn modelId="{0BF12CDE-7292-4D93-8DAA-572526271960}" type="presParOf" srcId="{ECE5B9F2-9BF9-4E70-90D3-84CF1A79F483}" destId="{C4466637-6172-4E9F-A170-5AD6098BFD41}" srcOrd="1" destOrd="0" presId="urn:microsoft.com/office/officeart/2005/8/layout/hierarchy2"/>
    <dgm:cxn modelId="{6D2395D4-D232-4EA0-A23D-34D6F794ACE5}" type="presParOf" srcId="{514B9796-5E81-4230-AC8C-1876E7D05EE6}" destId="{2D9B0FD4-12C1-4F69-88C4-54AB68C66D89}" srcOrd="2" destOrd="0" presId="urn:microsoft.com/office/officeart/2005/8/layout/hierarchy2"/>
    <dgm:cxn modelId="{E58E345B-E3D9-4259-A351-0AC6732A3485}" type="presParOf" srcId="{2D9B0FD4-12C1-4F69-88C4-54AB68C66D89}" destId="{C030B8CF-70D6-4801-A7F5-04ED9C5A7D37}" srcOrd="0" destOrd="0" presId="urn:microsoft.com/office/officeart/2005/8/layout/hierarchy2"/>
    <dgm:cxn modelId="{AF7ED969-7433-46B9-B813-0244E6CDBE59}" type="presParOf" srcId="{514B9796-5E81-4230-AC8C-1876E7D05EE6}" destId="{87AB2A91-A7EE-404A-BD68-F8718EF7D3A0}" srcOrd="3" destOrd="0" presId="urn:microsoft.com/office/officeart/2005/8/layout/hierarchy2"/>
    <dgm:cxn modelId="{71D736C2-BDEE-424F-B782-FDDE6F29457A}" type="presParOf" srcId="{87AB2A91-A7EE-404A-BD68-F8718EF7D3A0}" destId="{B8913AA7-B034-4878-A9A7-95BCBFE621AC}" srcOrd="0" destOrd="0" presId="urn:microsoft.com/office/officeart/2005/8/layout/hierarchy2"/>
    <dgm:cxn modelId="{59CB0B62-7AE2-486E-81D9-764143212BE9}" type="presParOf" srcId="{87AB2A91-A7EE-404A-BD68-F8718EF7D3A0}" destId="{8C0D6570-AF45-465D-BC69-5312C6FDF246}" srcOrd="1" destOrd="0" presId="urn:microsoft.com/office/officeart/2005/8/layout/hierarchy2"/>
    <dgm:cxn modelId="{3AA44581-844B-4E9B-B202-1CDA6B6590B1}" type="presParOf" srcId="{514B9796-5E81-4230-AC8C-1876E7D05EE6}" destId="{72F417E0-D289-4A0F-B298-4EA5BE9BD8A2}" srcOrd="4" destOrd="0" presId="urn:microsoft.com/office/officeart/2005/8/layout/hierarchy2"/>
    <dgm:cxn modelId="{DE4A44A8-DAA1-4E53-B2D5-A2EA3269CF21}" type="presParOf" srcId="{72F417E0-D289-4A0F-B298-4EA5BE9BD8A2}" destId="{C316B024-854D-4DFA-B3C4-8E3719FA8A68}" srcOrd="0" destOrd="0" presId="urn:microsoft.com/office/officeart/2005/8/layout/hierarchy2"/>
    <dgm:cxn modelId="{925A9F1F-8BC4-45E4-AC6E-153656A0C191}" type="presParOf" srcId="{514B9796-5E81-4230-AC8C-1876E7D05EE6}" destId="{11FEA3C7-D65F-4779-90E9-F5A9CC946330}" srcOrd="5" destOrd="0" presId="urn:microsoft.com/office/officeart/2005/8/layout/hierarchy2"/>
    <dgm:cxn modelId="{718AF095-BEF1-4973-939F-D9940C8199AB}" type="presParOf" srcId="{11FEA3C7-D65F-4779-90E9-F5A9CC946330}" destId="{8E0398F9-0110-4C5A-8050-EA360B6DDFDC}" srcOrd="0" destOrd="0" presId="urn:microsoft.com/office/officeart/2005/8/layout/hierarchy2"/>
    <dgm:cxn modelId="{D4ADF1FC-0E0D-4085-AF12-FEFBA80DBA2B}" type="presParOf" srcId="{11FEA3C7-D65F-4779-90E9-F5A9CC946330}" destId="{F6C6A412-4AB0-4501-99E9-42A2CD02F78F}" srcOrd="1" destOrd="0" presId="urn:microsoft.com/office/officeart/2005/8/layout/hierarchy2"/>
    <dgm:cxn modelId="{E60C647C-96DE-4BCC-AC96-855100D92F53}" type="presParOf" srcId="{514B9796-5E81-4230-AC8C-1876E7D05EE6}" destId="{52BEB6EF-84F1-4945-8006-5971F8FFF31F}" srcOrd="6" destOrd="0" presId="urn:microsoft.com/office/officeart/2005/8/layout/hierarchy2"/>
    <dgm:cxn modelId="{865236DE-29CD-4D72-8731-04C161CA7B4C}" type="presParOf" srcId="{52BEB6EF-84F1-4945-8006-5971F8FFF31F}" destId="{A3CB5E35-4BB7-4A17-BB2D-AEF20CD7477B}" srcOrd="0" destOrd="0" presId="urn:microsoft.com/office/officeart/2005/8/layout/hierarchy2"/>
    <dgm:cxn modelId="{BC779700-A12D-48DE-AD62-5B60C500964E}" type="presParOf" srcId="{514B9796-5E81-4230-AC8C-1876E7D05EE6}" destId="{E5890190-9A94-49E2-BBFB-C8824E7F3CA5}" srcOrd="7" destOrd="0" presId="urn:microsoft.com/office/officeart/2005/8/layout/hierarchy2"/>
    <dgm:cxn modelId="{655CF1CD-A192-4C32-8A2C-B6ABE1509D99}" type="presParOf" srcId="{E5890190-9A94-49E2-BBFB-C8824E7F3CA5}" destId="{A25E3018-1115-4B7F-9683-1F3B5CA28114}" srcOrd="0" destOrd="0" presId="urn:microsoft.com/office/officeart/2005/8/layout/hierarchy2"/>
    <dgm:cxn modelId="{BED17139-62B8-4CD2-820B-DFA29055E19E}" type="presParOf" srcId="{E5890190-9A94-49E2-BBFB-C8824E7F3CA5}" destId="{92C824D7-B35D-4D9A-A87C-1E82E2289A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0C8D6-6743-4403-83D5-E8871047F23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uk-UA"/>
        </a:p>
      </dgm:t>
    </dgm:pt>
    <dgm:pt modelId="{A1CB875F-5D5E-492E-94C7-5EAC144D8044}">
      <dgm:prSet phldrT="[Текст]"/>
      <dgm:spPr/>
      <dgm:t>
        <a:bodyPr/>
        <a:lstStyle/>
        <a:p>
          <a:r>
            <a:rPr lang="uk-UA" dirty="0" smtClean="0"/>
            <a:t>Група інфекцій</a:t>
          </a:r>
          <a:endParaRPr lang="uk-UA" dirty="0"/>
        </a:p>
      </dgm:t>
    </dgm:pt>
    <dgm:pt modelId="{65CBEF51-87BD-4B1F-A055-50B5A3535C94}" type="parTrans" cxnId="{6C21E762-7E92-43A2-8EE3-CDC18E18F894}">
      <dgm:prSet/>
      <dgm:spPr/>
      <dgm:t>
        <a:bodyPr/>
        <a:lstStyle/>
        <a:p>
          <a:endParaRPr lang="uk-UA"/>
        </a:p>
      </dgm:t>
    </dgm:pt>
    <dgm:pt modelId="{69DAFCDC-F6DC-473C-AB46-44D1137D4E90}" type="sibTrans" cxnId="{6C21E762-7E92-43A2-8EE3-CDC18E18F894}">
      <dgm:prSet/>
      <dgm:spPr/>
      <dgm:t>
        <a:bodyPr/>
        <a:lstStyle/>
        <a:p>
          <a:endParaRPr lang="uk-UA"/>
        </a:p>
      </dgm:t>
    </dgm:pt>
    <dgm:pt modelId="{CA0B4A24-3916-4048-93B7-967DF592F050}">
      <dgm:prSet phldrT="[Текст]"/>
      <dgm:spPr/>
      <dgm:t>
        <a:bodyPr/>
        <a:lstStyle/>
        <a:p>
          <a:pPr algn="l"/>
          <a:r>
            <a:rPr lang="uk-UA" dirty="0" smtClean="0"/>
            <a:t>Зовнішніх </a:t>
          </a:r>
          <a:r>
            <a:rPr lang="uk-UA" dirty="0" smtClean="0"/>
            <a:t>покривів</a:t>
          </a:r>
          <a:endParaRPr lang="uk-UA" dirty="0"/>
        </a:p>
      </dgm:t>
    </dgm:pt>
    <dgm:pt modelId="{AF6FAAB8-FAD3-4302-8B24-5B5950FABFD1}" type="parTrans" cxnId="{F56CFD5B-F9C8-4F3C-9C4C-560345C8F7B2}">
      <dgm:prSet/>
      <dgm:spPr/>
      <dgm:t>
        <a:bodyPr/>
        <a:lstStyle/>
        <a:p>
          <a:endParaRPr lang="uk-UA"/>
        </a:p>
      </dgm:t>
    </dgm:pt>
    <dgm:pt modelId="{AE502D8C-FE97-4F80-AB0F-EBB46839A0AD}" type="sibTrans" cxnId="{F56CFD5B-F9C8-4F3C-9C4C-560345C8F7B2}">
      <dgm:prSet/>
      <dgm:spPr/>
      <dgm:t>
        <a:bodyPr/>
        <a:lstStyle/>
        <a:p>
          <a:endParaRPr lang="uk-UA"/>
        </a:p>
      </dgm:t>
    </dgm:pt>
    <dgm:pt modelId="{E1DAA8FF-7995-4794-A28F-ECED6DDDBCDC}">
      <dgm:prSet phldrT="[Текст]"/>
      <dgm:spPr/>
      <dgm:t>
        <a:bodyPr/>
        <a:lstStyle/>
        <a:p>
          <a:r>
            <a:rPr lang="uk-UA" dirty="0" smtClean="0"/>
            <a:t>Первинна локалізація збудника</a:t>
          </a:r>
          <a:endParaRPr lang="uk-UA" dirty="0"/>
        </a:p>
      </dgm:t>
    </dgm:pt>
    <dgm:pt modelId="{99D63382-0208-4645-8587-41E3668AC410}" type="parTrans" cxnId="{F6B825B1-1D1A-4B88-81F0-CB2F3E2CA2C2}">
      <dgm:prSet/>
      <dgm:spPr/>
      <dgm:t>
        <a:bodyPr/>
        <a:lstStyle/>
        <a:p>
          <a:endParaRPr lang="uk-UA"/>
        </a:p>
      </dgm:t>
    </dgm:pt>
    <dgm:pt modelId="{D8858A61-4818-424F-9B65-246CB499710F}" type="sibTrans" cxnId="{F6B825B1-1D1A-4B88-81F0-CB2F3E2CA2C2}">
      <dgm:prSet/>
      <dgm:spPr/>
      <dgm:t>
        <a:bodyPr/>
        <a:lstStyle/>
        <a:p>
          <a:endParaRPr lang="uk-UA"/>
        </a:p>
      </dgm:t>
    </dgm:pt>
    <dgm:pt modelId="{58FD7810-71A7-42A7-A608-CC6ED731FFC2}">
      <dgm:prSet phldrT="[Текст]"/>
      <dgm:spPr/>
      <dgm:t>
        <a:bodyPr/>
        <a:lstStyle/>
        <a:p>
          <a:pPr algn="l"/>
          <a:r>
            <a:rPr lang="uk-UA" dirty="0" smtClean="0"/>
            <a:t>Травний </a:t>
          </a:r>
          <a:r>
            <a:rPr lang="uk-UA" dirty="0" smtClean="0"/>
            <a:t>канал</a:t>
          </a:r>
          <a:endParaRPr lang="uk-UA" dirty="0" smtClean="0"/>
        </a:p>
      </dgm:t>
    </dgm:pt>
    <dgm:pt modelId="{C485D231-7138-4109-9A57-2674759EE8C5}" type="parTrans" cxnId="{3CDF4D07-FA1C-4730-805C-038521B53280}">
      <dgm:prSet/>
      <dgm:spPr/>
      <dgm:t>
        <a:bodyPr/>
        <a:lstStyle/>
        <a:p>
          <a:endParaRPr lang="uk-UA"/>
        </a:p>
      </dgm:t>
    </dgm:pt>
    <dgm:pt modelId="{9455682F-E270-4EB4-B655-ABFFF56149E1}" type="sibTrans" cxnId="{3CDF4D07-FA1C-4730-805C-038521B53280}">
      <dgm:prSet/>
      <dgm:spPr/>
      <dgm:t>
        <a:bodyPr/>
        <a:lstStyle/>
        <a:p>
          <a:endParaRPr lang="uk-UA"/>
        </a:p>
      </dgm:t>
    </dgm:pt>
    <dgm:pt modelId="{41B5F4C1-3D14-40AB-B27A-D703A7626BE8}">
      <dgm:prSet phldrT="[Текст]"/>
      <dgm:spPr/>
      <dgm:t>
        <a:bodyPr/>
        <a:lstStyle/>
        <a:p>
          <a:r>
            <a:rPr lang="uk-UA" dirty="0" smtClean="0"/>
            <a:t>Механізм передачі</a:t>
          </a:r>
          <a:endParaRPr lang="uk-UA" dirty="0"/>
        </a:p>
      </dgm:t>
    </dgm:pt>
    <dgm:pt modelId="{C2A5F077-860E-431D-A186-483D09FE61E0}" type="parTrans" cxnId="{29A2D76C-75E4-480F-B0DE-F0507A6DFEDD}">
      <dgm:prSet/>
      <dgm:spPr/>
      <dgm:t>
        <a:bodyPr/>
        <a:lstStyle/>
        <a:p>
          <a:endParaRPr lang="uk-UA"/>
        </a:p>
      </dgm:t>
    </dgm:pt>
    <dgm:pt modelId="{D6CA2CFC-D433-4FFF-9885-EE89D065D845}" type="sibTrans" cxnId="{29A2D76C-75E4-480F-B0DE-F0507A6DFEDD}">
      <dgm:prSet/>
      <dgm:spPr/>
      <dgm:t>
        <a:bodyPr/>
        <a:lstStyle/>
        <a:p>
          <a:endParaRPr lang="uk-UA"/>
        </a:p>
      </dgm:t>
    </dgm:pt>
    <dgm:pt modelId="{E88BFDEB-59B4-4E6B-8455-15E53418F14F}">
      <dgm:prSet phldrT="[Текст]"/>
      <dgm:spPr/>
      <dgm:t>
        <a:bodyPr/>
        <a:lstStyle/>
        <a:p>
          <a:pPr algn="l"/>
          <a:r>
            <a:rPr lang="uk-UA" dirty="0" smtClean="0"/>
            <a:t>Фекально-оральний</a:t>
          </a:r>
          <a:endParaRPr lang="uk-UA" dirty="0" smtClean="0"/>
        </a:p>
      </dgm:t>
    </dgm:pt>
    <dgm:pt modelId="{B259FB8D-F815-48D8-88E5-3C1DBFD820B1}" type="parTrans" cxnId="{0541E57B-38C0-4BD4-99FB-C06165E4150A}">
      <dgm:prSet/>
      <dgm:spPr/>
      <dgm:t>
        <a:bodyPr/>
        <a:lstStyle/>
        <a:p>
          <a:endParaRPr lang="uk-UA"/>
        </a:p>
      </dgm:t>
    </dgm:pt>
    <dgm:pt modelId="{A8ECD6D3-5686-48A1-88F0-048CE1C9D536}" type="sibTrans" cxnId="{0541E57B-38C0-4BD4-99FB-C06165E4150A}">
      <dgm:prSet/>
      <dgm:spPr/>
      <dgm:t>
        <a:bodyPr/>
        <a:lstStyle/>
        <a:p>
          <a:endParaRPr lang="uk-UA"/>
        </a:p>
      </dgm:t>
    </dgm:pt>
    <dgm:pt modelId="{394E3D9F-BA5E-4EB3-86DA-1AA142D67684}">
      <dgm:prSet/>
      <dgm:spPr/>
      <dgm:t>
        <a:bodyPr/>
        <a:lstStyle/>
        <a:p>
          <a:r>
            <a:rPr lang="uk-UA" smtClean="0"/>
            <a:t>Кишкові</a:t>
          </a:r>
          <a:endParaRPr lang="uk-UA" dirty="0" smtClean="0"/>
        </a:p>
      </dgm:t>
    </dgm:pt>
    <dgm:pt modelId="{FDDB5D07-CB3D-46E3-8067-622E240515D9}" type="parTrans" cxnId="{EE993352-97F2-411A-B66D-D9FA35E1EE69}">
      <dgm:prSet/>
      <dgm:spPr/>
      <dgm:t>
        <a:bodyPr/>
        <a:lstStyle/>
        <a:p>
          <a:endParaRPr lang="uk-UA"/>
        </a:p>
      </dgm:t>
    </dgm:pt>
    <dgm:pt modelId="{485E01AE-92D8-43E6-849E-87DB532A801F}" type="sibTrans" cxnId="{EE993352-97F2-411A-B66D-D9FA35E1EE69}">
      <dgm:prSet/>
      <dgm:spPr/>
      <dgm:t>
        <a:bodyPr/>
        <a:lstStyle/>
        <a:p>
          <a:endParaRPr lang="uk-UA"/>
        </a:p>
      </dgm:t>
    </dgm:pt>
    <dgm:pt modelId="{52C93BBB-36B4-4C31-8F0A-938E4C295A65}">
      <dgm:prSet/>
      <dgm:spPr/>
      <dgm:t>
        <a:bodyPr/>
        <a:lstStyle/>
        <a:p>
          <a:r>
            <a:rPr lang="uk-UA" smtClean="0"/>
            <a:t>Дихальних шляхів</a:t>
          </a:r>
          <a:endParaRPr lang="uk-UA" dirty="0" smtClean="0"/>
        </a:p>
      </dgm:t>
    </dgm:pt>
    <dgm:pt modelId="{CF0362DB-0807-47D1-ACE6-D933BF9E3355}" type="parTrans" cxnId="{B287ADB5-58F1-4C96-900C-93DA0A324E05}">
      <dgm:prSet/>
      <dgm:spPr/>
      <dgm:t>
        <a:bodyPr/>
        <a:lstStyle/>
        <a:p>
          <a:endParaRPr lang="uk-UA"/>
        </a:p>
      </dgm:t>
    </dgm:pt>
    <dgm:pt modelId="{B4604CEA-7938-4855-986C-9763C0AC4E99}" type="sibTrans" cxnId="{B287ADB5-58F1-4C96-900C-93DA0A324E05}">
      <dgm:prSet/>
      <dgm:spPr/>
      <dgm:t>
        <a:bodyPr/>
        <a:lstStyle/>
        <a:p>
          <a:endParaRPr lang="uk-UA"/>
        </a:p>
      </dgm:t>
    </dgm:pt>
    <dgm:pt modelId="{6F0C603F-EA70-40EA-B166-FD369FABAA2C}">
      <dgm:prSet/>
      <dgm:spPr/>
      <dgm:t>
        <a:bodyPr/>
        <a:lstStyle/>
        <a:p>
          <a:r>
            <a:rPr lang="uk-UA" smtClean="0"/>
            <a:t>Кров’яні</a:t>
          </a:r>
          <a:endParaRPr lang="uk-UA" dirty="0" smtClean="0"/>
        </a:p>
      </dgm:t>
    </dgm:pt>
    <dgm:pt modelId="{BB02AFD3-F0C1-4284-8DDD-CA33D5495E8A}" type="parTrans" cxnId="{5632E138-7772-40A7-ADCE-173A6B4171A6}">
      <dgm:prSet/>
      <dgm:spPr/>
      <dgm:t>
        <a:bodyPr/>
        <a:lstStyle/>
        <a:p>
          <a:endParaRPr lang="uk-UA"/>
        </a:p>
      </dgm:t>
    </dgm:pt>
    <dgm:pt modelId="{9A2E2F2D-5939-45F3-9860-C068EB324251}" type="sibTrans" cxnId="{5632E138-7772-40A7-ADCE-173A6B4171A6}">
      <dgm:prSet/>
      <dgm:spPr/>
      <dgm:t>
        <a:bodyPr/>
        <a:lstStyle/>
        <a:p>
          <a:endParaRPr lang="uk-UA"/>
        </a:p>
      </dgm:t>
    </dgm:pt>
    <dgm:pt modelId="{5C5D6DDE-DE60-4444-905D-05577D3E8FAC}">
      <dgm:prSet/>
      <dgm:spPr/>
      <dgm:t>
        <a:bodyPr/>
        <a:lstStyle/>
        <a:p>
          <a:r>
            <a:rPr lang="uk-UA" smtClean="0"/>
            <a:t>Дихальні шляхи</a:t>
          </a:r>
          <a:endParaRPr lang="uk-UA" dirty="0" smtClean="0"/>
        </a:p>
      </dgm:t>
    </dgm:pt>
    <dgm:pt modelId="{0E0D3742-A8F0-498C-9F6A-7B54600DE7C3}" type="parTrans" cxnId="{E791F83D-12EF-48C0-B00D-07755CF051D1}">
      <dgm:prSet/>
      <dgm:spPr/>
      <dgm:t>
        <a:bodyPr/>
        <a:lstStyle/>
        <a:p>
          <a:endParaRPr lang="uk-UA"/>
        </a:p>
      </dgm:t>
    </dgm:pt>
    <dgm:pt modelId="{6C01B91A-333D-41E3-98B7-83832B32DBB3}" type="sibTrans" cxnId="{E791F83D-12EF-48C0-B00D-07755CF051D1}">
      <dgm:prSet/>
      <dgm:spPr/>
      <dgm:t>
        <a:bodyPr/>
        <a:lstStyle/>
        <a:p>
          <a:endParaRPr lang="uk-UA"/>
        </a:p>
      </dgm:t>
    </dgm:pt>
    <dgm:pt modelId="{E963AAC0-A3BD-42E0-B08C-866CE05A3993}">
      <dgm:prSet/>
      <dgm:spPr/>
      <dgm:t>
        <a:bodyPr/>
        <a:lstStyle/>
        <a:p>
          <a:r>
            <a:rPr lang="uk-UA" smtClean="0"/>
            <a:t>Кров</a:t>
          </a:r>
          <a:endParaRPr lang="uk-UA" dirty="0" smtClean="0"/>
        </a:p>
      </dgm:t>
    </dgm:pt>
    <dgm:pt modelId="{F593B4D3-A762-4515-92D0-A442A0951E48}" type="parTrans" cxnId="{450E6823-16FA-4B38-BCBC-39EB42C2DA6A}">
      <dgm:prSet/>
      <dgm:spPr/>
      <dgm:t>
        <a:bodyPr/>
        <a:lstStyle/>
        <a:p>
          <a:endParaRPr lang="uk-UA"/>
        </a:p>
      </dgm:t>
    </dgm:pt>
    <dgm:pt modelId="{89C79B00-C306-45CA-A3FB-5906A64F6A7F}" type="sibTrans" cxnId="{450E6823-16FA-4B38-BCBC-39EB42C2DA6A}">
      <dgm:prSet/>
      <dgm:spPr/>
      <dgm:t>
        <a:bodyPr/>
        <a:lstStyle/>
        <a:p>
          <a:endParaRPr lang="uk-UA"/>
        </a:p>
      </dgm:t>
    </dgm:pt>
    <dgm:pt modelId="{D22F0648-B1CF-4018-8253-FD128962C12D}">
      <dgm:prSet/>
      <dgm:spPr/>
      <dgm:t>
        <a:bodyPr/>
        <a:lstStyle/>
        <a:p>
          <a:r>
            <a:rPr lang="uk-UA" smtClean="0"/>
            <a:t>Зовнішні покриви</a:t>
          </a:r>
          <a:endParaRPr lang="uk-UA" dirty="0"/>
        </a:p>
      </dgm:t>
    </dgm:pt>
    <dgm:pt modelId="{3B5CAE24-8A58-4512-A15A-CA88703B67C5}" type="parTrans" cxnId="{0D79DD7E-ED3E-4C0E-B211-2473D9E82EB9}">
      <dgm:prSet/>
      <dgm:spPr/>
      <dgm:t>
        <a:bodyPr/>
        <a:lstStyle/>
        <a:p>
          <a:endParaRPr lang="uk-UA"/>
        </a:p>
      </dgm:t>
    </dgm:pt>
    <dgm:pt modelId="{2E1B87E6-C02E-4CD4-860D-96FBF2603C1F}" type="sibTrans" cxnId="{0D79DD7E-ED3E-4C0E-B211-2473D9E82EB9}">
      <dgm:prSet/>
      <dgm:spPr/>
      <dgm:t>
        <a:bodyPr/>
        <a:lstStyle/>
        <a:p>
          <a:endParaRPr lang="uk-UA"/>
        </a:p>
      </dgm:t>
    </dgm:pt>
    <dgm:pt modelId="{407E354B-60F3-4549-A92E-A1A7E3918905}">
      <dgm:prSet/>
      <dgm:spPr/>
      <dgm:t>
        <a:bodyPr/>
        <a:lstStyle/>
        <a:p>
          <a:r>
            <a:rPr lang="uk-UA" smtClean="0"/>
            <a:t>Крапельний (пиловий)</a:t>
          </a:r>
          <a:endParaRPr lang="uk-UA" dirty="0" smtClean="0"/>
        </a:p>
      </dgm:t>
    </dgm:pt>
    <dgm:pt modelId="{B7BC0AA5-F4B4-4245-B13C-107D3F467256}" type="parTrans" cxnId="{DA73E93C-442F-4C16-A577-DC555C5DC24C}">
      <dgm:prSet/>
      <dgm:spPr/>
      <dgm:t>
        <a:bodyPr/>
        <a:lstStyle/>
        <a:p>
          <a:endParaRPr lang="uk-UA"/>
        </a:p>
      </dgm:t>
    </dgm:pt>
    <dgm:pt modelId="{CC8EE9D5-A11C-43D6-97A8-0816D1A8BF18}" type="sibTrans" cxnId="{DA73E93C-442F-4C16-A577-DC555C5DC24C}">
      <dgm:prSet/>
      <dgm:spPr/>
      <dgm:t>
        <a:bodyPr/>
        <a:lstStyle/>
        <a:p>
          <a:endParaRPr lang="uk-UA"/>
        </a:p>
      </dgm:t>
    </dgm:pt>
    <dgm:pt modelId="{F2B8D131-854C-4588-BD3F-E925049731EB}">
      <dgm:prSet/>
      <dgm:spPr/>
      <dgm:t>
        <a:bodyPr/>
        <a:lstStyle/>
        <a:p>
          <a:r>
            <a:rPr lang="uk-UA" smtClean="0"/>
            <a:t>Трансмісивний</a:t>
          </a:r>
          <a:endParaRPr lang="uk-UA" dirty="0" smtClean="0"/>
        </a:p>
      </dgm:t>
    </dgm:pt>
    <dgm:pt modelId="{D3DDAEFF-C7AA-4C5C-99CF-90CCA6F8B7BE}" type="parTrans" cxnId="{320398D9-491E-45BA-BD7B-6B001E8AE8F8}">
      <dgm:prSet/>
      <dgm:spPr/>
      <dgm:t>
        <a:bodyPr/>
        <a:lstStyle/>
        <a:p>
          <a:endParaRPr lang="uk-UA"/>
        </a:p>
      </dgm:t>
    </dgm:pt>
    <dgm:pt modelId="{D184274F-3B91-47FF-B467-B5F5A2EA3EEA}" type="sibTrans" cxnId="{320398D9-491E-45BA-BD7B-6B001E8AE8F8}">
      <dgm:prSet/>
      <dgm:spPr/>
      <dgm:t>
        <a:bodyPr/>
        <a:lstStyle/>
        <a:p>
          <a:endParaRPr lang="uk-UA"/>
        </a:p>
      </dgm:t>
    </dgm:pt>
    <dgm:pt modelId="{C97EE665-A264-452C-92D4-73DDD3838BBB}">
      <dgm:prSet/>
      <dgm:spPr/>
      <dgm:t>
        <a:bodyPr/>
        <a:lstStyle/>
        <a:p>
          <a:r>
            <a:rPr lang="uk-UA" smtClean="0"/>
            <a:t>Контактний</a:t>
          </a:r>
          <a:endParaRPr lang="uk-UA" dirty="0"/>
        </a:p>
      </dgm:t>
    </dgm:pt>
    <dgm:pt modelId="{B1F39EB3-60BE-4931-B530-459857DEF700}" type="parTrans" cxnId="{44445CB5-52D3-47B4-96AE-1303EC994621}">
      <dgm:prSet/>
      <dgm:spPr/>
      <dgm:t>
        <a:bodyPr/>
        <a:lstStyle/>
        <a:p>
          <a:endParaRPr lang="uk-UA"/>
        </a:p>
      </dgm:t>
    </dgm:pt>
    <dgm:pt modelId="{2DA0D04D-FA64-4339-80DC-0CDA311E9322}" type="sibTrans" cxnId="{44445CB5-52D3-47B4-96AE-1303EC994621}">
      <dgm:prSet/>
      <dgm:spPr/>
      <dgm:t>
        <a:bodyPr/>
        <a:lstStyle/>
        <a:p>
          <a:endParaRPr lang="uk-UA"/>
        </a:p>
      </dgm:t>
    </dgm:pt>
    <dgm:pt modelId="{57DE67FA-50A8-4028-972D-A06D543B2744}" type="pres">
      <dgm:prSet presAssocID="{5E30C8D6-6743-4403-83D5-E8871047F23E}" presName="theList" presStyleCnt="0">
        <dgm:presLayoutVars>
          <dgm:dir/>
          <dgm:animLvl val="lvl"/>
          <dgm:resizeHandles val="exact"/>
        </dgm:presLayoutVars>
      </dgm:prSet>
      <dgm:spPr/>
      <dgm:t>
        <a:bodyPr/>
        <a:lstStyle/>
        <a:p>
          <a:endParaRPr lang="ru-RU"/>
        </a:p>
      </dgm:t>
    </dgm:pt>
    <dgm:pt modelId="{0B3978C7-058E-44B9-9755-012F7DFC1E76}" type="pres">
      <dgm:prSet presAssocID="{A1CB875F-5D5E-492E-94C7-5EAC144D8044}" presName="compNode" presStyleCnt="0"/>
      <dgm:spPr/>
    </dgm:pt>
    <dgm:pt modelId="{9CE0B5AD-C37C-4C8D-8DB2-672A3429629C}" type="pres">
      <dgm:prSet presAssocID="{A1CB875F-5D5E-492E-94C7-5EAC144D8044}" presName="aNode" presStyleLbl="bgShp" presStyleIdx="0" presStyleCnt="3"/>
      <dgm:spPr/>
      <dgm:t>
        <a:bodyPr/>
        <a:lstStyle/>
        <a:p>
          <a:endParaRPr lang="ru-RU"/>
        </a:p>
      </dgm:t>
    </dgm:pt>
    <dgm:pt modelId="{635CF049-93C9-4BBA-990F-1EC69C03846D}" type="pres">
      <dgm:prSet presAssocID="{A1CB875F-5D5E-492E-94C7-5EAC144D8044}" presName="textNode" presStyleLbl="bgShp" presStyleIdx="0" presStyleCnt="3"/>
      <dgm:spPr/>
      <dgm:t>
        <a:bodyPr/>
        <a:lstStyle/>
        <a:p>
          <a:endParaRPr lang="ru-RU"/>
        </a:p>
      </dgm:t>
    </dgm:pt>
    <dgm:pt modelId="{E6E1DCED-35EA-438A-8AF9-955D0E8D95C8}" type="pres">
      <dgm:prSet presAssocID="{A1CB875F-5D5E-492E-94C7-5EAC144D8044}" presName="compChildNode" presStyleCnt="0"/>
      <dgm:spPr/>
    </dgm:pt>
    <dgm:pt modelId="{FC2FAE3D-62F9-4BEA-ACEF-9957B755CD1C}" type="pres">
      <dgm:prSet presAssocID="{A1CB875F-5D5E-492E-94C7-5EAC144D8044}" presName="theInnerList" presStyleCnt="0"/>
      <dgm:spPr/>
    </dgm:pt>
    <dgm:pt modelId="{CFED27B9-85D0-46AF-ADF2-93E78ABC324D}" type="pres">
      <dgm:prSet presAssocID="{394E3D9F-BA5E-4EB3-86DA-1AA142D67684}" presName="childNode" presStyleLbl="node1" presStyleIdx="0" presStyleCnt="12">
        <dgm:presLayoutVars>
          <dgm:bulletEnabled val="1"/>
        </dgm:presLayoutVars>
      </dgm:prSet>
      <dgm:spPr/>
    </dgm:pt>
    <dgm:pt modelId="{40E15B30-1FA1-4F8C-ADE9-19ECF3F0835E}" type="pres">
      <dgm:prSet presAssocID="{394E3D9F-BA5E-4EB3-86DA-1AA142D67684}" presName="aSpace2" presStyleCnt="0"/>
      <dgm:spPr/>
    </dgm:pt>
    <dgm:pt modelId="{970D56B2-DA7F-4148-BBC2-BC7E0F12B64D}" type="pres">
      <dgm:prSet presAssocID="{52C93BBB-36B4-4C31-8F0A-938E4C295A65}" presName="childNode" presStyleLbl="node1" presStyleIdx="1" presStyleCnt="12">
        <dgm:presLayoutVars>
          <dgm:bulletEnabled val="1"/>
        </dgm:presLayoutVars>
      </dgm:prSet>
      <dgm:spPr/>
    </dgm:pt>
    <dgm:pt modelId="{1508E8EE-02B1-40E5-B770-894787564BA7}" type="pres">
      <dgm:prSet presAssocID="{52C93BBB-36B4-4C31-8F0A-938E4C295A65}" presName="aSpace2" presStyleCnt="0"/>
      <dgm:spPr/>
    </dgm:pt>
    <dgm:pt modelId="{60D1F17A-9251-4EE7-A3FD-DB5E00859915}" type="pres">
      <dgm:prSet presAssocID="{6F0C603F-EA70-40EA-B166-FD369FABAA2C}" presName="childNode" presStyleLbl="node1" presStyleIdx="2" presStyleCnt="12">
        <dgm:presLayoutVars>
          <dgm:bulletEnabled val="1"/>
        </dgm:presLayoutVars>
      </dgm:prSet>
      <dgm:spPr/>
    </dgm:pt>
    <dgm:pt modelId="{B51D10C6-15C5-476A-A8C5-B63A44807CB2}" type="pres">
      <dgm:prSet presAssocID="{6F0C603F-EA70-40EA-B166-FD369FABAA2C}" presName="aSpace2" presStyleCnt="0"/>
      <dgm:spPr/>
    </dgm:pt>
    <dgm:pt modelId="{6D31E09E-A215-4AC4-B5B7-E7867DE63F51}" type="pres">
      <dgm:prSet presAssocID="{CA0B4A24-3916-4048-93B7-967DF592F050}" presName="childNode" presStyleLbl="node1" presStyleIdx="3" presStyleCnt="12">
        <dgm:presLayoutVars>
          <dgm:bulletEnabled val="1"/>
        </dgm:presLayoutVars>
      </dgm:prSet>
      <dgm:spPr/>
      <dgm:t>
        <a:bodyPr/>
        <a:lstStyle/>
        <a:p>
          <a:endParaRPr lang="uk-UA"/>
        </a:p>
      </dgm:t>
    </dgm:pt>
    <dgm:pt modelId="{CB0D67C7-5840-4B8C-B04B-D9CBD802BC66}" type="pres">
      <dgm:prSet presAssocID="{A1CB875F-5D5E-492E-94C7-5EAC144D8044}" presName="aSpace" presStyleCnt="0"/>
      <dgm:spPr/>
    </dgm:pt>
    <dgm:pt modelId="{F9BB19CF-99D3-4FD5-B620-64644ACC01F3}" type="pres">
      <dgm:prSet presAssocID="{E1DAA8FF-7995-4794-A28F-ECED6DDDBCDC}" presName="compNode" presStyleCnt="0"/>
      <dgm:spPr/>
    </dgm:pt>
    <dgm:pt modelId="{817D79A2-4EF4-4A0F-8360-8C4DAB754780}" type="pres">
      <dgm:prSet presAssocID="{E1DAA8FF-7995-4794-A28F-ECED6DDDBCDC}" presName="aNode" presStyleLbl="bgShp" presStyleIdx="1" presStyleCnt="3"/>
      <dgm:spPr/>
      <dgm:t>
        <a:bodyPr/>
        <a:lstStyle/>
        <a:p>
          <a:endParaRPr lang="uk-UA"/>
        </a:p>
      </dgm:t>
    </dgm:pt>
    <dgm:pt modelId="{29ECFA9D-D734-4D7F-8815-3B34DEFA965A}" type="pres">
      <dgm:prSet presAssocID="{E1DAA8FF-7995-4794-A28F-ECED6DDDBCDC}" presName="textNode" presStyleLbl="bgShp" presStyleIdx="1" presStyleCnt="3"/>
      <dgm:spPr/>
      <dgm:t>
        <a:bodyPr/>
        <a:lstStyle/>
        <a:p>
          <a:endParaRPr lang="uk-UA"/>
        </a:p>
      </dgm:t>
    </dgm:pt>
    <dgm:pt modelId="{68E717E0-7B43-4343-B56F-50649C2CA770}" type="pres">
      <dgm:prSet presAssocID="{E1DAA8FF-7995-4794-A28F-ECED6DDDBCDC}" presName="compChildNode" presStyleCnt="0"/>
      <dgm:spPr/>
    </dgm:pt>
    <dgm:pt modelId="{81525599-AA48-4822-93FE-6711C463EA03}" type="pres">
      <dgm:prSet presAssocID="{E1DAA8FF-7995-4794-A28F-ECED6DDDBCDC}" presName="theInnerList" presStyleCnt="0"/>
      <dgm:spPr/>
    </dgm:pt>
    <dgm:pt modelId="{65ADE589-CFEF-43A2-AD14-CA1E0A231F4D}" type="pres">
      <dgm:prSet presAssocID="{58FD7810-71A7-42A7-A608-CC6ED731FFC2}" presName="childNode" presStyleLbl="node1" presStyleIdx="4" presStyleCnt="12">
        <dgm:presLayoutVars>
          <dgm:bulletEnabled val="1"/>
        </dgm:presLayoutVars>
      </dgm:prSet>
      <dgm:spPr/>
      <dgm:t>
        <a:bodyPr/>
        <a:lstStyle/>
        <a:p>
          <a:endParaRPr lang="uk-UA"/>
        </a:p>
      </dgm:t>
    </dgm:pt>
    <dgm:pt modelId="{4998BC55-DCC6-4427-BD7C-BF66654DC40D}" type="pres">
      <dgm:prSet presAssocID="{58FD7810-71A7-42A7-A608-CC6ED731FFC2}" presName="aSpace2" presStyleCnt="0"/>
      <dgm:spPr/>
    </dgm:pt>
    <dgm:pt modelId="{0E9466D6-5365-416F-A291-6CC96148AA84}" type="pres">
      <dgm:prSet presAssocID="{5C5D6DDE-DE60-4444-905D-05577D3E8FAC}" presName="childNode" presStyleLbl="node1" presStyleIdx="5" presStyleCnt="12">
        <dgm:presLayoutVars>
          <dgm:bulletEnabled val="1"/>
        </dgm:presLayoutVars>
      </dgm:prSet>
      <dgm:spPr/>
    </dgm:pt>
    <dgm:pt modelId="{8911002D-848D-4661-AA92-F81A4EB4303B}" type="pres">
      <dgm:prSet presAssocID="{5C5D6DDE-DE60-4444-905D-05577D3E8FAC}" presName="aSpace2" presStyleCnt="0"/>
      <dgm:spPr/>
    </dgm:pt>
    <dgm:pt modelId="{BE100EFD-07EE-498B-BDD8-A6DD26AB5014}" type="pres">
      <dgm:prSet presAssocID="{E963AAC0-A3BD-42E0-B08C-866CE05A3993}" presName="childNode" presStyleLbl="node1" presStyleIdx="6" presStyleCnt="12">
        <dgm:presLayoutVars>
          <dgm:bulletEnabled val="1"/>
        </dgm:presLayoutVars>
      </dgm:prSet>
      <dgm:spPr/>
    </dgm:pt>
    <dgm:pt modelId="{232D8F30-3C3A-4DD9-9ED8-C91FCBA67279}" type="pres">
      <dgm:prSet presAssocID="{E963AAC0-A3BD-42E0-B08C-866CE05A3993}" presName="aSpace2" presStyleCnt="0"/>
      <dgm:spPr/>
    </dgm:pt>
    <dgm:pt modelId="{C00BED1C-8AFF-42F2-B854-CD57053A72F2}" type="pres">
      <dgm:prSet presAssocID="{D22F0648-B1CF-4018-8253-FD128962C12D}" presName="childNode" presStyleLbl="node1" presStyleIdx="7" presStyleCnt="12">
        <dgm:presLayoutVars>
          <dgm:bulletEnabled val="1"/>
        </dgm:presLayoutVars>
      </dgm:prSet>
      <dgm:spPr/>
    </dgm:pt>
    <dgm:pt modelId="{799EAC72-BD32-479E-962C-E0364DD78827}" type="pres">
      <dgm:prSet presAssocID="{E1DAA8FF-7995-4794-A28F-ECED6DDDBCDC}" presName="aSpace" presStyleCnt="0"/>
      <dgm:spPr/>
    </dgm:pt>
    <dgm:pt modelId="{F3BB88DC-1B06-4EDD-8366-BBD822B8EBF6}" type="pres">
      <dgm:prSet presAssocID="{41B5F4C1-3D14-40AB-B27A-D703A7626BE8}" presName="compNode" presStyleCnt="0"/>
      <dgm:spPr/>
    </dgm:pt>
    <dgm:pt modelId="{3A06B8A5-345B-49E9-95E1-3A1A61E3ABE9}" type="pres">
      <dgm:prSet presAssocID="{41B5F4C1-3D14-40AB-B27A-D703A7626BE8}" presName="aNode" presStyleLbl="bgShp" presStyleIdx="2" presStyleCnt="3"/>
      <dgm:spPr/>
      <dgm:t>
        <a:bodyPr/>
        <a:lstStyle/>
        <a:p>
          <a:endParaRPr lang="uk-UA"/>
        </a:p>
      </dgm:t>
    </dgm:pt>
    <dgm:pt modelId="{ABA1FF61-A925-4ECB-B4D5-3BC280221A94}" type="pres">
      <dgm:prSet presAssocID="{41B5F4C1-3D14-40AB-B27A-D703A7626BE8}" presName="textNode" presStyleLbl="bgShp" presStyleIdx="2" presStyleCnt="3"/>
      <dgm:spPr/>
      <dgm:t>
        <a:bodyPr/>
        <a:lstStyle/>
        <a:p>
          <a:endParaRPr lang="uk-UA"/>
        </a:p>
      </dgm:t>
    </dgm:pt>
    <dgm:pt modelId="{8818B04C-B7FF-4E42-A81C-DA07D050231C}" type="pres">
      <dgm:prSet presAssocID="{41B5F4C1-3D14-40AB-B27A-D703A7626BE8}" presName="compChildNode" presStyleCnt="0"/>
      <dgm:spPr/>
    </dgm:pt>
    <dgm:pt modelId="{AA1925CB-4C58-4C92-9C5E-9B0C36A0A231}" type="pres">
      <dgm:prSet presAssocID="{41B5F4C1-3D14-40AB-B27A-D703A7626BE8}" presName="theInnerList" presStyleCnt="0"/>
      <dgm:spPr/>
    </dgm:pt>
    <dgm:pt modelId="{7ACE9CD3-28DF-4A9B-B037-716CDA95A998}" type="pres">
      <dgm:prSet presAssocID="{E88BFDEB-59B4-4E6B-8455-15E53418F14F}" presName="childNode" presStyleLbl="node1" presStyleIdx="8" presStyleCnt="12">
        <dgm:presLayoutVars>
          <dgm:bulletEnabled val="1"/>
        </dgm:presLayoutVars>
      </dgm:prSet>
      <dgm:spPr/>
      <dgm:t>
        <a:bodyPr/>
        <a:lstStyle/>
        <a:p>
          <a:endParaRPr lang="uk-UA"/>
        </a:p>
      </dgm:t>
    </dgm:pt>
    <dgm:pt modelId="{A9F976C3-E656-4A91-8AB2-24F50FD93E2C}" type="pres">
      <dgm:prSet presAssocID="{E88BFDEB-59B4-4E6B-8455-15E53418F14F}" presName="aSpace2" presStyleCnt="0"/>
      <dgm:spPr/>
    </dgm:pt>
    <dgm:pt modelId="{A37E4DC8-5E28-4B16-BC3F-28B4C4340E78}" type="pres">
      <dgm:prSet presAssocID="{407E354B-60F3-4549-A92E-A1A7E3918905}" presName="childNode" presStyleLbl="node1" presStyleIdx="9" presStyleCnt="12">
        <dgm:presLayoutVars>
          <dgm:bulletEnabled val="1"/>
        </dgm:presLayoutVars>
      </dgm:prSet>
      <dgm:spPr/>
    </dgm:pt>
    <dgm:pt modelId="{FFF3E6E9-5A5E-4A35-95BA-5A0F5E40FBF0}" type="pres">
      <dgm:prSet presAssocID="{407E354B-60F3-4549-A92E-A1A7E3918905}" presName="aSpace2" presStyleCnt="0"/>
      <dgm:spPr/>
    </dgm:pt>
    <dgm:pt modelId="{936362A7-4A75-4D1C-BFB8-66B0DAB70213}" type="pres">
      <dgm:prSet presAssocID="{F2B8D131-854C-4588-BD3F-E925049731EB}" presName="childNode" presStyleLbl="node1" presStyleIdx="10" presStyleCnt="12">
        <dgm:presLayoutVars>
          <dgm:bulletEnabled val="1"/>
        </dgm:presLayoutVars>
      </dgm:prSet>
      <dgm:spPr/>
    </dgm:pt>
    <dgm:pt modelId="{098534F4-42A1-4BE4-A51C-96BE14554382}" type="pres">
      <dgm:prSet presAssocID="{F2B8D131-854C-4588-BD3F-E925049731EB}" presName="aSpace2" presStyleCnt="0"/>
      <dgm:spPr/>
    </dgm:pt>
    <dgm:pt modelId="{88D980B6-7890-4747-A73A-62407CADD44B}" type="pres">
      <dgm:prSet presAssocID="{C97EE665-A264-452C-92D4-73DDD3838BBB}" presName="childNode" presStyleLbl="node1" presStyleIdx="11" presStyleCnt="12">
        <dgm:presLayoutVars>
          <dgm:bulletEnabled val="1"/>
        </dgm:presLayoutVars>
      </dgm:prSet>
      <dgm:spPr/>
    </dgm:pt>
  </dgm:ptLst>
  <dgm:cxnLst>
    <dgm:cxn modelId="{EE993352-97F2-411A-B66D-D9FA35E1EE69}" srcId="{A1CB875F-5D5E-492E-94C7-5EAC144D8044}" destId="{394E3D9F-BA5E-4EB3-86DA-1AA142D67684}" srcOrd="0" destOrd="0" parTransId="{FDDB5D07-CB3D-46E3-8067-622E240515D9}" sibTransId="{485E01AE-92D8-43E6-849E-87DB532A801F}"/>
    <dgm:cxn modelId="{6C21E762-7E92-43A2-8EE3-CDC18E18F894}" srcId="{5E30C8D6-6743-4403-83D5-E8871047F23E}" destId="{A1CB875F-5D5E-492E-94C7-5EAC144D8044}" srcOrd="0" destOrd="0" parTransId="{65CBEF51-87BD-4B1F-A055-50B5A3535C94}" sibTransId="{69DAFCDC-F6DC-473C-AB46-44D1137D4E90}"/>
    <dgm:cxn modelId="{8C53F13C-4ED7-4B03-87E3-5515B85516C3}" type="presOf" srcId="{41B5F4C1-3D14-40AB-B27A-D703A7626BE8}" destId="{ABA1FF61-A925-4ECB-B4D5-3BC280221A94}" srcOrd="1" destOrd="0" presId="urn:microsoft.com/office/officeart/2005/8/layout/lProcess2"/>
    <dgm:cxn modelId="{0D79DD7E-ED3E-4C0E-B211-2473D9E82EB9}" srcId="{E1DAA8FF-7995-4794-A28F-ECED6DDDBCDC}" destId="{D22F0648-B1CF-4018-8253-FD128962C12D}" srcOrd="3" destOrd="0" parTransId="{3B5CAE24-8A58-4512-A15A-CA88703B67C5}" sibTransId="{2E1B87E6-C02E-4CD4-860D-96FBF2603C1F}"/>
    <dgm:cxn modelId="{85501F90-F7A4-454E-B64D-CE1E300B602A}" type="presOf" srcId="{6F0C603F-EA70-40EA-B166-FD369FABAA2C}" destId="{60D1F17A-9251-4EE7-A3FD-DB5E00859915}" srcOrd="0" destOrd="0" presId="urn:microsoft.com/office/officeart/2005/8/layout/lProcess2"/>
    <dgm:cxn modelId="{FB947FE1-5F05-4CCA-AAA0-7FE65EEFE2A5}" type="presOf" srcId="{D22F0648-B1CF-4018-8253-FD128962C12D}" destId="{C00BED1C-8AFF-42F2-B854-CD57053A72F2}" srcOrd="0" destOrd="0" presId="urn:microsoft.com/office/officeart/2005/8/layout/lProcess2"/>
    <dgm:cxn modelId="{1DC74171-0567-448B-B227-BA53378F5713}" type="presOf" srcId="{41B5F4C1-3D14-40AB-B27A-D703A7626BE8}" destId="{3A06B8A5-345B-49E9-95E1-3A1A61E3ABE9}" srcOrd="0" destOrd="0" presId="urn:microsoft.com/office/officeart/2005/8/layout/lProcess2"/>
    <dgm:cxn modelId="{EEAE1B13-32BD-497A-91FF-721B67B9C9CF}" type="presOf" srcId="{A1CB875F-5D5E-492E-94C7-5EAC144D8044}" destId="{9CE0B5AD-C37C-4C8D-8DB2-672A3429629C}" srcOrd="0" destOrd="0" presId="urn:microsoft.com/office/officeart/2005/8/layout/lProcess2"/>
    <dgm:cxn modelId="{E341ED21-8E40-4E64-A17D-F94974C93863}" type="presOf" srcId="{407E354B-60F3-4549-A92E-A1A7E3918905}" destId="{A37E4DC8-5E28-4B16-BC3F-28B4C4340E78}" srcOrd="0" destOrd="0" presId="urn:microsoft.com/office/officeart/2005/8/layout/lProcess2"/>
    <dgm:cxn modelId="{450E6823-16FA-4B38-BCBC-39EB42C2DA6A}" srcId="{E1DAA8FF-7995-4794-A28F-ECED6DDDBCDC}" destId="{E963AAC0-A3BD-42E0-B08C-866CE05A3993}" srcOrd="2" destOrd="0" parTransId="{F593B4D3-A762-4515-92D0-A442A0951E48}" sibTransId="{89C79B00-C306-45CA-A3FB-5906A64F6A7F}"/>
    <dgm:cxn modelId="{3CDF4D07-FA1C-4730-805C-038521B53280}" srcId="{E1DAA8FF-7995-4794-A28F-ECED6DDDBCDC}" destId="{58FD7810-71A7-42A7-A608-CC6ED731FFC2}" srcOrd="0" destOrd="0" parTransId="{C485D231-7138-4109-9A57-2674759EE8C5}" sibTransId="{9455682F-E270-4EB4-B655-ABFFF56149E1}"/>
    <dgm:cxn modelId="{E791F83D-12EF-48C0-B00D-07755CF051D1}" srcId="{E1DAA8FF-7995-4794-A28F-ECED6DDDBCDC}" destId="{5C5D6DDE-DE60-4444-905D-05577D3E8FAC}" srcOrd="1" destOrd="0" parTransId="{0E0D3742-A8F0-498C-9F6A-7B54600DE7C3}" sibTransId="{6C01B91A-333D-41E3-98B7-83832B32DBB3}"/>
    <dgm:cxn modelId="{F56CFD5B-F9C8-4F3C-9C4C-560345C8F7B2}" srcId="{A1CB875F-5D5E-492E-94C7-5EAC144D8044}" destId="{CA0B4A24-3916-4048-93B7-967DF592F050}" srcOrd="3" destOrd="0" parTransId="{AF6FAAB8-FAD3-4302-8B24-5B5950FABFD1}" sibTransId="{AE502D8C-FE97-4F80-AB0F-EBB46839A0AD}"/>
    <dgm:cxn modelId="{B287ADB5-58F1-4C96-900C-93DA0A324E05}" srcId="{A1CB875F-5D5E-492E-94C7-5EAC144D8044}" destId="{52C93BBB-36B4-4C31-8F0A-938E4C295A65}" srcOrd="1" destOrd="0" parTransId="{CF0362DB-0807-47D1-ACE6-D933BF9E3355}" sibTransId="{B4604CEA-7938-4855-986C-9763C0AC4E99}"/>
    <dgm:cxn modelId="{3B6A79EC-0302-471C-8D10-5046CC489DA4}" type="presOf" srcId="{E963AAC0-A3BD-42E0-B08C-866CE05A3993}" destId="{BE100EFD-07EE-498B-BDD8-A6DD26AB5014}" srcOrd="0" destOrd="0" presId="urn:microsoft.com/office/officeart/2005/8/layout/lProcess2"/>
    <dgm:cxn modelId="{00A56C60-9BF7-44B7-8B60-560308C6874A}" type="presOf" srcId="{E1DAA8FF-7995-4794-A28F-ECED6DDDBCDC}" destId="{29ECFA9D-D734-4D7F-8815-3B34DEFA965A}" srcOrd="1" destOrd="0" presId="urn:microsoft.com/office/officeart/2005/8/layout/lProcess2"/>
    <dgm:cxn modelId="{5632E138-7772-40A7-ADCE-173A6B4171A6}" srcId="{A1CB875F-5D5E-492E-94C7-5EAC144D8044}" destId="{6F0C603F-EA70-40EA-B166-FD369FABAA2C}" srcOrd="2" destOrd="0" parTransId="{BB02AFD3-F0C1-4284-8DDD-CA33D5495E8A}" sibTransId="{9A2E2F2D-5939-45F3-9860-C068EB324251}"/>
    <dgm:cxn modelId="{DA73E93C-442F-4C16-A577-DC555C5DC24C}" srcId="{41B5F4C1-3D14-40AB-B27A-D703A7626BE8}" destId="{407E354B-60F3-4549-A92E-A1A7E3918905}" srcOrd="1" destOrd="0" parTransId="{B7BC0AA5-F4B4-4245-B13C-107D3F467256}" sibTransId="{CC8EE9D5-A11C-43D6-97A8-0816D1A8BF18}"/>
    <dgm:cxn modelId="{746ED702-515B-4053-B206-C8B1CB792DB8}" type="presOf" srcId="{52C93BBB-36B4-4C31-8F0A-938E4C295A65}" destId="{970D56B2-DA7F-4148-BBC2-BC7E0F12B64D}" srcOrd="0" destOrd="0" presId="urn:microsoft.com/office/officeart/2005/8/layout/lProcess2"/>
    <dgm:cxn modelId="{0B19D01E-C6D6-4466-B2CE-82A0495035F0}" type="presOf" srcId="{394E3D9F-BA5E-4EB3-86DA-1AA142D67684}" destId="{CFED27B9-85D0-46AF-ADF2-93E78ABC324D}" srcOrd="0" destOrd="0" presId="urn:microsoft.com/office/officeart/2005/8/layout/lProcess2"/>
    <dgm:cxn modelId="{EEBC89AE-31B4-4A45-9C98-8DEA4C57C930}" type="presOf" srcId="{A1CB875F-5D5E-492E-94C7-5EAC144D8044}" destId="{635CF049-93C9-4BBA-990F-1EC69C03846D}" srcOrd="1" destOrd="0" presId="urn:microsoft.com/office/officeart/2005/8/layout/lProcess2"/>
    <dgm:cxn modelId="{8B6BFC3E-6FC5-4EEC-9E42-A190AD613343}" type="presOf" srcId="{CA0B4A24-3916-4048-93B7-967DF592F050}" destId="{6D31E09E-A215-4AC4-B5B7-E7867DE63F51}" srcOrd="0" destOrd="0" presId="urn:microsoft.com/office/officeart/2005/8/layout/lProcess2"/>
    <dgm:cxn modelId="{FFF98AAF-63E9-403A-B516-1CE08194D05F}" type="presOf" srcId="{E88BFDEB-59B4-4E6B-8455-15E53418F14F}" destId="{7ACE9CD3-28DF-4A9B-B037-716CDA95A998}" srcOrd="0" destOrd="0" presId="urn:microsoft.com/office/officeart/2005/8/layout/lProcess2"/>
    <dgm:cxn modelId="{0541E57B-38C0-4BD4-99FB-C06165E4150A}" srcId="{41B5F4C1-3D14-40AB-B27A-D703A7626BE8}" destId="{E88BFDEB-59B4-4E6B-8455-15E53418F14F}" srcOrd="0" destOrd="0" parTransId="{B259FB8D-F815-48D8-88E5-3C1DBFD820B1}" sibTransId="{A8ECD6D3-5686-48A1-88F0-048CE1C9D536}"/>
    <dgm:cxn modelId="{320398D9-491E-45BA-BD7B-6B001E8AE8F8}" srcId="{41B5F4C1-3D14-40AB-B27A-D703A7626BE8}" destId="{F2B8D131-854C-4588-BD3F-E925049731EB}" srcOrd="2" destOrd="0" parTransId="{D3DDAEFF-C7AA-4C5C-99CF-90CCA6F8B7BE}" sibTransId="{D184274F-3B91-47FF-B467-B5F5A2EA3EEA}"/>
    <dgm:cxn modelId="{EA35EF62-CA6D-44D2-A1E7-3D49A8AFB691}" type="presOf" srcId="{5E30C8D6-6743-4403-83D5-E8871047F23E}" destId="{57DE67FA-50A8-4028-972D-A06D543B2744}" srcOrd="0" destOrd="0" presId="urn:microsoft.com/office/officeart/2005/8/layout/lProcess2"/>
    <dgm:cxn modelId="{C286643D-3E82-4548-B9C3-FDC17875DDBC}" type="presOf" srcId="{E1DAA8FF-7995-4794-A28F-ECED6DDDBCDC}" destId="{817D79A2-4EF4-4A0F-8360-8C4DAB754780}" srcOrd="0" destOrd="0" presId="urn:microsoft.com/office/officeart/2005/8/layout/lProcess2"/>
    <dgm:cxn modelId="{F459D0A2-92F8-476C-A524-9D225C5F7F23}" type="presOf" srcId="{C97EE665-A264-452C-92D4-73DDD3838BBB}" destId="{88D980B6-7890-4747-A73A-62407CADD44B}" srcOrd="0" destOrd="0" presId="urn:microsoft.com/office/officeart/2005/8/layout/lProcess2"/>
    <dgm:cxn modelId="{F6B825B1-1D1A-4B88-81F0-CB2F3E2CA2C2}" srcId="{5E30C8D6-6743-4403-83D5-E8871047F23E}" destId="{E1DAA8FF-7995-4794-A28F-ECED6DDDBCDC}" srcOrd="1" destOrd="0" parTransId="{99D63382-0208-4645-8587-41E3668AC410}" sibTransId="{D8858A61-4818-424F-9B65-246CB499710F}"/>
    <dgm:cxn modelId="{44445CB5-52D3-47B4-96AE-1303EC994621}" srcId="{41B5F4C1-3D14-40AB-B27A-D703A7626BE8}" destId="{C97EE665-A264-452C-92D4-73DDD3838BBB}" srcOrd="3" destOrd="0" parTransId="{B1F39EB3-60BE-4931-B530-459857DEF700}" sibTransId="{2DA0D04D-FA64-4339-80DC-0CDA311E9322}"/>
    <dgm:cxn modelId="{D828E1F1-DD64-4175-B53F-78D562525A99}" type="presOf" srcId="{5C5D6DDE-DE60-4444-905D-05577D3E8FAC}" destId="{0E9466D6-5365-416F-A291-6CC96148AA84}" srcOrd="0" destOrd="0" presId="urn:microsoft.com/office/officeart/2005/8/layout/lProcess2"/>
    <dgm:cxn modelId="{6D457828-4E1B-40F4-8AEC-52DD2053DDFD}" type="presOf" srcId="{F2B8D131-854C-4588-BD3F-E925049731EB}" destId="{936362A7-4A75-4D1C-BFB8-66B0DAB70213}" srcOrd="0" destOrd="0" presId="urn:microsoft.com/office/officeart/2005/8/layout/lProcess2"/>
    <dgm:cxn modelId="{32747B50-5FF2-4E5A-954D-D2305D821C11}" type="presOf" srcId="{58FD7810-71A7-42A7-A608-CC6ED731FFC2}" destId="{65ADE589-CFEF-43A2-AD14-CA1E0A231F4D}" srcOrd="0" destOrd="0" presId="urn:microsoft.com/office/officeart/2005/8/layout/lProcess2"/>
    <dgm:cxn modelId="{29A2D76C-75E4-480F-B0DE-F0507A6DFEDD}" srcId="{5E30C8D6-6743-4403-83D5-E8871047F23E}" destId="{41B5F4C1-3D14-40AB-B27A-D703A7626BE8}" srcOrd="2" destOrd="0" parTransId="{C2A5F077-860E-431D-A186-483D09FE61E0}" sibTransId="{D6CA2CFC-D433-4FFF-9885-EE89D065D845}"/>
    <dgm:cxn modelId="{5FDCC1A9-032B-4F13-A31D-65368EC9AA5A}" type="presParOf" srcId="{57DE67FA-50A8-4028-972D-A06D543B2744}" destId="{0B3978C7-058E-44B9-9755-012F7DFC1E76}" srcOrd="0" destOrd="0" presId="urn:microsoft.com/office/officeart/2005/8/layout/lProcess2"/>
    <dgm:cxn modelId="{BEE278AA-701F-4DEF-B25A-FACC7045A5A8}" type="presParOf" srcId="{0B3978C7-058E-44B9-9755-012F7DFC1E76}" destId="{9CE0B5AD-C37C-4C8D-8DB2-672A3429629C}" srcOrd="0" destOrd="0" presId="urn:microsoft.com/office/officeart/2005/8/layout/lProcess2"/>
    <dgm:cxn modelId="{23D7E8FC-6527-4649-93B5-39C3725E4CE4}" type="presParOf" srcId="{0B3978C7-058E-44B9-9755-012F7DFC1E76}" destId="{635CF049-93C9-4BBA-990F-1EC69C03846D}" srcOrd="1" destOrd="0" presId="urn:microsoft.com/office/officeart/2005/8/layout/lProcess2"/>
    <dgm:cxn modelId="{45D9FD7C-A102-4599-B17A-05CCE074050D}" type="presParOf" srcId="{0B3978C7-058E-44B9-9755-012F7DFC1E76}" destId="{E6E1DCED-35EA-438A-8AF9-955D0E8D95C8}" srcOrd="2" destOrd="0" presId="urn:microsoft.com/office/officeart/2005/8/layout/lProcess2"/>
    <dgm:cxn modelId="{4D128239-B94F-4513-B825-564D23EFF7DC}" type="presParOf" srcId="{E6E1DCED-35EA-438A-8AF9-955D0E8D95C8}" destId="{FC2FAE3D-62F9-4BEA-ACEF-9957B755CD1C}" srcOrd="0" destOrd="0" presId="urn:microsoft.com/office/officeart/2005/8/layout/lProcess2"/>
    <dgm:cxn modelId="{E9271CBA-74CE-46EB-B0FA-B0DCD50E1F0E}" type="presParOf" srcId="{FC2FAE3D-62F9-4BEA-ACEF-9957B755CD1C}" destId="{CFED27B9-85D0-46AF-ADF2-93E78ABC324D}" srcOrd="0" destOrd="0" presId="urn:microsoft.com/office/officeart/2005/8/layout/lProcess2"/>
    <dgm:cxn modelId="{BD2592D6-22C4-4E6D-942C-CFC15CB16271}" type="presParOf" srcId="{FC2FAE3D-62F9-4BEA-ACEF-9957B755CD1C}" destId="{40E15B30-1FA1-4F8C-ADE9-19ECF3F0835E}" srcOrd="1" destOrd="0" presId="urn:microsoft.com/office/officeart/2005/8/layout/lProcess2"/>
    <dgm:cxn modelId="{0079D6CC-969B-4326-8117-A54174D9BB57}" type="presParOf" srcId="{FC2FAE3D-62F9-4BEA-ACEF-9957B755CD1C}" destId="{970D56B2-DA7F-4148-BBC2-BC7E0F12B64D}" srcOrd="2" destOrd="0" presId="urn:microsoft.com/office/officeart/2005/8/layout/lProcess2"/>
    <dgm:cxn modelId="{E41F9787-7C74-4CE5-B0D2-7AD17A42ABA2}" type="presParOf" srcId="{FC2FAE3D-62F9-4BEA-ACEF-9957B755CD1C}" destId="{1508E8EE-02B1-40E5-B770-894787564BA7}" srcOrd="3" destOrd="0" presId="urn:microsoft.com/office/officeart/2005/8/layout/lProcess2"/>
    <dgm:cxn modelId="{4F7DC752-AB54-4438-94D4-B500E02681DA}" type="presParOf" srcId="{FC2FAE3D-62F9-4BEA-ACEF-9957B755CD1C}" destId="{60D1F17A-9251-4EE7-A3FD-DB5E00859915}" srcOrd="4" destOrd="0" presId="urn:microsoft.com/office/officeart/2005/8/layout/lProcess2"/>
    <dgm:cxn modelId="{794A5F2E-03CC-4D59-80B9-2F41992C0F54}" type="presParOf" srcId="{FC2FAE3D-62F9-4BEA-ACEF-9957B755CD1C}" destId="{B51D10C6-15C5-476A-A8C5-B63A44807CB2}" srcOrd="5" destOrd="0" presId="urn:microsoft.com/office/officeart/2005/8/layout/lProcess2"/>
    <dgm:cxn modelId="{305F27B6-C9CC-4614-AFAA-F9BC23266D62}" type="presParOf" srcId="{FC2FAE3D-62F9-4BEA-ACEF-9957B755CD1C}" destId="{6D31E09E-A215-4AC4-B5B7-E7867DE63F51}" srcOrd="6" destOrd="0" presId="urn:microsoft.com/office/officeart/2005/8/layout/lProcess2"/>
    <dgm:cxn modelId="{72FC6F09-053A-4AEE-A950-D0BBF33A5806}" type="presParOf" srcId="{57DE67FA-50A8-4028-972D-A06D543B2744}" destId="{CB0D67C7-5840-4B8C-B04B-D9CBD802BC66}" srcOrd="1" destOrd="0" presId="urn:microsoft.com/office/officeart/2005/8/layout/lProcess2"/>
    <dgm:cxn modelId="{B3E56A1B-F021-4E85-8210-0BCD49099B91}" type="presParOf" srcId="{57DE67FA-50A8-4028-972D-A06D543B2744}" destId="{F9BB19CF-99D3-4FD5-B620-64644ACC01F3}" srcOrd="2" destOrd="0" presId="urn:microsoft.com/office/officeart/2005/8/layout/lProcess2"/>
    <dgm:cxn modelId="{AA9B0782-2518-4482-AD97-F932863EEBC7}" type="presParOf" srcId="{F9BB19CF-99D3-4FD5-B620-64644ACC01F3}" destId="{817D79A2-4EF4-4A0F-8360-8C4DAB754780}" srcOrd="0" destOrd="0" presId="urn:microsoft.com/office/officeart/2005/8/layout/lProcess2"/>
    <dgm:cxn modelId="{1E8F9DD7-C360-43F8-85C6-8663A8E4C437}" type="presParOf" srcId="{F9BB19CF-99D3-4FD5-B620-64644ACC01F3}" destId="{29ECFA9D-D734-4D7F-8815-3B34DEFA965A}" srcOrd="1" destOrd="0" presId="urn:microsoft.com/office/officeart/2005/8/layout/lProcess2"/>
    <dgm:cxn modelId="{BF4BA19B-EED4-4F3A-B3E7-41E03B71D694}" type="presParOf" srcId="{F9BB19CF-99D3-4FD5-B620-64644ACC01F3}" destId="{68E717E0-7B43-4343-B56F-50649C2CA770}" srcOrd="2" destOrd="0" presId="urn:microsoft.com/office/officeart/2005/8/layout/lProcess2"/>
    <dgm:cxn modelId="{BE4A884B-1878-4E9C-B8DD-28025E958BA4}" type="presParOf" srcId="{68E717E0-7B43-4343-B56F-50649C2CA770}" destId="{81525599-AA48-4822-93FE-6711C463EA03}" srcOrd="0" destOrd="0" presId="urn:microsoft.com/office/officeart/2005/8/layout/lProcess2"/>
    <dgm:cxn modelId="{038CC017-49FF-4217-8A37-86BC3A7D3AC5}" type="presParOf" srcId="{81525599-AA48-4822-93FE-6711C463EA03}" destId="{65ADE589-CFEF-43A2-AD14-CA1E0A231F4D}" srcOrd="0" destOrd="0" presId="urn:microsoft.com/office/officeart/2005/8/layout/lProcess2"/>
    <dgm:cxn modelId="{C2FA8D97-E3B1-4728-BBBE-CCB9BDC0CD07}" type="presParOf" srcId="{81525599-AA48-4822-93FE-6711C463EA03}" destId="{4998BC55-DCC6-4427-BD7C-BF66654DC40D}" srcOrd="1" destOrd="0" presId="urn:microsoft.com/office/officeart/2005/8/layout/lProcess2"/>
    <dgm:cxn modelId="{3F2F6778-4EFC-4621-9E3E-E9ADE973DEFA}" type="presParOf" srcId="{81525599-AA48-4822-93FE-6711C463EA03}" destId="{0E9466D6-5365-416F-A291-6CC96148AA84}" srcOrd="2" destOrd="0" presId="urn:microsoft.com/office/officeart/2005/8/layout/lProcess2"/>
    <dgm:cxn modelId="{FD7FFFAB-55D2-4716-9D13-BF4D1B781075}" type="presParOf" srcId="{81525599-AA48-4822-93FE-6711C463EA03}" destId="{8911002D-848D-4661-AA92-F81A4EB4303B}" srcOrd="3" destOrd="0" presId="urn:microsoft.com/office/officeart/2005/8/layout/lProcess2"/>
    <dgm:cxn modelId="{7F94F07C-FD04-4816-9D2B-194B1A0C3FDB}" type="presParOf" srcId="{81525599-AA48-4822-93FE-6711C463EA03}" destId="{BE100EFD-07EE-498B-BDD8-A6DD26AB5014}" srcOrd="4" destOrd="0" presId="urn:microsoft.com/office/officeart/2005/8/layout/lProcess2"/>
    <dgm:cxn modelId="{5F49A3A6-7A15-4A30-891E-07BD040E7645}" type="presParOf" srcId="{81525599-AA48-4822-93FE-6711C463EA03}" destId="{232D8F30-3C3A-4DD9-9ED8-C91FCBA67279}" srcOrd="5" destOrd="0" presId="urn:microsoft.com/office/officeart/2005/8/layout/lProcess2"/>
    <dgm:cxn modelId="{B2569629-EC45-4CEC-BA88-4ABE38039F5B}" type="presParOf" srcId="{81525599-AA48-4822-93FE-6711C463EA03}" destId="{C00BED1C-8AFF-42F2-B854-CD57053A72F2}" srcOrd="6" destOrd="0" presId="urn:microsoft.com/office/officeart/2005/8/layout/lProcess2"/>
    <dgm:cxn modelId="{6B1025D6-024B-4086-B278-7B758A2DF3C3}" type="presParOf" srcId="{57DE67FA-50A8-4028-972D-A06D543B2744}" destId="{799EAC72-BD32-479E-962C-E0364DD78827}" srcOrd="3" destOrd="0" presId="urn:microsoft.com/office/officeart/2005/8/layout/lProcess2"/>
    <dgm:cxn modelId="{45374C06-C701-45E6-80B9-842771426950}" type="presParOf" srcId="{57DE67FA-50A8-4028-972D-A06D543B2744}" destId="{F3BB88DC-1B06-4EDD-8366-BBD822B8EBF6}" srcOrd="4" destOrd="0" presId="urn:microsoft.com/office/officeart/2005/8/layout/lProcess2"/>
    <dgm:cxn modelId="{6B0FBA25-E226-44BA-84FA-AD44AE256656}" type="presParOf" srcId="{F3BB88DC-1B06-4EDD-8366-BBD822B8EBF6}" destId="{3A06B8A5-345B-49E9-95E1-3A1A61E3ABE9}" srcOrd="0" destOrd="0" presId="urn:microsoft.com/office/officeart/2005/8/layout/lProcess2"/>
    <dgm:cxn modelId="{862FB641-D2C2-484F-A50A-A72B5FBFC038}" type="presParOf" srcId="{F3BB88DC-1B06-4EDD-8366-BBD822B8EBF6}" destId="{ABA1FF61-A925-4ECB-B4D5-3BC280221A94}" srcOrd="1" destOrd="0" presId="urn:microsoft.com/office/officeart/2005/8/layout/lProcess2"/>
    <dgm:cxn modelId="{0A996F1E-4F9E-409E-B69A-DBAF32F2F308}" type="presParOf" srcId="{F3BB88DC-1B06-4EDD-8366-BBD822B8EBF6}" destId="{8818B04C-B7FF-4E42-A81C-DA07D050231C}" srcOrd="2" destOrd="0" presId="urn:microsoft.com/office/officeart/2005/8/layout/lProcess2"/>
    <dgm:cxn modelId="{DB21F6B1-680B-47D9-BA65-4D04C6845103}" type="presParOf" srcId="{8818B04C-B7FF-4E42-A81C-DA07D050231C}" destId="{AA1925CB-4C58-4C92-9C5E-9B0C36A0A231}" srcOrd="0" destOrd="0" presId="urn:microsoft.com/office/officeart/2005/8/layout/lProcess2"/>
    <dgm:cxn modelId="{0D6B37C2-246E-47CD-A314-B8A2B61712A9}" type="presParOf" srcId="{AA1925CB-4C58-4C92-9C5E-9B0C36A0A231}" destId="{7ACE9CD3-28DF-4A9B-B037-716CDA95A998}" srcOrd="0" destOrd="0" presId="urn:microsoft.com/office/officeart/2005/8/layout/lProcess2"/>
    <dgm:cxn modelId="{DFDEA007-AD14-4489-8536-C2E6F2286936}" type="presParOf" srcId="{AA1925CB-4C58-4C92-9C5E-9B0C36A0A231}" destId="{A9F976C3-E656-4A91-8AB2-24F50FD93E2C}" srcOrd="1" destOrd="0" presId="urn:microsoft.com/office/officeart/2005/8/layout/lProcess2"/>
    <dgm:cxn modelId="{9E7852E1-312A-4231-9413-BAE4D01666D1}" type="presParOf" srcId="{AA1925CB-4C58-4C92-9C5E-9B0C36A0A231}" destId="{A37E4DC8-5E28-4B16-BC3F-28B4C4340E78}" srcOrd="2" destOrd="0" presId="urn:microsoft.com/office/officeart/2005/8/layout/lProcess2"/>
    <dgm:cxn modelId="{8AFEEA97-2CD9-45A0-8C6F-FF2FF66A784B}" type="presParOf" srcId="{AA1925CB-4C58-4C92-9C5E-9B0C36A0A231}" destId="{FFF3E6E9-5A5E-4A35-95BA-5A0F5E40FBF0}" srcOrd="3" destOrd="0" presId="urn:microsoft.com/office/officeart/2005/8/layout/lProcess2"/>
    <dgm:cxn modelId="{CAAC2209-E56E-4A3C-9204-F2DFA25CE1D7}" type="presParOf" srcId="{AA1925CB-4C58-4C92-9C5E-9B0C36A0A231}" destId="{936362A7-4A75-4D1C-BFB8-66B0DAB70213}" srcOrd="4" destOrd="0" presId="urn:microsoft.com/office/officeart/2005/8/layout/lProcess2"/>
    <dgm:cxn modelId="{74CA7C9D-4C28-4294-9BAB-BED918A0CC6F}" type="presParOf" srcId="{AA1925CB-4C58-4C92-9C5E-9B0C36A0A231}" destId="{098534F4-42A1-4BE4-A51C-96BE14554382}" srcOrd="5" destOrd="0" presId="urn:microsoft.com/office/officeart/2005/8/layout/lProcess2"/>
    <dgm:cxn modelId="{4556F55D-ED62-47BA-BA10-7E7FDBDC901F}" type="presParOf" srcId="{AA1925CB-4C58-4C92-9C5E-9B0C36A0A231}" destId="{88D980B6-7890-4747-A73A-62407CADD44B}"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4027B-426B-4118-A9E0-70FCFAA990AA}" type="doc">
      <dgm:prSet loTypeId="urn:microsoft.com/office/officeart/2005/8/layout/radial5" loCatId="cycle" qsTypeId="urn:microsoft.com/office/officeart/2005/8/quickstyle/3d3" qsCatId="3D" csTypeId="urn:microsoft.com/office/officeart/2005/8/colors/accent5_2" csCatId="accent5" phldr="1"/>
      <dgm:spPr/>
      <dgm:t>
        <a:bodyPr/>
        <a:lstStyle/>
        <a:p>
          <a:endParaRPr lang="uk-UA"/>
        </a:p>
      </dgm:t>
    </dgm:pt>
    <dgm:pt modelId="{2B44391B-A087-4496-9713-2C276CFF9D9F}">
      <dgm:prSet phldrT="[Текст]"/>
      <dgm:spPr/>
      <dgm:t>
        <a:bodyPr/>
        <a:lstStyle/>
        <a:p>
          <a:r>
            <a:rPr lang="uk-UA" dirty="0" smtClean="0"/>
            <a:t>Основні збудники інфекцій</a:t>
          </a:r>
          <a:endParaRPr lang="uk-UA" dirty="0"/>
        </a:p>
      </dgm:t>
    </dgm:pt>
    <dgm:pt modelId="{42969988-9504-4BEA-8083-B40584E5141C}" type="parTrans" cxnId="{50F450DB-F883-4238-B5F1-41A59DF90B47}">
      <dgm:prSet/>
      <dgm:spPr/>
      <dgm:t>
        <a:bodyPr/>
        <a:lstStyle/>
        <a:p>
          <a:endParaRPr lang="uk-UA"/>
        </a:p>
      </dgm:t>
    </dgm:pt>
    <dgm:pt modelId="{47CD7560-A061-4C04-8D27-08F5D9E03872}" type="sibTrans" cxnId="{50F450DB-F883-4238-B5F1-41A59DF90B47}">
      <dgm:prSet/>
      <dgm:spPr/>
      <dgm:t>
        <a:bodyPr/>
        <a:lstStyle/>
        <a:p>
          <a:endParaRPr lang="uk-UA"/>
        </a:p>
      </dgm:t>
    </dgm:pt>
    <dgm:pt modelId="{C13A586A-5F71-44B5-AD2F-265B943C8457}">
      <dgm:prSet phldrT="[Текст]"/>
      <dgm:spPr/>
      <dgm:t>
        <a:bodyPr/>
        <a:lstStyle/>
        <a:p>
          <a:r>
            <a:rPr lang="uk-UA" dirty="0" smtClean="0"/>
            <a:t>Бактеріальні (чума, холера, дизентерія , сальмонельоз, стрептококова, стафілококова інфекції); </a:t>
          </a:r>
          <a:endParaRPr lang="uk-UA" dirty="0"/>
        </a:p>
      </dgm:t>
    </dgm:pt>
    <dgm:pt modelId="{A201F45F-D107-4459-9B6C-2B71A4780CBA}" type="parTrans" cxnId="{7A54D779-0CA2-4F47-AA98-F062CC943643}">
      <dgm:prSet/>
      <dgm:spPr/>
      <dgm:t>
        <a:bodyPr/>
        <a:lstStyle/>
        <a:p>
          <a:endParaRPr lang="uk-UA"/>
        </a:p>
      </dgm:t>
    </dgm:pt>
    <dgm:pt modelId="{8DDA2A29-D136-4570-9EA3-D8DA289C4682}" type="sibTrans" cxnId="{7A54D779-0CA2-4F47-AA98-F062CC943643}">
      <dgm:prSet/>
      <dgm:spPr/>
      <dgm:t>
        <a:bodyPr/>
        <a:lstStyle/>
        <a:p>
          <a:endParaRPr lang="uk-UA"/>
        </a:p>
      </dgm:t>
    </dgm:pt>
    <dgm:pt modelId="{386A035D-E309-450F-80D9-D486AE9C659F}">
      <dgm:prSet phldrT="[Текст]" custT="1"/>
      <dgm:spPr/>
      <dgm:t>
        <a:bodyPr/>
        <a:lstStyle/>
        <a:p>
          <a:r>
            <a:rPr lang="uk-UA" sz="1400" dirty="0" err="1" smtClean="0"/>
            <a:t>Протозоонозні</a:t>
          </a:r>
          <a:r>
            <a:rPr lang="uk-UA" sz="1400" dirty="0" smtClean="0"/>
            <a:t> (малярія, амебіаз); </a:t>
          </a:r>
          <a:endParaRPr lang="uk-UA" sz="1400" dirty="0"/>
        </a:p>
      </dgm:t>
    </dgm:pt>
    <dgm:pt modelId="{3408A1F8-E119-4F73-9BDA-49BAF61A94ED}" type="parTrans" cxnId="{244FD907-C4AD-4FF5-9053-39033F1B775E}">
      <dgm:prSet/>
      <dgm:spPr/>
      <dgm:t>
        <a:bodyPr/>
        <a:lstStyle/>
        <a:p>
          <a:endParaRPr lang="uk-UA"/>
        </a:p>
      </dgm:t>
    </dgm:pt>
    <dgm:pt modelId="{9C4724E9-846A-44CA-A129-695E410D0DCA}" type="sibTrans" cxnId="{244FD907-C4AD-4FF5-9053-39033F1B775E}">
      <dgm:prSet/>
      <dgm:spPr/>
      <dgm:t>
        <a:bodyPr/>
        <a:lstStyle/>
        <a:p>
          <a:endParaRPr lang="uk-UA"/>
        </a:p>
      </dgm:t>
    </dgm:pt>
    <dgm:pt modelId="{C4914D50-6655-4016-82E5-31EB92626596}">
      <dgm:prSet phldrT="[Текст]"/>
      <dgm:spPr/>
      <dgm:t>
        <a:bodyPr/>
        <a:lstStyle/>
        <a:p>
          <a:r>
            <a:rPr lang="uk-UA" dirty="0" smtClean="0"/>
            <a:t>Гельмінтози (ентеробіоз, аскаридоз, трихінельоз, </a:t>
          </a:r>
          <a:r>
            <a:rPr lang="uk-UA" dirty="0" err="1" smtClean="0"/>
            <a:t>токсокароз</a:t>
          </a:r>
          <a:r>
            <a:rPr lang="uk-UA" dirty="0" smtClean="0"/>
            <a:t>); </a:t>
          </a:r>
          <a:endParaRPr lang="uk-UA" dirty="0"/>
        </a:p>
      </dgm:t>
    </dgm:pt>
    <dgm:pt modelId="{403CDC1B-E3AE-4CE9-98C8-6C5EBA8F84AF}" type="parTrans" cxnId="{408A8EDD-F5E5-4D1E-8EB3-92AA196AFCA2}">
      <dgm:prSet/>
      <dgm:spPr/>
      <dgm:t>
        <a:bodyPr/>
        <a:lstStyle/>
        <a:p>
          <a:endParaRPr lang="uk-UA"/>
        </a:p>
      </dgm:t>
    </dgm:pt>
    <dgm:pt modelId="{C7E69810-2919-4E06-82F4-5A954B17C527}" type="sibTrans" cxnId="{408A8EDD-F5E5-4D1E-8EB3-92AA196AFCA2}">
      <dgm:prSet/>
      <dgm:spPr/>
      <dgm:t>
        <a:bodyPr/>
        <a:lstStyle/>
        <a:p>
          <a:endParaRPr lang="uk-UA"/>
        </a:p>
      </dgm:t>
    </dgm:pt>
    <dgm:pt modelId="{64CDCA6A-8479-41CA-B544-DFC51079DCB6}">
      <dgm:prSet/>
      <dgm:spPr/>
      <dgm:t>
        <a:bodyPr/>
        <a:lstStyle/>
        <a:p>
          <a:r>
            <a:rPr lang="uk-UA" dirty="0" smtClean="0"/>
            <a:t>Кліщові інфекції (короста, </a:t>
          </a:r>
          <a:r>
            <a:rPr lang="uk-UA" dirty="0" err="1" smtClean="0"/>
            <a:t>педикульоз</a:t>
          </a:r>
          <a:r>
            <a:rPr lang="uk-UA" dirty="0" smtClean="0"/>
            <a:t>).</a:t>
          </a:r>
          <a:endParaRPr lang="uk-UA" dirty="0"/>
        </a:p>
      </dgm:t>
    </dgm:pt>
    <dgm:pt modelId="{34693DE5-5B87-4D49-A884-B4AC344B64D8}" type="parTrans" cxnId="{B31AFC9F-076C-4000-A719-716238D775C5}">
      <dgm:prSet/>
      <dgm:spPr/>
      <dgm:t>
        <a:bodyPr/>
        <a:lstStyle/>
        <a:p>
          <a:endParaRPr lang="uk-UA"/>
        </a:p>
      </dgm:t>
    </dgm:pt>
    <dgm:pt modelId="{3E2B0E01-4097-48DC-A68B-2E22907EDCB8}" type="sibTrans" cxnId="{B31AFC9F-076C-4000-A719-716238D775C5}">
      <dgm:prSet/>
      <dgm:spPr/>
      <dgm:t>
        <a:bodyPr/>
        <a:lstStyle/>
        <a:p>
          <a:endParaRPr lang="uk-UA"/>
        </a:p>
      </dgm:t>
    </dgm:pt>
    <dgm:pt modelId="{5DCB8072-6B38-4485-9CCE-9C16D7AC0D4D}">
      <dgm:prSet/>
      <dgm:spPr/>
      <dgm:t>
        <a:bodyPr/>
        <a:lstStyle/>
        <a:p>
          <a:r>
            <a:rPr lang="uk-UA" dirty="0" smtClean="0"/>
            <a:t>Вірусні (грип, кір, вірусні гепатити, ВІЛ-інфекція); </a:t>
          </a:r>
          <a:endParaRPr lang="uk-UA" dirty="0"/>
        </a:p>
      </dgm:t>
    </dgm:pt>
    <dgm:pt modelId="{9E5E1617-6BD6-4D9D-8CB8-1F20D80DAC07}" type="parTrans" cxnId="{D796DD2E-3D0D-445A-839C-4D274CB18819}">
      <dgm:prSet/>
      <dgm:spPr/>
      <dgm:t>
        <a:bodyPr/>
        <a:lstStyle/>
        <a:p>
          <a:endParaRPr lang="uk-UA"/>
        </a:p>
      </dgm:t>
    </dgm:pt>
    <dgm:pt modelId="{B5C88A7A-93E8-400B-A17A-B02BCD106958}" type="sibTrans" cxnId="{D796DD2E-3D0D-445A-839C-4D274CB18819}">
      <dgm:prSet/>
      <dgm:spPr/>
      <dgm:t>
        <a:bodyPr/>
        <a:lstStyle/>
        <a:p>
          <a:endParaRPr lang="uk-UA"/>
        </a:p>
      </dgm:t>
    </dgm:pt>
    <dgm:pt modelId="{EE61AF45-28EC-4753-8370-B0770C4F1D57}">
      <dgm:prSet/>
      <dgm:spPr/>
      <dgm:t>
        <a:bodyPr/>
        <a:lstStyle/>
        <a:p>
          <a:r>
            <a:rPr lang="uk-UA" dirty="0" err="1" smtClean="0"/>
            <a:t>Пріонні</a:t>
          </a:r>
          <a:r>
            <a:rPr lang="uk-UA" dirty="0" smtClean="0"/>
            <a:t> (хвороба </a:t>
          </a:r>
          <a:r>
            <a:rPr lang="uk-UA" dirty="0" err="1" smtClean="0"/>
            <a:t>Крейтцфельда-Якоба</a:t>
          </a:r>
          <a:r>
            <a:rPr lang="uk-UA" dirty="0" smtClean="0"/>
            <a:t>); </a:t>
          </a:r>
          <a:endParaRPr lang="uk-UA" dirty="0"/>
        </a:p>
      </dgm:t>
    </dgm:pt>
    <dgm:pt modelId="{873C72A6-394C-4261-A59E-166F1D6152FB}" type="parTrans" cxnId="{D48491C6-2F8C-4B76-96F5-EB7D95933FD2}">
      <dgm:prSet/>
      <dgm:spPr/>
      <dgm:t>
        <a:bodyPr/>
        <a:lstStyle/>
        <a:p>
          <a:endParaRPr lang="uk-UA"/>
        </a:p>
      </dgm:t>
    </dgm:pt>
    <dgm:pt modelId="{FB0771E2-20F8-4BA9-8D07-BA17CE70DDD3}" type="sibTrans" cxnId="{D48491C6-2F8C-4B76-96F5-EB7D95933FD2}">
      <dgm:prSet/>
      <dgm:spPr/>
      <dgm:t>
        <a:bodyPr/>
        <a:lstStyle/>
        <a:p>
          <a:endParaRPr lang="uk-UA"/>
        </a:p>
      </dgm:t>
    </dgm:pt>
    <dgm:pt modelId="{0D3425D3-65A5-4153-968B-EB353458BC37}" type="pres">
      <dgm:prSet presAssocID="{F774027B-426B-4118-A9E0-70FCFAA990AA}" presName="Name0" presStyleCnt="0">
        <dgm:presLayoutVars>
          <dgm:chMax val="1"/>
          <dgm:dir/>
          <dgm:animLvl val="ctr"/>
          <dgm:resizeHandles val="exact"/>
        </dgm:presLayoutVars>
      </dgm:prSet>
      <dgm:spPr/>
      <dgm:t>
        <a:bodyPr/>
        <a:lstStyle/>
        <a:p>
          <a:endParaRPr lang="uk-UA"/>
        </a:p>
      </dgm:t>
    </dgm:pt>
    <dgm:pt modelId="{A94760BD-059F-4A18-8321-8CAC5B7A7FD3}" type="pres">
      <dgm:prSet presAssocID="{2B44391B-A087-4496-9713-2C276CFF9D9F}" presName="centerShape" presStyleLbl="node0" presStyleIdx="0" presStyleCnt="1"/>
      <dgm:spPr/>
      <dgm:t>
        <a:bodyPr/>
        <a:lstStyle/>
        <a:p>
          <a:endParaRPr lang="uk-UA"/>
        </a:p>
      </dgm:t>
    </dgm:pt>
    <dgm:pt modelId="{243124AB-7BD4-4118-9D10-76346BAF5FD7}" type="pres">
      <dgm:prSet presAssocID="{A201F45F-D107-4459-9B6C-2B71A4780CBA}" presName="parTrans" presStyleLbl="sibTrans2D1" presStyleIdx="0" presStyleCnt="6"/>
      <dgm:spPr/>
      <dgm:t>
        <a:bodyPr/>
        <a:lstStyle/>
        <a:p>
          <a:endParaRPr lang="uk-UA"/>
        </a:p>
      </dgm:t>
    </dgm:pt>
    <dgm:pt modelId="{37F2B66C-5C42-4467-A693-6510D28A53EC}" type="pres">
      <dgm:prSet presAssocID="{A201F45F-D107-4459-9B6C-2B71A4780CBA}" presName="connectorText" presStyleLbl="sibTrans2D1" presStyleIdx="0" presStyleCnt="6"/>
      <dgm:spPr/>
      <dgm:t>
        <a:bodyPr/>
        <a:lstStyle/>
        <a:p>
          <a:endParaRPr lang="uk-UA"/>
        </a:p>
      </dgm:t>
    </dgm:pt>
    <dgm:pt modelId="{26211584-ECC2-48C7-8948-797E8C43E9BD}" type="pres">
      <dgm:prSet presAssocID="{C13A586A-5F71-44B5-AD2F-265B943C8457}" presName="node" presStyleLbl="node1" presStyleIdx="0" presStyleCnt="6">
        <dgm:presLayoutVars>
          <dgm:bulletEnabled val="1"/>
        </dgm:presLayoutVars>
      </dgm:prSet>
      <dgm:spPr/>
      <dgm:t>
        <a:bodyPr/>
        <a:lstStyle/>
        <a:p>
          <a:endParaRPr lang="uk-UA"/>
        </a:p>
      </dgm:t>
    </dgm:pt>
    <dgm:pt modelId="{DD16C01C-3CD4-45DE-A37C-54EDBA04CF6B}" type="pres">
      <dgm:prSet presAssocID="{3408A1F8-E119-4F73-9BDA-49BAF61A94ED}" presName="parTrans" presStyleLbl="sibTrans2D1" presStyleIdx="1" presStyleCnt="6"/>
      <dgm:spPr/>
      <dgm:t>
        <a:bodyPr/>
        <a:lstStyle/>
        <a:p>
          <a:endParaRPr lang="uk-UA"/>
        </a:p>
      </dgm:t>
    </dgm:pt>
    <dgm:pt modelId="{89239C83-CABD-432A-A0DE-9A7B12122E8A}" type="pres">
      <dgm:prSet presAssocID="{3408A1F8-E119-4F73-9BDA-49BAF61A94ED}" presName="connectorText" presStyleLbl="sibTrans2D1" presStyleIdx="1" presStyleCnt="6"/>
      <dgm:spPr/>
      <dgm:t>
        <a:bodyPr/>
        <a:lstStyle/>
        <a:p>
          <a:endParaRPr lang="uk-UA"/>
        </a:p>
      </dgm:t>
    </dgm:pt>
    <dgm:pt modelId="{E7833BEE-2F9E-4194-8143-4B8167CDCEAE}" type="pres">
      <dgm:prSet presAssocID="{386A035D-E309-450F-80D9-D486AE9C659F}" presName="node" presStyleLbl="node1" presStyleIdx="1" presStyleCnt="6">
        <dgm:presLayoutVars>
          <dgm:bulletEnabled val="1"/>
        </dgm:presLayoutVars>
      </dgm:prSet>
      <dgm:spPr/>
      <dgm:t>
        <a:bodyPr/>
        <a:lstStyle/>
        <a:p>
          <a:endParaRPr lang="uk-UA"/>
        </a:p>
      </dgm:t>
    </dgm:pt>
    <dgm:pt modelId="{95409AE8-500D-462D-82D7-B7130ACBD061}" type="pres">
      <dgm:prSet presAssocID="{403CDC1B-E3AE-4CE9-98C8-6C5EBA8F84AF}" presName="parTrans" presStyleLbl="sibTrans2D1" presStyleIdx="2" presStyleCnt="6"/>
      <dgm:spPr/>
      <dgm:t>
        <a:bodyPr/>
        <a:lstStyle/>
        <a:p>
          <a:endParaRPr lang="uk-UA"/>
        </a:p>
      </dgm:t>
    </dgm:pt>
    <dgm:pt modelId="{21D38322-4B09-490E-9BF7-A6633CECDFCB}" type="pres">
      <dgm:prSet presAssocID="{403CDC1B-E3AE-4CE9-98C8-6C5EBA8F84AF}" presName="connectorText" presStyleLbl="sibTrans2D1" presStyleIdx="2" presStyleCnt="6"/>
      <dgm:spPr/>
      <dgm:t>
        <a:bodyPr/>
        <a:lstStyle/>
        <a:p>
          <a:endParaRPr lang="uk-UA"/>
        </a:p>
      </dgm:t>
    </dgm:pt>
    <dgm:pt modelId="{EEEA10F9-1B15-461B-BB08-473E4022AD1B}" type="pres">
      <dgm:prSet presAssocID="{C4914D50-6655-4016-82E5-31EB92626596}" presName="node" presStyleLbl="node1" presStyleIdx="2" presStyleCnt="6">
        <dgm:presLayoutVars>
          <dgm:bulletEnabled val="1"/>
        </dgm:presLayoutVars>
      </dgm:prSet>
      <dgm:spPr/>
      <dgm:t>
        <a:bodyPr/>
        <a:lstStyle/>
        <a:p>
          <a:endParaRPr lang="uk-UA"/>
        </a:p>
      </dgm:t>
    </dgm:pt>
    <dgm:pt modelId="{6C5C4AE9-AD2C-4300-A86B-9475ACE8BCFB}" type="pres">
      <dgm:prSet presAssocID="{34693DE5-5B87-4D49-A884-B4AC344B64D8}" presName="parTrans" presStyleLbl="sibTrans2D1" presStyleIdx="3" presStyleCnt="6"/>
      <dgm:spPr/>
      <dgm:t>
        <a:bodyPr/>
        <a:lstStyle/>
        <a:p>
          <a:endParaRPr lang="uk-UA"/>
        </a:p>
      </dgm:t>
    </dgm:pt>
    <dgm:pt modelId="{947410C3-CC73-4B0A-941B-4B23619223F8}" type="pres">
      <dgm:prSet presAssocID="{34693DE5-5B87-4D49-A884-B4AC344B64D8}" presName="connectorText" presStyleLbl="sibTrans2D1" presStyleIdx="3" presStyleCnt="6"/>
      <dgm:spPr/>
      <dgm:t>
        <a:bodyPr/>
        <a:lstStyle/>
        <a:p>
          <a:endParaRPr lang="uk-UA"/>
        </a:p>
      </dgm:t>
    </dgm:pt>
    <dgm:pt modelId="{4E397F0D-6141-4B47-8810-9F7875E2B545}" type="pres">
      <dgm:prSet presAssocID="{64CDCA6A-8479-41CA-B544-DFC51079DCB6}" presName="node" presStyleLbl="node1" presStyleIdx="3" presStyleCnt="6">
        <dgm:presLayoutVars>
          <dgm:bulletEnabled val="1"/>
        </dgm:presLayoutVars>
      </dgm:prSet>
      <dgm:spPr/>
      <dgm:t>
        <a:bodyPr/>
        <a:lstStyle/>
        <a:p>
          <a:endParaRPr lang="uk-UA"/>
        </a:p>
      </dgm:t>
    </dgm:pt>
    <dgm:pt modelId="{5E27ACB4-6358-4095-860D-6A3F1EFC8D12}" type="pres">
      <dgm:prSet presAssocID="{873C72A6-394C-4261-A59E-166F1D6152FB}" presName="parTrans" presStyleLbl="sibTrans2D1" presStyleIdx="4" presStyleCnt="6"/>
      <dgm:spPr/>
      <dgm:t>
        <a:bodyPr/>
        <a:lstStyle/>
        <a:p>
          <a:endParaRPr lang="ru-RU"/>
        </a:p>
      </dgm:t>
    </dgm:pt>
    <dgm:pt modelId="{7817E05C-659B-4A63-A6DD-DE4B13E7AB1E}" type="pres">
      <dgm:prSet presAssocID="{873C72A6-394C-4261-A59E-166F1D6152FB}" presName="connectorText" presStyleLbl="sibTrans2D1" presStyleIdx="4" presStyleCnt="6"/>
      <dgm:spPr/>
      <dgm:t>
        <a:bodyPr/>
        <a:lstStyle/>
        <a:p>
          <a:endParaRPr lang="ru-RU"/>
        </a:p>
      </dgm:t>
    </dgm:pt>
    <dgm:pt modelId="{B2D966D5-5745-40E0-80A5-EE4AB502AF78}" type="pres">
      <dgm:prSet presAssocID="{EE61AF45-28EC-4753-8370-B0770C4F1D57}" presName="node" presStyleLbl="node1" presStyleIdx="4" presStyleCnt="6">
        <dgm:presLayoutVars>
          <dgm:bulletEnabled val="1"/>
        </dgm:presLayoutVars>
      </dgm:prSet>
      <dgm:spPr/>
      <dgm:t>
        <a:bodyPr/>
        <a:lstStyle/>
        <a:p>
          <a:endParaRPr lang="ru-RU"/>
        </a:p>
      </dgm:t>
    </dgm:pt>
    <dgm:pt modelId="{EBBBEDDE-0614-4D7B-95EA-4B818460657F}" type="pres">
      <dgm:prSet presAssocID="{9E5E1617-6BD6-4D9D-8CB8-1F20D80DAC07}" presName="parTrans" presStyleLbl="sibTrans2D1" presStyleIdx="5" presStyleCnt="6"/>
      <dgm:spPr/>
      <dgm:t>
        <a:bodyPr/>
        <a:lstStyle/>
        <a:p>
          <a:endParaRPr lang="ru-RU"/>
        </a:p>
      </dgm:t>
    </dgm:pt>
    <dgm:pt modelId="{33DA2716-7270-4B35-9F8D-6839979049A7}" type="pres">
      <dgm:prSet presAssocID="{9E5E1617-6BD6-4D9D-8CB8-1F20D80DAC07}" presName="connectorText" presStyleLbl="sibTrans2D1" presStyleIdx="5" presStyleCnt="6"/>
      <dgm:spPr/>
      <dgm:t>
        <a:bodyPr/>
        <a:lstStyle/>
        <a:p>
          <a:endParaRPr lang="ru-RU"/>
        </a:p>
      </dgm:t>
    </dgm:pt>
    <dgm:pt modelId="{325936A4-AED6-443C-A747-012F46F3AA56}" type="pres">
      <dgm:prSet presAssocID="{5DCB8072-6B38-4485-9CCE-9C16D7AC0D4D}" presName="node" presStyleLbl="node1" presStyleIdx="5" presStyleCnt="6">
        <dgm:presLayoutVars>
          <dgm:bulletEnabled val="1"/>
        </dgm:presLayoutVars>
      </dgm:prSet>
      <dgm:spPr/>
      <dgm:t>
        <a:bodyPr/>
        <a:lstStyle/>
        <a:p>
          <a:endParaRPr lang="ru-RU"/>
        </a:p>
      </dgm:t>
    </dgm:pt>
  </dgm:ptLst>
  <dgm:cxnLst>
    <dgm:cxn modelId="{789C6A57-2F5C-4D06-BAF9-78FC14E99A56}" type="presOf" srcId="{A201F45F-D107-4459-9B6C-2B71A4780CBA}" destId="{243124AB-7BD4-4118-9D10-76346BAF5FD7}" srcOrd="0" destOrd="0" presId="urn:microsoft.com/office/officeart/2005/8/layout/radial5"/>
    <dgm:cxn modelId="{900C1745-FA23-4BBE-A6B6-E1094DAFD0ED}" type="presOf" srcId="{C13A586A-5F71-44B5-AD2F-265B943C8457}" destId="{26211584-ECC2-48C7-8948-797E8C43E9BD}" srcOrd="0" destOrd="0" presId="urn:microsoft.com/office/officeart/2005/8/layout/radial5"/>
    <dgm:cxn modelId="{54625391-2571-4B84-9B0D-19AF7E27C188}" type="presOf" srcId="{34693DE5-5B87-4D49-A884-B4AC344B64D8}" destId="{6C5C4AE9-AD2C-4300-A86B-9475ACE8BCFB}" srcOrd="0" destOrd="0" presId="urn:microsoft.com/office/officeart/2005/8/layout/radial5"/>
    <dgm:cxn modelId="{308872DE-34E2-4CAF-876C-A3D662CC9C97}" type="presOf" srcId="{5DCB8072-6B38-4485-9CCE-9C16D7AC0D4D}" destId="{325936A4-AED6-443C-A747-012F46F3AA56}" srcOrd="0" destOrd="0" presId="urn:microsoft.com/office/officeart/2005/8/layout/radial5"/>
    <dgm:cxn modelId="{7A54D779-0CA2-4F47-AA98-F062CC943643}" srcId="{2B44391B-A087-4496-9713-2C276CFF9D9F}" destId="{C13A586A-5F71-44B5-AD2F-265B943C8457}" srcOrd="0" destOrd="0" parTransId="{A201F45F-D107-4459-9B6C-2B71A4780CBA}" sibTransId="{8DDA2A29-D136-4570-9EA3-D8DA289C4682}"/>
    <dgm:cxn modelId="{B31AFC9F-076C-4000-A719-716238D775C5}" srcId="{2B44391B-A087-4496-9713-2C276CFF9D9F}" destId="{64CDCA6A-8479-41CA-B544-DFC51079DCB6}" srcOrd="3" destOrd="0" parTransId="{34693DE5-5B87-4D49-A884-B4AC344B64D8}" sibTransId="{3E2B0E01-4097-48DC-A68B-2E22907EDCB8}"/>
    <dgm:cxn modelId="{50F450DB-F883-4238-B5F1-41A59DF90B47}" srcId="{F774027B-426B-4118-A9E0-70FCFAA990AA}" destId="{2B44391B-A087-4496-9713-2C276CFF9D9F}" srcOrd="0" destOrd="0" parTransId="{42969988-9504-4BEA-8083-B40584E5141C}" sibTransId="{47CD7560-A061-4C04-8D27-08F5D9E03872}"/>
    <dgm:cxn modelId="{72491DF4-731D-4EF2-95A0-513F861CE956}" type="presOf" srcId="{2B44391B-A087-4496-9713-2C276CFF9D9F}" destId="{A94760BD-059F-4A18-8321-8CAC5B7A7FD3}" srcOrd="0" destOrd="0" presId="urn:microsoft.com/office/officeart/2005/8/layout/radial5"/>
    <dgm:cxn modelId="{408A8EDD-F5E5-4D1E-8EB3-92AA196AFCA2}" srcId="{2B44391B-A087-4496-9713-2C276CFF9D9F}" destId="{C4914D50-6655-4016-82E5-31EB92626596}" srcOrd="2" destOrd="0" parTransId="{403CDC1B-E3AE-4CE9-98C8-6C5EBA8F84AF}" sibTransId="{C7E69810-2919-4E06-82F4-5A954B17C527}"/>
    <dgm:cxn modelId="{244FD907-C4AD-4FF5-9053-39033F1B775E}" srcId="{2B44391B-A087-4496-9713-2C276CFF9D9F}" destId="{386A035D-E309-450F-80D9-D486AE9C659F}" srcOrd="1" destOrd="0" parTransId="{3408A1F8-E119-4F73-9BDA-49BAF61A94ED}" sibTransId="{9C4724E9-846A-44CA-A129-695E410D0DCA}"/>
    <dgm:cxn modelId="{F6334B7E-08AC-4843-B9A3-0EDCD52BA55B}" type="presOf" srcId="{34693DE5-5B87-4D49-A884-B4AC344B64D8}" destId="{947410C3-CC73-4B0A-941B-4B23619223F8}" srcOrd="1" destOrd="0" presId="urn:microsoft.com/office/officeart/2005/8/layout/radial5"/>
    <dgm:cxn modelId="{D3DFBCC0-3679-4A2E-893B-2F7A896D3CAE}" type="presOf" srcId="{3408A1F8-E119-4F73-9BDA-49BAF61A94ED}" destId="{DD16C01C-3CD4-45DE-A37C-54EDBA04CF6B}" srcOrd="0" destOrd="0" presId="urn:microsoft.com/office/officeart/2005/8/layout/radial5"/>
    <dgm:cxn modelId="{D48491C6-2F8C-4B76-96F5-EB7D95933FD2}" srcId="{2B44391B-A087-4496-9713-2C276CFF9D9F}" destId="{EE61AF45-28EC-4753-8370-B0770C4F1D57}" srcOrd="4" destOrd="0" parTransId="{873C72A6-394C-4261-A59E-166F1D6152FB}" sibTransId="{FB0771E2-20F8-4BA9-8D07-BA17CE70DDD3}"/>
    <dgm:cxn modelId="{21CA95BC-56F6-49BC-A67B-D4C10356ECED}" type="presOf" srcId="{9E5E1617-6BD6-4D9D-8CB8-1F20D80DAC07}" destId="{33DA2716-7270-4B35-9F8D-6839979049A7}" srcOrd="1" destOrd="0" presId="urn:microsoft.com/office/officeart/2005/8/layout/radial5"/>
    <dgm:cxn modelId="{00A199D3-6426-4EA1-89AD-14FE26631181}" type="presOf" srcId="{3408A1F8-E119-4F73-9BDA-49BAF61A94ED}" destId="{89239C83-CABD-432A-A0DE-9A7B12122E8A}" srcOrd="1" destOrd="0" presId="urn:microsoft.com/office/officeart/2005/8/layout/radial5"/>
    <dgm:cxn modelId="{DF3DA3D5-ECAA-437F-8665-2CD5051EE68D}" type="presOf" srcId="{C4914D50-6655-4016-82E5-31EB92626596}" destId="{EEEA10F9-1B15-461B-BB08-473E4022AD1B}" srcOrd="0" destOrd="0" presId="urn:microsoft.com/office/officeart/2005/8/layout/radial5"/>
    <dgm:cxn modelId="{D796DD2E-3D0D-445A-839C-4D274CB18819}" srcId="{2B44391B-A087-4496-9713-2C276CFF9D9F}" destId="{5DCB8072-6B38-4485-9CCE-9C16D7AC0D4D}" srcOrd="5" destOrd="0" parTransId="{9E5E1617-6BD6-4D9D-8CB8-1F20D80DAC07}" sibTransId="{B5C88A7A-93E8-400B-A17A-B02BCD106958}"/>
    <dgm:cxn modelId="{383737E0-3388-44BE-BF81-42FD5FB78966}" type="presOf" srcId="{9E5E1617-6BD6-4D9D-8CB8-1F20D80DAC07}" destId="{EBBBEDDE-0614-4D7B-95EA-4B818460657F}" srcOrd="0" destOrd="0" presId="urn:microsoft.com/office/officeart/2005/8/layout/radial5"/>
    <dgm:cxn modelId="{A47171F2-560D-48D2-A3BF-E01347EE2F00}" type="presOf" srcId="{403CDC1B-E3AE-4CE9-98C8-6C5EBA8F84AF}" destId="{21D38322-4B09-490E-9BF7-A6633CECDFCB}" srcOrd="1" destOrd="0" presId="urn:microsoft.com/office/officeart/2005/8/layout/radial5"/>
    <dgm:cxn modelId="{7A767625-6883-4006-B903-219A6E72A7CE}" type="presOf" srcId="{F774027B-426B-4118-A9E0-70FCFAA990AA}" destId="{0D3425D3-65A5-4153-968B-EB353458BC37}" srcOrd="0" destOrd="0" presId="urn:microsoft.com/office/officeart/2005/8/layout/radial5"/>
    <dgm:cxn modelId="{DA2BD539-AF71-4A79-9D91-216F5C107A98}" type="presOf" srcId="{386A035D-E309-450F-80D9-D486AE9C659F}" destId="{E7833BEE-2F9E-4194-8143-4B8167CDCEAE}" srcOrd="0" destOrd="0" presId="urn:microsoft.com/office/officeart/2005/8/layout/radial5"/>
    <dgm:cxn modelId="{7E877208-6891-4874-982A-0FBA777837B7}" type="presOf" srcId="{873C72A6-394C-4261-A59E-166F1D6152FB}" destId="{7817E05C-659B-4A63-A6DD-DE4B13E7AB1E}" srcOrd="1" destOrd="0" presId="urn:microsoft.com/office/officeart/2005/8/layout/radial5"/>
    <dgm:cxn modelId="{C05CCCB9-F01B-484F-85BC-428A0F381909}" type="presOf" srcId="{64CDCA6A-8479-41CA-B544-DFC51079DCB6}" destId="{4E397F0D-6141-4B47-8810-9F7875E2B545}" srcOrd="0" destOrd="0" presId="urn:microsoft.com/office/officeart/2005/8/layout/radial5"/>
    <dgm:cxn modelId="{F20B7425-9C6B-4D50-9A53-1166B105A328}" type="presOf" srcId="{A201F45F-D107-4459-9B6C-2B71A4780CBA}" destId="{37F2B66C-5C42-4467-A693-6510D28A53EC}" srcOrd="1" destOrd="0" presId="urn:microsoft.com/office/officeart/2005/8/layout/radial5"/>
    <dgm:cxn modelId="{CE589197-363F-4125-9713-D562E8402A1B}" type="presOf" srcId="{873C72A6-394C-4261-A59E-166F1D6152FB}" destId="{5E27ACB4-6358-4095-860D-6A3F1EFC8D12}" srcOrd="0" destOrd="0" presId="urn:microsoft.com/office/officeart/2005/8/layout/radial5"/>
    <dgm:cxn modelId="{039CDD4C-BD58-42D4-8914-CB02E96E1D88}" type="presOf" srcId="{EE61AF45-28EC-4753-8370-B0770C4F1D57}" destId="{B2D966D5-5745-40E0-80A5-EE4AB502AF78}" srcOrd="0" destOrd="0" presId="urn:microsoft.com/office/officeart/2005/8/layout/radial5"/>
    <dgm:cxn modelId="{F2225B7A-FE5F-43CD-B161-0B5D0F84F19E}" type="presOf" srcId="{403CDC1B-E3AE-4CE9-98C8-6C5EBA8F84AF}" destId="{95409AE8-500D-462D-82D7-B7130ACBD061}" srcOrd="0" destOrd="0" presId="urn:microsoft.com/office/officeart/2005/8/layout/radial5"/>
    <dgm:cxn modelId="{A8891CE5-6604-4B30-ADFF-6425906A6B20}" type="presParOf" srcId="{0D3425D3-65A5-4153-968B-EB353458BC37}" destId="{A94760BD-059F-4A18-8321-8CAC5B7A7FD3}" srcOrd="0" destOrd="0" presId="urn:microsoft.com/office/officeart/2005/8/layout/radial5"/>
    <dgm:cxn modelId="{33A3B5CE-BA64-42AA-AC58-BFC7D2931558}" type="presParOf" srcId="{0D3425D3-65A5-4153-968B-EB353458BC37}" destId="{243124AB-7BD4-4118-9D10-76346BAF5FD7}" srcOrd="1" destOrd="0" presId="urn:microsoft.com/office/officeart/2005/8/layout/radial5"/>
    <dgm:cxn modelId="{7FEB4E2E-006A-4CA3-AC22-537E3C01CB44}" type="presParOf" srcId="{243124AB-7BD4-4118-9D10-76346BAF5FD7}" destId="{37F2B66C-5C42-4467-A693-6510D28A53EC}" srcOrd="0" destOrd="0" presId="urn:microsoft.com/office/officeart/2005/8/layout/radial5"/>
    <dgm:cxn modelId="{C0503EBE-B44F-4426-9580-0D62AD0D8004}" type="presParOf" srcId="{0D3425D3-65A5-4153-968B-EB353458BC37}" destId="{26211584-ECC2-48C7-8948-797E8C43E9BD}" srcOrd="2" destOrd="0" presId="urn:microsoft.com/office/officeart/2005/8/layout/radial5"/>
    <dgm:cxn modelId="{79F398C3-F8B5-404E-A2AA-2D5AEC337404}" type="presParOf" srcId="{0D3425D3-65A5-4153-968B-EB353458BC37}" destId="{DD16C01C-3CD4-45DE-A37C-54EDBA04CF6B}" srcOrd="3" destOrd="0" presId="urn:microsoft.com/office/officeart/2005/8/layout/radial5"/>
    <dgm:cxn modelId="{C9F0DB43-504A-4FF6-AEB5-278D29BA20CD}" type="presParOf" srcId="{DD16C01C-3CD4-45DE-A37C-54EDBA04CF6B}" destId="{89239C83-CABD-432A-A0DE-9A7B12122E8A}" srcOrd="0" destOrd="0" presId="urn:microsoft.com/office/officeart/2005/8/layout/radial5"/>
    <dgm:cxn modelId="{692286E7-390A-4EE2-8802-6D1312FE8527}" type="presParOf" srcId="{0D3425D3-65A5-4153-968B-EB353458BC37}" destId="{E7833BEE-2F9E-4194-8143-4B8167CDCEAE}" srcOrd="4" destOrd="0" presId="urn:microsoft.com/office/officeart/2005/8/layout/radial5"/>
    <dgm:cxn modelId="{41F08557-6B51-4267-94AA-B60C1DDDB96D}" type="presParOf" srcId="{0D3425D3-65A5-4153-968B-EB353458BC37}" destId="{95409AE8-500D-462D-82D7-B7130ACBD061}" srcOrd="5" destOrd="0" presId="urn:microsoft.com/office/officeart/2005/8/layout/radial5"/>
    <dgm:cxn modelId="{F7E87B7C-A263-4CC2-B265-9632A84F5429}" type="presParOf" srcId="{95409AE8-500D-462D-82D7-B7130ACBD061}" destId="{21D38322-4B09-490E-9BF7-A6633CECDFCB}" srcOrd="0" destOrd="0" presId="urn:microsoft.com/office/officeart/2005/8/layout/radial5"/>
    <dgm:cxn modelId="{1154223B-99F9-48F8-8B22-59945DA09C9F}" type="presParOf" srcId="{0D3425D3-65A5-4153-968B-EB353458BC37}" destId="{EEEA10F9-1B15-461B-BB08-473E4022AD1B}" srcOrd="6" destOrd="0" presId="urn:microsoft.com/office/officeart/2005/8/layout/radial5"/>
    <dgm:cxn modelId="{7457942B-C4F7-4284-B47E-348AB5717556}" type="presParOf" srcId="{0D3425D3-65A5-4153-968B-EB353458BC37}" destId="{6C5C4AE9-AD2C-4300-A86B-9475ACE8BCFB}" srcOrd="7" destOrd="0" presId="urn:microsoft.com/office/officeart/2005/8/layout/radial5"/>
    <dgm:cxn modelId="{FA7BF5D3-6183-4C1E-841E-8B6CE82C57ED}" type="presParOf" srcId="{6C5C4AE9-AD2C-4300-A86B-9475ACE8BCFB}" destId="{947410C3-CC73-4B0A-941B-4B23619223F8}" srcOrd="0" destOrd="0" presId="urn:microsoft.com/office/officeart/2005/8/layout/radial5"/>
    <dgm:cxn modelId="{77865153-B009-4CC3-B8D2-1CC8B068A00F}" type="presParOf" srcId="{0D3425D3-65A5-4153-968B-EB353458BC37}" destId="{4E397F0D-6141-4B47-8810-9F7875E2B545}" srcOrd="8" destOrd="0" presId="urn:microsoft.com/office/officeart/2005/8/layout/radial5"/>
    <dgm:cxn modelId="{65D02D9B-A8C2-4CA0-A8E5-719AFE722253}" type="presParOf" srcId="{0D3425D3-65A5-4153-968B-EB353458BC37}" destId="{5E27ACB4-6358-4095-860D-6A3F1EFC8D12}" srcOrd="9" destOrd="0" presId="urn:microsoft.com/office/officeart/2005/8/layout/radial5"/>
    <dgm:cxn modelId="{B86FA6D5-70D1-466B-BD95-A996D34AAD96}" type="presParOf" srcId="{5E27ACB4-6358-4095-860D-6A3F1EFC8D12}" destId="{7817E05C-659B-4A63-A6DD-DE4B13E7AB1E}" srcOrd="0" destOrd="0" presId="urn:microsoft.com/office/officeart/2005/8/layout/radial5"/>
    <dgm:cxn modelId="{9B22AFE3-F1E4-4FEB-ADC5-EB5E9A5BFFB0}" type="presParOf" srcId="{0D3425D3-65A5-4153-968B-EB353458BC37}" destId="{B2D966D5-5745-40E0-80A5-EE4AB502AF78}" srcOrd="10" destOrd="0" presId="urn:microsoft.com/office/officeart/2005/8/layout/radial5"/>
    <dgm:cxn modelId="{8D5C55CB-D82C-43DE-86B5-3A086A94FA21}" type="presParOf" srcId="{0D3425D3-65A5-4153-968B-EB353458BC37}" destId="{EBBBEDDE-0614-4D7B-95EA-4B818460657F}" srcOrd="11" destOrd="0" presId="urn:microsoft.com/office/officeart/2005/8/layout/radial5"/>
    <dgm:cxn modelId="{E1F8BF67-80A3-4CF7-A3E0-42F225A0A1D0}" type="presParOf" srcId="{EBBBEDDE-0614-4D7B-95EA-4B818460657F}" destId="{33DA2716-7270-4B35-9F8D-6839979049A7}" srcOrd="0" destOrd="0" presId="urn:microsoft.com/office/officeart/2005/8/layout/radial5"/>
    <dgm:cxn modelId="{3EB83EF3-BF09-49E8-8A0D-F58834E46BE9}" type="presParOf" srcId="{0D3425D3-65A5-4153-968B-EB353458BC37}" destId="{325936A4-AED6-443C-A747-012F46F3AA56}"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35297-7405-4583-B3A6-5E7ABC633336}">
      <dsp:nvSpPr>
        <dsp:cNvPr id="0" name=""/>
        <dsp:cNvSpPr/>
      </dsp:nvSpPr>
      <dsp:spPr>
        <a:xfrm>
          <a:off x="927065" y="2729961"/>
          <a:ext cx="2990514" cy="149525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t>Види інфекцій</a:t>
          </a:r>
          <a:endParaRPr lang="uk-UA" sz="4400" kern="1200" dirty="0"/>
        </a:p>
      </dsp:txBody>
      <dsp:txXfrm>
        <a:off x="970860" y="2773756"/>
        <a:ext cx="2902924" cy="1407667"/>
      </dsp:txXfrm>
    </dsp:sp>
    <dsp:sp modelId="{E0BDC4CD-4FF7-49A5-9D76-6E0FC435922D}">
      <dsp:nvSpPr>
        <dsp:cNvPr id="0" name=""/>
        <dsp:cNvSpPr/>
      </dsp:nvSpPr>
      <dsp:spPr>
        <a:xfrm rot="17584368">
          <a:off x="3015902" y="2093207"/>
          <a:ext cx="2965558" cy="40429"/>
        </a:xfrm>
        <a:custGeom>
          <a:avLst/>
          <a:gdLst/>
          <a:ahLst/>
          <a:cxnLst/>
          <a:rect l="0" t="0" r="0" b="0"/>
          <a:pathLst>
            <a:path>
              <a:moveTo>
                <a:pt x="0" y="20214"/>
              </a:moveTo>
              <a:lnTo>
                <a:pt x="2965558" y="20214"/>
              </a:lnTo>
            </a:path>
          </a:pathLst>
        </a:custGeom>
        <a:noFill/>
        <a:ln w="26425"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uk-UA" sz="1100" kern="1200"/>
        </a:p>
      </dsp:txBody>
      <dsp:txXfrm>
        <a:off x="4424542" y="2039282"/>
        <a:ext cx="148277" cy="148277"/>
      </dsp:txXfrm>
    </dsp:sp>
    <dsp:sp modelId="{AADDBCAA-FE8A-4352-B1FE-D045DCA7E00B}">
      <dsp:nvSpPr>
        <dsp:cNvPr id="0" name=""/>
        <dsp:cNvSpPr/>
      </dsp:nvSpPr>
      <dsp:spPr>
        <a:xfrm>
          <a:off x="5079783" y="1625"/>
          <a:ext cx="2990514" cy="149525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t>Кишкові</a:t>
          </a:r>
          <a:endParaRPr lang="uk-UA" sz="4400" kern="1200" dirty="0"/>
        </a:p>
      </dsp:txBody>
      <dsp:txXfrm>
        <a:off x="5123578" y="45420"/>
        <a:ext cx="2902924" cy="1407667"/>
      </dsp:txXfrm>
    </dsp:sp>
    <dsp:sp modelId="{2D9B0FD4-12C1-4F69-88C4-54AB68C66D89}">
      <dsp:nvSpPr>
        <dsp:cNvPr id="0" name=""/>
        <dsp:cNvSpPr/>
      </dsp:nvSpPr>
      <dsp:spPr>
        <a:xfrm rot="19142525">
          <a:off x="3729205" y="2952979"/>
          <a:ext cx="1538952" cy="40429"/>
        </a:xfrm>
        <a:custGeom>
          <a:avLst/>
          <a:gdLst/>
          <a:ahLst/>
          <a:cxnLst/>
          <a:rect l="0" t="0" r="0" b="0"/>
          <a:pathLst>
            <a:path>
              <a:moveTo>
                <a:pt x="0" y="20214"/>
              </a:moveTo>
              <a:lnTo>
                <a:pt x="1538952" y="20214"/>
              </a:lnTo>
            </a:path>
          </a:pathLst>
        </a:custGeom>
        <a:noFill/>
        <a:ln w="26425"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4460207" y="2934720"/>
        <a:ext cx="76947" cy="76947"/>
      </dsp:txXfrm>
    </dsp:sp>
    <dsp:sp modelId="{B8913AA7-B034-4878-A9A7-95BCBFE621AC}">
      <dsp:nvSpPr>
        <dsp:cNvPr id="0" name=""/>
        <dsp:cNvSpPr/>
      </dsp:nvSpPr>
      <dsp:spPr>
        <a:xfrm>
          <a:off x="5079783" y="1721171"/>
          <a:ext cx="2990514" cy="149525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t>Дихальних шляхів</a:t>
          </a:r>
          <a:endParaRPr lang="uk-UA" sz="4400" kern="1200" dirty="0"/>
        </a:p>
      </dsp:txBody>
      <dsp:txXfrm>
        <a:off x="5123578" y="1764966"/>
        <a:ext cx="2902924" cy="1407667"/>
      </dsp:txXfrm>
    </dsp:sp>
    <dsp:sp modelId="{72F417E0-D289-4A0F-B298-4EA5BE9BD8A2}">
      <dsp:nvSpPr>
        <dsp:cNvPr id="0" name=""/>
        <dsp:cNvSpPr/>
      </dsp:nvSpPr>
      <dsp:spPr>
        <a:xfrm rot="1886894">
          <a:off x="3817526" y="3812752"/>
          <a:ext cx="1362310" cy="40429"/>
        </a:xfrm>
        <a:custGeom>
          <a:avLst/>
          <a:gdLst/>
          <a:ahLst/>
          <a:cxnLst/>
          <a:rect l="0" t="0" r="0" b="0"/>
          <a:pathLst>
            <a:path>
              <a:moveTo>
                <a:pt x="0" y="20214"/>
              </a:moveTo>
              <a:lnTo>
                <a:pt x="1362310" y="20214"/>
              </a:lnTo>
            </a:path>
          </a:pathLst>
        </a:custGeom>
        <a:noFill/>
        <a:ln w="26425"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4464623" y="3798909"/>
        <a:ext cx="68115" cy="68115"/>
      </dsp:txXfrm>
    </dsp:sp>
    <dsp:sp modelId="{8E0398F9-0110-4C5A-8050-EA360B6DDFDC}">
      <dsp:nvSpPr>
        <dsp:cNvPr id="0" name=""/>
        <dsp:cNvSpPr/>
      </dsp:nvSpPr>
      <dsp:spPr>
        <a:xfrm>
          <a:off x="5079783" y="3440716"/>
          <a:ext cx="2990514" cy="149525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t>Кров</a:t>
          </a:r>
          <a:r>
            <a:rPr lang="uk-UA" sz="4400" kern="1200" dirty="0" smtClean="0">
              <a:latin typeface="Arial"/>
              <a:cs typeface="Arial"/>
            </a:rPr>
            <a:t>'</a:t>
          </a:r>
          <a:r>
            <a:rPr lang="uk-UA" sz="4400" kern="1200" dirty="0" smtClean="0"/>
            <a:t>яні</a:t>
          </a:r>
          <a:endParaRPr lang="uk-UA" sz="4400" kern="1200" dirty="0"/>
        </a:p>
      </dsp:txBody>
      <dsp:txXfrm>
        <a:off x="5123578" y="3484511"/>
        <a:ext cx="2902924" cy="1407667"/>
      </dsp:txXfrm>
    </dsp:sp>
    <dsp:sp modelId="{52BEB6EF-84F1-4945-8006-5971F8FFF31F}">
      <dsp:nvSpPr>
        <dsp:cNvPr id="0" name=""/>
        <dsp:cNvSpPr/>
      </dsp:nvSpPr>
      <dsp:spPr>
        <a:xfrm rot="3866534">
          <a:off x="3151733" y="4672525"/>
          <a:ext cx="2693897" cy="40429"/>
        </a:xfrm>
        <a:custGeom>
          <a:avLst/>
          <a:gdLst/>
          <a:ahLst/>
          <a:cxnLst/>
          <a:rect l="0" t="0" r="0" b="0"/>
          <a:pathLst>
            <a:path>
              <a:moveTo>
                <a:pt x="0" y="20214"/>
              </a:moveTo>
              <a:lnTo>
                <a:pt x="2693897" y="20214"/>
              </a:lnTo>
            </a:path>
          </a:pathLst>
        </a:custGeom>
        <a:noFill/>
        <a:ln w="26425"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uk-UA" sz="1000" kern="1200"/>
        </a:p>
      </dsp:txBody>
      <dsp:txXfrm>
        <a:off x="4431334" y="4625393"/>
        <a:ext cx="134694" cy="134694"/>
      </dsp:txXfrm>
    </dsp:sp>
    <dsp:sp modelId="{A25E3018-1115-4B7F-9683-1F3B5CA28114}">
      <dsp:nvSpPr>
        <dsp:cNvPr id="0" name=""/>
        <dsp:cNvSpPr/>
      </dsp:nvSpPr>
      <dsp:spPr>
        <a:xfrm>
          <a:off x="5079783" y="5160262"/>
          <a:ext cx="2990514" cy="149525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t>Зовнішніх покривів</a:t>
          </a:r>
          <a:endParaRPr lang="uk-UA" sz="4400" kern="1200" dirty="0"/>
        </a:p>
      </dsp:txBody>
      <dsp:txXfrm>
        <a:off x="5123578" y="5204057"/>
        <a:ext cx="2902924" cy="1407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0B5AD-C37C-4C8D-8DB2-672A3429629C}">
      <dsp:nvSpPr>
        <dsp:cNvPr id="0" name=""/>
        <dsp:cNvSpPr/>
      </dsp:nvSpPr>
      <dsp:spPr>
        <a:xfrm>
          <a:off x="1116" y="0"/>
          <a:ext cx="2902148"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uk-UA" sz="3800" kern="1200" dirty="0" smtClean="0"/>
            <a:t>Група інфекцій</a:t>
          </a:r>
          <a:endParaRPr lang="uk-UA" sz="3800" kern="1200" dirty="0"/>
        </a:p>
      </dsp:txBody>
      <dsp:txXfrm>
        <a:off x="1116" y="0"/>
        <a:ext cx="2902148" cy="2057400"/>
      </dsp:txXfrm>
    </dsp:sp>
    <dsp:sp modelId="{CFED27B9-85D0-46AF-ADF2-93E78ABC324D}">
      <dsp:nvSpPr>
        <dsp:cNvPr id="0" name=""/>
        <dsp:cNvSpPr/>
      </dsp:nvSpPr>
      <dsp:spPr>
        <a:xfrm>
          <a:off x="291331" y="2057567"/>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Кишкові</a:t>
          </a:r>
          <a:endParaRPr lang="uk-UA" sz="2400" kern="1200" dirty="0" smtClean="0"/>
        </a:p>
      </dsp:txBody>
      <dsp:txXfrm>
        <a:off x="320593" y="2086829"/>
        <a:ext cx="2263194" cy="940540"/>
      </dsp:txXfrm>
    </dsp:sp>
    <dsp:sp modelId="{970D56B2-DA7F-4148-BBC2-BC7E0F12B64D}">
      <dsp:nvSpPr>
        <dsp:cNvPr id="0" name=""/>
        <dsp:cNvSpPr/>
      </dsp:nvSpPr>
      <dsp:spPr>
        <a:xfrm>
          <a:off x="291331" y="3210334"/>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Дихальних шляхів</a:t>
          </a:r>
          <a:endParaRPr lang="uk-UA" sz="2400" kern="1200" dirty="0" smtClean="0"/>
        </a:p>
      </dsp:txBody>
      <dsp:txXfrm>
        <a:off x="320593" y="3239596"/>
        <a:ext cx="2263194" cy="940540"/>
      </dsp:txXfrm>
    </dsp:sp>
    <dsp:sp modelId="{60D1F17A-9251-4EE7-A3FD-DB5E00859915}">
      <dsp:nvSpPr>
        <dsp:cNvPr id="0" name=""/>
        <dsp:cNvSpPr/>
      </dsp:nvSpPr>
      <dsp:spPr>
        <a:xfrm>
          <a:off x="291331" y="4363101"/>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Кров’яні</a:t>
          </a:r>
          <a:endParaRPr lang="uk-UA" sz="2400" kern="1200" dirty="0" smtClean="0"/>
        </a:p>
      </dsp:txBody>
      <dsp:txXfrm>
        <a:off x="320593" y="4392363"/>
        <a:ext cx="2263194" cy="940540"/>
      </dsp:txXfrm>
    </dsp:sp>
    <dsp:sp modelId="{6D31E09E-A215-4AC4-B5B7-E7867DE63F51}">
      <dsp:nvSpPr>
        <dsp:cNvPr id="0" name=""/>
        <dsp:cNvSpPr/>
      </dsp:nvSpPr>
      <dsp:spPr>
        <a:xfrm>
          <a:off x="291331" y="5515867"/>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a:lnSpc>
              <a:spcPct val="90000"/>
            </a:lnSpc>
            <a:spcBef>
              <a:spcPct val="0"/>
            </a:spcBef>
            <a:spcAft>
              <a:spcPct val="35000"/>
            </a:spcAft>
          </a:pPr>
          <a:r>
            <a:rPr lang="uk-UA" sz="2400" kern="1200" dirty="0" smtClean="0"/>
            <a:t>Зовнішніх </a:t>
          </a:r>
          <a:r>
            <a:rPr lang="uk-UA" sz="2400" kern="1200" dirty="0" smtClean="0"/>
            <a:t>покривів</a:t>
          </a:r>
          <a:endParaRPr lang="uk-UA" sz="2400" kern="1200" dirty="0"/>
        </a:p>
      </dsp:txBody>
      <dsp:txXfrm>
        <a:off x="320593" y="5545129"/>
        <a:ext cx="2263194" cy="940540"/>
      </dsp:txXfrm>
    </dsp:sp>
    <dsp:sp modelId="{817D79A2-4EF4-4A0F-8360-8C4DAB754780}">
      <dsp:nvSpPr>
        <dsp:cNvPr id="0" name=""/>
        <dsp:cNvSpPr/>
      </dsp:nvSpPr>
      <dsp:spPr>
        <a:xfrm>
          <a:off x="3120925" y="0"/>
          <a:ext cx="2902148"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uk-UA" sz="3800" kern="1200" dirty="0" smtClean="0"/>
            <a:t>Первинна локалізація збудника</a:t>
          </a:r>
          <a:endParaRPr lang="uk-UA" sz="3800" kern="1200" dirty="0"/>
        </a:p>
      </dsp:txBody>
      <dsp:txXfrm>
        <a:off x="3120925" y="0"/>
        <a:ext cx="2902148" cy="2057400"/>
      </dsp:txXfrm>
    </dsp:sp>
    <dsp:sp modelId="{65ADE589-CFEF-43A2-AD14-CA1E0A231F4D}">
      <dsp:nvSpPr>
        <dsp:cNvPr id="0" name=""/>
        <dsp:cNvSpPr/>
      </dsp:nvSpPr>
      <dsp:spPr>
        <a:xfrm>
          <a:off x="3411140" y="2057567"/>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a:lnSpc>
              <a:spcPct val="90000"/>
            </a:lnSpc>
            <a:spcBef>
              <a:spcPct val="0"/>
            </a:spcBef>
            <a:spcAft>
              <a:spcPct val="35000"/>
            </a:spcAft>
          </a:pPr>
          <a:r>
            <a:rPr lang="uk-UA" sz="2400" kern="1200" dirty="0" smtClean="0"/>
            <a:t>Травний </a:t>
          </a:r>
          <a:r>
            <a:rPr lang="uk-UA" sz="2400" kern="1200" dirty="0" smtClean="0"/>
            <a:t>канал</a:t>
          </a:r>
          <a:endParaRPr lang="uk-UA" sz="2400" kern="1200" dirty="0" smtClean="0"/>
        </a:p>
      </dsp:txBody>
      <dsp:txXfrm>
        <a:off x="3440402" y="2086829"/>
        <a:ext cx="2263194" cy="940540"/>
      </dsp:txXfrm>
    </dsp:sp>
    <dsp:sp modelId="{0E9466D6-5365-416F-A291-6CC96148AA84}">
      <dsp:nvSpPr>
        <dsp:cNvPr id="0" name=""/>
        <dsp:cNvSpPr/>
      </dsp:nvSpPr>
      <dsp:spPr>
        <a:xfrm>
          <a:off x="3411140" y="3210334"/>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Дихальні шляхи</a:t>
          </a:r>
          <a:endParaRPr lang="uk-UA" sz="2400" kern="1200" dirty="0" smtClean="0"/>
        </a:p>
      </dsp:txBody>
      <dsp:txXfrm>
        <a:off x="3440402" y="3239596"/>
        <a:ext cx="2263194" cy="940540"/>
      </dsp:txXfrm>
    </dsp:sp>
    <dsp:sp modelId="{BE100EFD-07EE-498B-BDD8-A6DD26AB5014}">
      <dsp:nvSpPr>
        <dsp:cNvPr id="0" name=""/>
        <dsp:cNvSpPr/>
      </dsp:nvSpPr>
      <dsp:spPr>
        <a:xfrm>
          <a:off x="3411140" y="4363101"/>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Кров</a:t>
          </a:r>
          <a:endParaRPr lang="uk-UA" sz="2400" kern="1200" dirty="0" smtClean="0"/>
        </a:p>
      </dsp:txBody>
      <dsp:txXfrm>
        <a:off x="3440402" y="4392363"/>
        <a:ext cx="2263194" cy="940540"/>
      </dsp:txXfrm>
    </dsp:sp>
    <dsp:sp modelId="{C00BED1C-8AFF-42F2-B854-CD57053A72F2}">
      <dsp:nvSpPr>
        <dsp:cNvPr id="0" name=""/>
        <dsp:cNvSpPr/>
      </dsp:nvSpPr>
      <dsp:spPr>
        <a:xfrm>
          <a:off x="3411140" y="5515867"/>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Зовнішні покриви</a:t>
          </a:r>
          <a:endParaRPr lang="uk-UA" sz="2400" kern="1200" dirty="0"/>
        </a:p>
      </dsp:txBody>
      <dsp:txXfrm>
        <a:off x="3440402" y="5545129"/>
        <a:ext cx="2263194" cy="940540"/>
      </dsp:txXfrm>
    </dsp:sp>
    <dsp:sp modelId="{3A06B8A5-345B-49E9-95E1-3A1A61E3ABE9}">
      <dsp:nvSpPr>
        <dsp:cNvPr id="0" name=""/>
        <dsp:cNvSpPr/>
      </dsp:nvSpPr>
      <dsp:spPr>
        <a:xfrm>
          <a:off x="6240735" y="0"/>
          <a:ext cx="2902148" cy="6858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uk-UA" sz="3800" kern="1200" dirty="0" smtClean="0"/>
            <a:t>Механізм передачі</a:t>
          </a:r>
          <a:endParaRPr lang="uk-UA" sz="3800" kern="1200" dirty="0"/>
        </a:p>
      </dsp:txBody>
      <dsp:txXfrm>
        <a:off x="6240735" y="0"/>
        <a:ext cx="2902148" cy="2057400"/>
      </dsp:txXfrm>
    </dsp:sp>
    <dsp:sp modelId="{7ACE9CD3-28DF-4A9B-B037-716CDA95A998}">
      <dsp:nvSpPr>
        <dsp:cNvPr id="0" name=""/>
        <dsp:cNvSpPr/>
      </dsp:nvSpPr>
      <dsp:spPr>
        <a:xfrm>
          <a:off x="6530950" y="2057567"/>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a:lnSpc>
              <a:spcPct val="90000"/>
            </a:lnSpc>
            <a:spcBef>
              <a:spcPct val="0"/>
            </a:spcBef>
            <a:spcAft>
              <a:spcPct val="35000"/>
            </a:spcAft>
          </a:pPr>
          <a:r>
            <a:rPr lang="uk-UA" sz="2400" kern="1200" dirty="0" smtClean="0"/>
            <a:t>Фекально-оральний</a:t>
          </a:r>
          <a:endParaRPr lang="uk-UA" sz="2400" kern="1200" dirty="0" smtClean="0"/>
        </a:p>
      </dsp:txBody>
      <dsp:txXfrm>
        <a:off x="6560212" y="2086829"/>
        <a:ext cx="2263194" cy="940540"/>
      </dsp:txXfrm>
    </dsp:sp>
    <dsp:sp modelId="{A37E4DC8-5E28-4B16-BC3F-28B4C4340E78}">
      <dsp:nvSpPr>
        <dsp:cNvPr id="0" name=""/>
        <dsp:cNvSpPr/>
      </dsp:nvSpPr>
      <dsp:spPr>
        <a:xfrm>
          <a:off x="6530950" y="3210334"/>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Крапельний (пиловий)</a:t>
          </a:r>
          <a:endParaRPr lang="uk-UA" sz="2400" kern="1200" dirty="0" smtClean="0"/>
        </a:p>
      </dsp:txBody>
      <dsp:txXfrm>
        <a:off x="6560212" y="3239596"/>
        <a:ext cx="2263194" cy="940540"/>
      </dsp:txXfrm>
    </dsp:sp>
    <dsp:sp modelId="{936362A7-4A75-4D1C-BFB8-66B0DAB70213}">
      <dsp:nvSpPr>
        <dsp:cNvPr id="0" name=""/>
        <dsp:cNvSpPr/>
      </dsp:nvSpPr>
      <dsp:spPr>
        <a:xfrm>
          <a:off x="6530950" y="4363101"/>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Трансмісивний</a:t>
          </a:r>
          <a:endParaRPr lang="uk-UA" sz="2400" kern="1200" dirty="0" smtClean="0"/>
        </a:p>
      </dsp:txBody>
      <dsp:txXfrm>
        <a:off x="6560212" y="4392363"/>
        <a:ext cx="2263194" cy="940540"/>
      </dsp:txXfrm>
    </dsp:sp>
    <dsp:sp modelId="{88D980B6-7890-4747-A73A-62407CADD44B}">
      <dsp:nvSpPr>
        <dsp:cNvPr id="0" name=""/>
        <dsp:cNvSpPr/>
      </dsp:nvSpPr>
      <dsp:spPr>
        <a:xfrm>
          <a:off x="6530950" y="5515867"/>
          <a:ext cx="2321718" cy="99906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uk-UA" sz="2400" kern="1200" smtClean="0"/>
            <a:t>Контактний</a:t>
          </a:r>
          <a:endParaRPr lang="uk-UA" sz="2400" kern="1200" dirty="0"/>
        </a:p>
      </dsp:txBody>
      <dsp:txXfrm>
        <a:off x="6560212" y="5545129"/>
        <a:ext cx="2263194" cy="940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760BD-059F-4A18-8321-8CAC5B7A7FD3}">
      <dsp:nvSpPr>
        <dsp:cNvPr id="0" name=""/>
        <dsp:cNvSpPr/>
      </dsp:nvSpPr>
      <dsp:spPr>
        <a:xfrm>
          <a:off x="3606352" y="2453244"/>
          <a:ext cx="1750656" cy="1750656"/>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kern="1200" dirty="0" smtClean="0"/>
            <a:t>Основні збудники інфекцій</a:t>
          </a:r>
          <a:endParaRPr lang="uk-UA" sz="2200" kern="1200" dirty="0"/>
        </a:p>
      </dsp:txBody>
      <dsp:txXfrm>
        <a:off x="3862730" y="2709622"/>
        <a:ext cx="1237900" cy="1237900"/>
      </dsp:txXfrm>
    </dsp:sp>
    <dsp:sp modelId="{243124AB-7BD4-4118-9D10-76346BAF5FD7}">
      <dsp:nvSpPr>
        <dsp:cNvPr id="0" name=""/>
        <dsp:cNvSpPr/>
      </dsp:nvSpPr>
      <dsp:spPr>
        <a:xfrm rot="16200000">
          <a:off x="4296581" y="1816866"/>
          <a:ext cx="370197"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uk-UA" sz="1300" kern="1200"/>
        </a:p>
      </dsp:txBody>
      <dsp:txXfrm>
        <a:off x="4352111" y="1991441"/>
        <a:ext cx="259138" cy="357133"/>
      </dsp:txXfrm>
    </dsp:sp>
    <dsp:sp modelId="{26211584-ECC2-48C7-8948-797E8C43E9BD}">
      <dsp:nvSpPr>
        <dsp:cNvPr id="0" name=""/>
        <dsp:cNvSpPr/>
      </dsp:nvSpPr>
      <dsp:spPr>
        <a:xfrm>
          <a:off x="3606352" y="4101"/>
          <a:ext cx="1750656" cy="1750656"/>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Бактеріальні (чума, холера, дизентерія , сальмонельоз, стрептококова, стафілококова інфекції); </a:t>
          </a:r>
          <a:endParaRPr lang="uk-UA" sz="1300" kern="1200" dirty="0"/>
        </a:p>
      </dsp:txBody>
      <dsp:txXfrm>
        <a:off x="3862730" y="260479"/>
        <a:ext cx="1237900" cy="1237900"/>
      </dsp:txXfrm>
    </dsp:sp>
    <dsp:sp modelId="{DD16C01C-3CD4-45DE-A37C-54EDBA04CF6B}">
      <dsp:nvSpPr>
        <dsp:cNvPr id="0" name=""/>
        <dsp:cNvSpPr/>
      </dsp:nvSpPr>
      <dsp:spPr>
        <a:xfrm rot="19800000">
          <a:off x="5348018" y="2423913"/>
          <a:ext cx="370197"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uk-UA" sz="1300" kern="1200"/>
        </a:p>
      </dsp:txBody>
      <dsp:txXfrm>
        <a:off x="5355458" y="2570723"/>
        <a:ext cx="259138" cy="357133"/>
      </dsp:txXfrm>
    </dsp:sp>
    <dsp:sp modelId="{E7833BEE-2F9E-4194-8143-4B8167CDCEAE}">
      <dsp:nvSpPr>
        <dsp:cNvPr id="0" name=""/>
        <dsp:cNvSpPr/>
      </dsp:nvSpPr>
      <dsp:spPr>
        <a:xfrm>
          <a:off x="5727372" y="1228672"/>
          <a:ext cx="1750656" cy="1750656"/>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err="1" smtClean="0"/>
            <a:t>Протозоонозні</a:t>
          </a:r>
          <a:r>
            <a:rPr lang="uk-UA" sz="1400" kern="1200" dirty="0" smtClean="0"/>
            <a:t> (малярія, амебіаз); </a:t>
          </a:r>
          <a:endParaRPr lang="uk-UA" sz="1400" kern="1200" dirty="0"/>
        </a:p>
      </dsp:txBody>
      <dsp:txXfrm>
        <a:off x="5983750" y="1485050"/>
        <a:ext cx="1237900" cy="1237900"/>
      </dsp:txXfrm>
    </dsp:sp>
    <dsp:sp modelId="{95409AE8-500D-462D-82D7-B7130ACBD061}">
      <dsp:nvSpPr>
        <dsp:cNvPr id="0" name=""/>
        <dsp:cNvSpPr/>
      </dsp:nvSpPr>
      <dsp:spPr>
        <a:xfrm rot="1800000">
          <a:off x="5348018" y="3638008"/>
          <a:ext cx="370197"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uk-UA" sz="1300" kern="1200"/>
        </a:p>
      </dsp:txBody>
      <dsp:txXfrm>
        <a:off x="5355458" y="3729288"/>
        <a:ext cx="259138" cy="357133"/>
      </dsp:txXfrm>
    </dsp:sp>
    <dsp:sp modelId="{EEEA10F9-1B15-461B-BB08-473E4022AD1B}">
      <dsp:nvSpPr>
        <dsp:cNvPr id="0" name=""/>
        <dsp:cNvSpPr/>
      </dsp:nvSpPr>
      <dsp:spPr>
        <a:xfrm>
          <a:off x="5727372" y="3677815"/>
          <a:ext cx="1750656" cy="1750656"/>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Гельмінтози (ентеробіоз, аскаридоз, трихінельоз, </a:t>
          </a:r>
          <a:r>
            <a:rPr lang="uk-UA" sz="1300" kern="1200" dirty="0" err="1" smtClean="0"/>
            <a:t>токсокароз</a:t>
          </a:r>
          <a:r>
            <a:rPr lang="uk-UA" sz="1300" kern="1200" dirty="0" smtClean="0"/>
            <a:t>); </a:t>
          </a:r>
          <a:endParaRPr lang="uk-UA" sz="1300" kern="1200" dirty="0"/>
        </a:p>
      </dsp:txBody>
      <dsp:txXfrm>
        <a:off x="5983750" y="3934193"/>
        <a:ext cx="1237900" cy="1237900"/>
      </dsp:txXfrm>
    </dsp:sp>
    <dsp:sp modelId="{6C5C4AE9-AD2C-4300-A86B-9475ACE8BCFB}">
      <dsp:nvSpPr>
        <dsp:cNvPr id="0" name=""/>
        <dsp:cNvSpPr/>
      </dsp:nvSpPr>
      <dsp:spPr>
        <a:xfrm rot="5400000">
          <a:off x="4296581" y="4245055"/>
          <a:ext cx="370197"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uk-UA" sz="1300" kern="1200"/>
        </a:p>
      </dsp:txBody>
      <dsp:txXfrm>
        <a:off x="4352111" y="4308571"/>
        <a:ext cx="259138" cy="357133"/>
      </dsp:txXfrm>
    </dsp:sp>
    <dsp:sp modelId="{4E397F0D-6141-4B47-8810-9F7875E2B545}">
      <dsp:nvSpPr>
        <dsp:cNvPr id="0" name=""/>
        <dsp:cNvSpPr/>
      </dsp:nvSpPr>
      <dsp:spPr>
        <a:xfrm>
          <a:off x="3606352" y="4902387"/>
          <a:ext cx="1750656" cy="1750656"/>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Кліщові інфекції (короста, </a:t>
          </a:r>
          <a:r>
            <a:rPr lang="uk-UA" sz="1300" kern="1200" dirty="0" err="1" smtClean="0"/>
            <a:t>педикульоз</a:t>
          </a:r>
          <a:r>
            <a:rPr lang="uk-UA" sz="1300" kern="1200" dirty="0" smtClean="0"/>
            <a:t>).</a:t>
          </a:r>
          <a:endParaRPr lang="uk-UA" sz="1300" kern="1200" dirty="0"/>
        </a:p>
      </dsp:txBody>
      <dsp:txXfrm>
        <a:off x="3862730" y="5158765"/>
        <a:ext cx="1237900" cy="1237900"/>
      </dsp:txXfrm>
    </dsp:sp>
    <dsp:sp modelId="{5E27ACB4-6358-4095-860D-6A3F1EFC8D12}">
      <dsp:nvSpPr>
        <dsp:cNvPr id="0" name=""/>
        <dsp:cNvSpPr/>
      </dsp:nvSpPr>
      <dsp:spPr>
        <a:xfrm rot="9000000">
          <a:off x="3245144" y="3638008"/>
          <a:ext cx="370197"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uk-UA" sz="1300" kern="1200"/>
        </a:p>
      </dsp:txBody>
      <dsp:txXfrm rot="10800000">
        <a:off x="3348763" y="3729288"/>
        <a:ext cx="259138" cy="357133"/>
      </dsp:txXfrm>
    </dsp:sp>
    <dsp:sp modelId="{B2D966D5-5745-40E0-80A5-EE4AB502AF78}">
      <dsp:nvSpPr>
        <dsp:cNvPr id="0" name=""/>
        <dsp:cNvSpPr/>
      </dsp:nvSpPr>
      <dsp:spPr>
        <a:xfrm>
          <a:off x="1485332" y="3677815"/>
          <a:ext cx="1750656" cy="1750656"/>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err="1" smtClean="0"/>
            <a:t>Пріонні</a:t>
          </a:r>
          <a:r>
            <a:rPr lang="uk-UA" sz="1300" kern="1200" dirty="0" smtClean="0"/>
            <a:t> (хвороба </a:t>
          </a:r>
          <a:r>
            <a:rPr lang="uk-UA" sz="1300" kern="1200" dirty="0" err="1" smtClean="0"/>
            <a:t>Крейтцфельда-Якоба</a:t>
          </a:r>
          <a:r>
            <a:rPr lang="uk-UA" sz="1300" kern="1200" dirty="0" smtClean="0"/>
            <a:t>); </a:t>
          </a:r>
          <a:endParaRPr lang="uk-UA" sz="1300" kern="1200" dirty="0"/>
        </a:p>
      </dsp:txBody>
      <dsp:txXfrm>
        <a:off x="1741710" y="3934193"/>
        <a:ext cx="1237900" cy="1237900"/>
      </dsp:txXfrm>
    </dsp:sp>
    <dsp:sp modelId="{EBBBEDDE-0614-4D7B-95EA-4B818460657F}">
      <dsp:nvSpPr>
        <dsp:cNvPr id="0" name=""/>
        <dsp:cNvSpPr/>
      </dsp:nvSpPr>
      <dsp:spPr>
        <a:xfrm rot="12600000">
          <a:off x="3245144" y="2423913"/>
          <a:ext cx="370197" cy="5952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uk-UA" sz="1300" kern="1200"/>
        </a:p>
      </dsp:txBody>
      <dsp:txXfrm rot="10800000">
        <a:off x="3348763" y="2570723"/>
        <a:ext cx="259138" cy="357133"/>
      </dsp:txXfrm>
    </dsp:sp>
    <dsp:sp modelId="{325936A4-AED6-443C-A747-012F46F3AA56}">
      <dsp:nvSpPr>
        <dsp:cNvPr id="0" name=""/>
        <dsp:cNvSpPr/>
      </dsp:nvSpPr>
      <dsp:spPr>
        <a:xfrm>
          <a:off x="1485332" y="1228672"/>
          <a:ext cx="1750656" cy="1750656"/>
        </a:xfrm>
        <a:prstGeom prst="ellipse">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kern="1200" dirty="0" smtClean="0"/>
            <a:t>Вірусні (грип, кір, вірусні гепатити, ВІЛ-інфекція); </a:t>
          </a:r>
          <a:endParaRPr lang="uk-UA" sz="1300" kern="1200" dirty="0"/>
        </a:p>
      </dsp:txBody>
      <dsp:txXfrm>
        <a:off x="1741710" y="1485050"/>
        <a:ext cx="1237900" cy="12379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3DC77-B328-4F4B-B894-CD6F3C1C9AB5}" type="datetimeFigureOut">
              <a:rPr lang="uk-UA" smtClean="0"/>
              <a:t>16.03.2013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6AF51-B9D5-4890-9E51-A5AC0AD796AB}" type="slidenum">
              <a:rPr lang="uk-UA" smtClean="0"/>
              <a:t>‹#›</a:t>
            </a:fld>
            <a:endParaRPr lang="uk-UA"/>
          </a:p>
        </p:txBody>
      </p:sp>
    </p:spTree>
    <p:extLst>
      <p:ext uri="{BB962C8B-B14F-4D97-AF65-F5344CB8AC3E}">
        <p14:creationId xmlns:p14="http://schemas.microsoft.com/office/powerpoint/2010/main" val="307769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286AF51-B9D5-4890-9E51-A5AC0AD796AB}" type="slidenum">
              <a:rPr lang="uk-UA" smtClean="0"/>
              <a:t>28</a:t>
            </a:fld>
            <a:endParaRPr lang="uk-UA"/>
          </a:p>
        </p:txBody>
      </p:sp>
    </p:spTree>
    <p:extLst>
      <p:ext uri="{BB962C8B-B14F-4D97-AF65-F5344CB8AC3E}">
        <p14:creationId xmlns:p14="http://schemas.microsoft.com/office/powerpoint/2010/main" val="17043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B41C69-217F-4F14-B71D-09311837D543}" type="slidenum">
              <a:rPr lang="uk-UA" smtClean="0"/>
              <a:pPr/>
              <a:t>‹#›</a:t>
            </a:fld>
            <a:endParaRPr lang="uk-U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B41C69-217F-4F14-B71D-09311837D54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B41C69-217F-4F14-B71D-09311837D54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B41C69-217F-4F14-B71D-09311837D54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3B41C69-217F-4F14-B71D-09311837D543}" type="slidenum">
              <a:rPr lang="uk-UA" smtClean="0"/>
              <a:pPr/>
              <a:t>‹#›</a:t>
            </a:fld>
            <a:endParaRPr lang="uk-U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3B41C69-217F-4F14-B71D-09311837D54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3B41C69-217F-4F14-B71D-09311837D543}" type="slidenum">
              <a:rPr lang="uk-UA" smtClean="0"/>
              <a:pPr/>
              <a:t>‹#›</a:t>
            </a:fld>
            <a:endParaRPr lang="uk-U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3B41C69-217F-4F14-B71D-09311837D54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3B41C69-217F-4F14-B71D-09311837D54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3B41C69-217F-4F14-B71D-09311837D543}" type="slidenum">
              <a:rPr lang="uk-UA" smtClean="0"/>
              <a:pPr/>
              <a:t>‹#›</a:t>
            </a:fld>
            <a:endParaRPr lang="uk-U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DDFF4B-9E3A-4C2D-BB05-7BFF06527651}" type="datetimeFigureOut">
              <a:rPr lang="uk-UA" smtClean="0"/>
              <a:pPr/>
              <a:t>16.03.2013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3B41C69-217F-4F14-B71D-09311837D54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DDFF4B-9E3A-4C2D-BB05-7BFF06527651}" type="datetimeFigureOut">
              <a:rPr lang="uk-UA" smtClean="0"/>
              <a:pPr/>
              <a:t>16.03.2013</a:t>
            </a:fld>
            <a:endParaRPr lang="uk-U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uk-U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B41C69-217F-4F14-B71D-09311837D54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188640"/>
            <a:ext cx="9117790" cy="5878532"/>
          </a:xfrm>
          <a:prstGeom prst="rect">
            <a:avLst/>
          </a:prstGeom>
          <a:noFill/>
        </p:spPr>
        <p:txBody>
          <a:bodyPr wrap="square" lIns="91440" tIns="45720" rIns="91440" bIns="45720">
            <a:spAutoFit/>
          </a:bodyPr>
          <a:lstStyle/>
          <a:p>
            <a:r>
              <a:rPr lang="ru-RU" sz="3800" b="1" i="1" u="sng" cap="none" spc="0" dirty="0" smtClean="0">
                <a:ln w="900" cmpd="sng">
                  <a:solidFill>
                    <a:schemeClr val="accent1">
                      <a:satMod val="190000"/>
                      <a:alpha val="55000"/>
                    </a:schemeClr>
                  </a:solidFill>
                  <a:prstDash val="solid"/>
                </a:ln>
                <a:solidFill>
                  <a:schemeClr val="tx2">
                    <a:lumMod val="75000"/>
                  </a:schemeClr>
                </a:solidFill>
                <a:effectLst>
                  <a:outerShdw blurRad="38100" dist="38100" dir="2700000" algn="tl">
                    <a:srgbClr val="000000">
                      <a:alpha val="43137"/>
                    </a:srgbClr>
                  </a:outerShdw>
                </a:effectLst>
              </a:rPr>
              <a:t>Тема:</a:t>
            </a:r>
            <a:r>
              <a:rPr lang="ru-RU" sz="3800" b="1" i="1" cap="none" spc="0" dirty="0" smtClean="0">
                <a:ln w="900" cmpd="sng">
                  <a:solidFill>
                    <a:schemeClr val="accent1">
                      <a:satMod val="190000"/>
                      <a:alpha val="55000"/>
                    </a:schemeClr>
                  </a:solidFill>
                  <a:prstDash val="solid"/>
                </a:ln>
                <a:solidFill>
                  <a:schemeClr val="tx2">
                    <a:lumMod val="75000"/>
                  </a:schemeClr>
                </a:solidFill>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Основні</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групи</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інфекційних</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захворювань</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та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способи</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їх</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поширення</a:t>
            </a:r>
            <a:endPar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endParaRPr>
          </a:p>
          <a:p>
            <a:r>
              <a:rPr lang="ru-RU" sz="3800" b="1" i="1" u="sng" cap="none" spc="0" dirty="0" smtClean="0">
                <a:ln w="900" cmpd="sng">
                  <a:solidFill>
                    <a:schemeClr val="accent1">
                      <a:satMod val="190000"/>
                      <a:alpha val="55000"/>
                    </a:schemeClr>
                  </a:solidFill>
                  <a:prstDash val="solid"/>
                </a:ln>
                <a:solidFill>
                  <a:schemeClr val="tx2">
                    <a:lumMod val="75000"/>
                  </a:schemeClr>
                </a:solidFill>
                <a:effectLst>
                  <a:outerShdw blurRad="38100" dist="38100" dir="2700000" algn="tl">
                    <a:srgbClr val="000000">
                      <a:alpha val="43137"/>
                    </a:srgbClr>
                  </a:outerShdw>
                </a:effectLst>
              </a:rPr>
              <a:t>Мета:</a:t>
            </a:r>
            <a:r>
              <a:rPr lang="ru-RU" sz="3800" i="1" cap="none" spc="0" dirty="0" smtClean="0">
                <a:ln w="900" cmpd="sng">
                  <a:solidFill>
                    <a:schemeClr val="accent1">
                      <a:satMod val="190000"/>
                      <a:alpha val="55000"/>
                    </a:schemeClr>
                  </a:solidFill>
                  <a:prstDash val="solid"/>
                </a:ln>
                <a:solidFill>
                  <a:schemeClr val="tx2">
                    <a:lumMod val="75000"/>
                  </a:schemeClr>
                </a:solidFill>
                <a:effectLst>
                  <a:outerShdw blurRad="38100" dist="38100" dir="2700000" algn="tl">
                    <a:srgbClr val="000000">
                      <a:alpha val="43137"/>
                    </a:srgbClr>
                  </a:outerShdw>
                </a:effectLst>
              </a:rPr>
              <a:t> </a:t>
            </a:r>
            <a:r>
              <a:rPr lang="en-US" sz="3200" i="1" dirty="0" err="1" smtClean="0">
                <a:effectLst>
                  <a:outerShdw blurRad="38100" dist="38100" dir="2700000" algn="tl">
                    <a:srgbClr val="000000">
                      <a:alpha val="43137"/>
                    </a:srgbClr>
                  </a:outerShdw>
                </a:effectLst>
                <a:latin typeface="Arial" pitchFamily="34" charset="0"/>
              </a:rPr>
              <a:t>розглянути</a:t>
            </a:r>
            <a:r>
              <a:rPr lang="en-US" sz="3200" i="1" dirty="0" smtClean="0">
                <a:effectLst>
                  <a:outerShdw blurRad="38100" dist="38100" dir="2700000" algn="tl">
                    <a:srgbClr val="000000">
                      <a:alpha val="43137"/>
                    </a:srgbClr>
                  </a:outerShdw>
                </a:effectLst>
                <a:latin typeface="Arial" pitchFamily="34" charset="0"/>
              </a:rPr>
              <a:t> </a:t>
            </a:r>
            <a:r>
              <a:rPr lang="uk-UA" sz="3200" i="1" dirty="0" smtClean="0">
                <a:effectLst>
                  <a:outerShdw blurRad="38100" dist="38100" dir="2700000" algn="tl">
                    <a:srgbClr val="000000">
                      <a:alpha val="43137"/>
                    </a:srgbClr>
                  </a:outerShdw>
                </a:effectLst>
                <a:latin typeface="Arial" pitchFamily="34" charset="0"/>
              </a:rPr>
              <a:t>основні групи інфекційних </a:t>
            </a:r>
            <a:r>
              <a:rPr lang="en-US" sz="3200" i="1" dirty="0" err="1" smtClean="0">
                <a:effectLst>
                  <a:outerShdw blurRad="38100" dist="38100" dir="2700000" algn="tl">
                    <a:srgbClr val="000000">
                      <a:alpha val="43137"/>
                    </a:srgbClr>
                  </a:outerShdw>
                </a:effectLst>
                <a:latin typeface="Arial" pitchFamily="34" charset="0"/>
              </a:rPr>
              <a:t>захворювань</a:t>
            </a:r>
            <a:r>
              <a:rPr lang="uk-UA" sz="3200" i="1" dirty="0" smtClean="0">
                <a:effectLst>
                  <a:outerShdw blurRad="38100" dist="38100" dir="2700000" algn="tl">
                    <a:srgbClr val="000000">
                      <a:alpha val="43137"/>
                    </a:srgbClr>
                  </a:outerShdw>
                </a:effectLst>
                <a:latin typeface="Arial" pitchFamily="34" charset="0"/>
              </a:rPr>
              <a:t> та способи їх поширення</a:t>
            </a:r>
            <a:endParaRPr lang="uk-UA" sz="3200" i="1" dirty="0">
              <a:effectLst>
                <a:outerShdw blurRad="38100" dist="38100" dir="2700000" algn="tl">
                  <a:srgbClr val="000000">
                    <a:alpha val="43137"/>
                  </a:srgbClr>
                </a:outerShdw>
              </a:effectLst>
              <a:latin typeface="Arial" pitchFamily="34" charset="0"/>
            </a:endParaRPr>
          </a:p>
          <a:p>
            <a:pPr lvl="0" fontAlgn="base">
              <a:spcBef>
                <a:spcPct val="0"/>
              </a:spcBef>
              <a:spcAft>
                <a:spcPct val="0"/>
              </a:spcAft>
            </a:pPr>
            <a:r>
              <a:rPr lang="ru-RU" sz="3800" b="1" i="1" u="sng" cap="none" spc="0" dirty="0" smtClean="0">
                <a:ln w="900" cmpd="sng">
                  <a:solidFill>
                    <a:schemeClr val="accent1">
                      <a:satMod val="190000"/>
                      <a:alpha val="55000"/>
                    </a:schemeClr>
                  </a:solidFill>
                  <a:prstDash val="solid"/>
                </a:ln>
                <a:solidFill>
                  <a:schemeClr val="tx2">
                    <a:lumMod val="75000"/>
                  </a:schemeClr>
                </a:solidFill>
                <a:effectLst>
                  <a:outerShdw blurRad="38100" dist="38100" dir="2700000" algn="tl">
                    <a:srgbClr val="000000">
                      <a:alpha val="43137"/>
                    </a:srgbClr>
                  </a:outerShdw>
                </a:effectLst>
              </a:rPr>
              <a:t>Тип уроку:</a:t>
            </a:r>
            <a:r>
              <a:rPr lang="ru-RU" sz="3800" i="1" cap="none" spc="0" dirty="0" smtClean="0">
                <a:ln w="900" cmpd="sng">
                  <a:solidFill>
                    <a:schemeClr val="accent1">
                      <a:satMod val="190000"/>
                      <a:alpha val="55000"/>
                    </a:schemeClr>
                  </a:solidFill>
                  <a:prstDash val="solid"/>
                </a:ln>
                <a:solidFill>
                  <a:schemeClr val="bg1">
                    <a:lumMod val="95000"/>
                  </a:schemeClr>
                </a:solidFill>
                <a:effectLst>
                  <a:outerShdw blurRad="38100" dist="38100" dir="2700000" algn="tl">
                    <a:srgbClr val="000000">
                      <a:alpha val="43137"/>
                    </a:srgbClr>
                  </a:outerShdw>
                </a:effectLst>
              </a:rPr>
              <a:t> </a:t>
            </a:r>
            <a:r>
              <a:rPr lang="en-US" sz="3200" i="1" dirty="0" err="1">
                <a:effectLst>
                  <a:outerShdw blurRad="38100" dist="38100" dir="2700000" algn="tl">
                    <a:srgbClr val="000000">
                      <a:alpha val="43137"/>
                    </a:srgbClr>
                  </a:outerShdw>
                </a:effectLst>
                <a:latin typeface="Arial" pitchFamily="34" charset="0"/>
              </a:rPr>
              <a:t>засвоєння</a:t>
            </a:r>
            <a:r>
              <a:rPr lang="en-US" sz="3200" i="1" dirty="0">
                <a:effectLst>
                  <a:outerShdw blurRad="38100" dist="38100" dir="2700000" algn="tl">
                    <a:srgbClr val="000000">
                      <a:alpha val="43137"/>
                    </a:srgbClr>
                  </a:outerShdw>
                </a:effectLst>
                <a:latin typeface="Arial" pitchFamily="34" charset="0"/>
              </a:rPr>
              <a:t> </a:t>
            </a:r>
            <a:r>
              <a:rPr lang="en-US" sz="3200" i="1" dirty="0" err="1">
                <a:effectLst>
                  <a:outerShdw blurRad="38100" dist="38100" dir="2700000" algn="tl">
                    <a:srgbClr val="000000">
                      <a:alpha val="43137"/>
                    </a:srgbClr>
                  </a:outerShdw>
                </a:effectLst>
                <a:latin typeface="Arial" pitchFamily="34" charset="0"/>
              </a:rPr>
              <a:t>нових</a:t>
            </a:r>
            <a:r>
              <a:rPr lang="en-US" sz="3200" i="1" dirty="0">
                <a:effectLst>
                  <a:outerShdw blurRad="38100" dist="38100" dir="2700000" algn="tl">
                    <a:srgbClr val="000000">
                      <a:alpha val="43137"/>
                    </a:srgbClr>
                  </a:outerShdw>
                </a:effectLst>
                <a:latin typeface="Arial" pitchFamily="34" charset="0"/>
              </a:rPr>
              <a:t> </a:t>
            </a:r>
            <a:r>
              <a:rPr lang="en-US" sz="3200" i="1" dirty="0" err="1">
                <a:effectLst>
                  <a:outerShdw blurRad="38100" dist="38100" dir="2700000" algn="tl">
                    <a:srgbClr val="000000">
                      <a:alpha val="43137"/>
                    </a:srgbClr>
                  </a:outerShdw>
                </a:effectLst>
                <a:latin typeface="Arial" pitchFamily="34" charset="0"/>
              </a:rPr>
              <a:t>знань</a:t>
            </a:r>
            <a:endParaRPr lang="en-US" sz="3200" i="1" dirty="0">
              <a:effectLst>
                <a:outerShdw blurRad="38100" dist="38100" dir="2700000" algn="tl">
                  <a:srgbClr val="000000">
                    <a:alpha val="43137"/>
                  </a:srgbClr>
                </a:outerShdw>
              </a:effectLst>
              <a:latin typeface="Arial" pitchFamily="34" charset="0"/>
            </a:endParaRPr>
          </a:p>
          <a:p>
            <a:pPr lvl="0" fontAlgn="base">
              <a:spcBef>
                <a:spcPct val="0"/>
              </a:spcBef>
              <a:spcAft>
                <a:spcPct val="0"/>
              </a:spcAft>
            </a:pPr>
            <a:r>
              <a:rPr lang="en-US" sz="3200" i="1" dirty="0" err="1">
                <a:effectLst>
                  <a:outerShdw blurRad="38100" dist="38100" dir="2700000" algn="tl">
                    <a:srgbClr val="000000">
                      <a:alpha val="43137"/>
                    </a:srgbClr>
                  </a:outerShdw>
                </a:effectLst>
                <a:latin typeface="Arial" pitchFamily="34" charset="0"/>
              </a:rPr>
              <a:t>Учень</a:t>
            </a:r>
            <a:r>
              <a:rPr lang="en-US" sz="3200" i="1" dirty="0">
                <a:effectLst>
                  <a:outerShdw blurRad="38100" dist="38100" dir="2700000" algn="tl">
                    <a:srgbClr val="000000">
                      <a:alpha val="43137"/>
                    </a:srgbClr>
                  </a:outerShdw>
                </a:effectLst>
                <a:latin typeface="Arial" pitchFamily="34" charset="0"/>
              </a:rPr>
              <a:t> </a:t>
            </a:r>
            <a:r>
              <a:rPr lang="en-US" sz="3200" i="1" dirty="0" err="1">
                <a:effectLst>
                  <a:outerShdw blurRad="38100" dist="38100" dir="2700000" algn="tl">
                    <a:srgbClr val="000000">
                      <a:alpha val="43137"/>
                    </a:srgbClr>
                  </a:outerShdw>
                </a:effectLst>
                <a:latin typeface="Arial" pitchFamily="34" charset="0"/>
              </a:rPr>
              <a:t>повинен</a:t>
            </a:r>
            <a:r>
              <a:rPr lang="en-US" sz="3200" i="1" dirty="0">
                <a:effectLst>
                  <a:outerShdw blurRad="38100" dist="38100" dir="2700000" algn="tl">
                    <a:srgbClr val="000000">
                      <a:alpha val="43137"/>
                    </a:srgbClr>
                  </a:outerShdw>
                </a:effectLst>
                <a:latin typeface="Arial" pitchFamily="34" charset="0"/>
              </a:rPr>
              <a:t>:</a:t>
            </a:r>
          </a:p>
          <a:p>
            <a:pPr marL="457200" lvl="0" indent="-457200" fontAlgn="base">
              <a:spcBef>
                <a:spcPct val="0"/>
              </a:spcBef>
              <a:spcAft>
                <a:spcPct val="0"/>
              </a:spcAft>
              <a:buClr>
                <a:schemeClr val="tx1"/>
              </a:buClr>
              <a:buSzPts val="2400"/>
              <a:buFont typeface="Wingdings" pitchFamily="2" charset="2"/>
              <a:buChar char="Ø"/>
            </a:pPr>
            <a:r>
              <a:rPr lang="uk-UA" sz="3200" i="1" dirty="0" smtClean="0">
                <a:effectLst>
                  <a:outerShdw blurRad="38100" dist="38100" dir="2700000" algn="tl">
                    <a:srgbClr val="000000">
                      <a:alpha val="43137"/>
                    </a:srgbClr>
                  </a:outerShdw>
                </a:effectLst>
                <a:latin typeface="Arial" pitchFamily="34" charset="0"/>
              </a:rPr>
              <a:t>Н</a:t>
            </a:r>
            <a:r>
              <a:rPr lang="en-US" sz="3200" i="1" dirty="0" err="1" smtClean="0">
                <a:effectLst>
                  <a:outerShdw blurRad="38100" dist="38100" dir="2700000" algn="tl">
                    <a:srgbClr val="000000">
                      <a:alpha val="43137"/>
                    </a:srgbClr>
                  </a:outerShdw>
                </a:effectLst>
                <a:latin typeface="Arial" pitchFamily="34" charset="0"/>
              </a:rPr>
              <a:t>азвати</a:t>
            </a:r>
            <a:r>
              <a:rPr lang="uk-UA" sz="3200" i="1" dirty="0" smtClean="0">
                <a:effectLst>
                  <a:outerShdw blurRad="38100" dist="38100" dir="2700000" algn="tl">
                    <a:srgbClr val="000000">
                      <a:alpha val="43137"/>
                    </a:srgbClr>
                  </a:outerShdw>
                </a:effectLst>
                <a:latin typeface="Arial" pitchFamily="34" charset="0"/>
              </a:rPr>
              <a:t> основні групи інфекційних захворювань</a:t>
            </a:r>
            <a:endParaRPr lang="en-US" sz="3200" i="1" dirty="0">
              <a:effectLst>
                <a:outerShdw blurRad="38100" dist="38100" dir="2700000" algn="tl">
                  <a:srgbClr val="000000">
                    <a:alpha val="43137"/>
                  </a:srgbClr>
                </a:outerShdw>
              </a:effectLst>
              <a:latin typeface="Arial" pitchFamily="34" charset="0"/>
            </a:endParaRPr>
          </a:p>
          <a:p>
            <a:pPr marL="457200" lvl="0" indent="-457200" fontAlgn="base">
              <a:spcBef>
                <a:spcPct val="0"/>
              </a:spcBef>
              <a:spcAft>
                <a:spcPct val="0"/>
              </a:spcAft>
              <a:buClr>
                <a:schemeClr val="tx1"/>
              </a:buClr>
              <a:buSzPts val="2400"/>
              <a:buFont typeface="Wingdings" pitchFamily="2" charset="2"/>
              <a:buChar char="Ø"/>
            </a:pPr>
            <a:r>
              <a:rPr lang="uk-UA" sz="3200" i="1" dirty="0" smtClean="0">
                <a:effectLst>
                  <a:outerShdw blurRad="38100" dist="38100" dir="2700000" algn="tl">
                    <a:srgbClr val="000000">
                      <a:alpha val="43137"/>
                    </a:srgbClr>
                  </a:outerShdw>
                </a:effectLst>
                <a:latin typeface="Arial" pitchFamily="34" charset="0"/>
              </a:rPr>
              <a:t>Назвати способи їх поширення</a:t>
            </a:r>
            <a:endParaRPr lang="uk-UA" sz="3200" i="1" dirty="0">
              <a:effectLst>
                <a:outerShdw blurRad="38100" dist="38100" dir="2700000" algn="tl">
                  <a:srgbClr val="000000">
                    <a:alpha val="43137"/>
                  </a:srgbClr>
                </a:outerShdw>
              </a:effectLst>
              <a:latin typeface="Arial" pitchFamily="34" charset="0"/>
            </a:endParaRPr>
          </a:p>
          <a:p>
            <a:r>
              <a:rPr lang="ru-RU" sz="3800" b="1" i="1" u="sng" cap="none" spc="0" dirty="0" err="1" smtClean="0">
                <a:ln w="900" cmpd="sng">
                  <a:solidFill>
                    <a:schemeClr val="accent1">
                      <a:satMod val="190000"/>
                      <a:alpha val="55000"/>
                    </a:schemeClr>
                  </a:solidFill>
                  <a:prstDash val="solid"/>
                </a:ln>
                <a:solidFill>
                  <a:schemeClr val="tx2">
                    <a:lumMod val="75000"/>
                  </a:schemeClr>
                </a:solidFill>
                <a:effectLst>
                  <a:outerShdw blurRad="38100" dist="38100" dir="2700000" algn="tl">
                    <a:srgbClr val="000000">
                      <a:alpha val="43137"/>
                    </a:srgbClr>
                  </a:outerShdw>
                </a:effectLst>
              </a:rPr>
              <a:t>Обладнання</a:t>
            </a:r>
            <a:r>
              <a:rPr lang="ru-RU" sz="3800" b="1" i="1" u="sng" cap="none" spc="0" dirty="0" smtClean="0">
                <a:ln w="900" cmpd="sng">
                  <a:solidFill>
                    <a:schemeClr val="accent1">
                      <a:satMod val="190000"/>
                      <a:alpha val="55000"/>
                    </a:schemeClr>
                  </a:solidFill>
                  <a:prstDash val="solid"/>
                </a:ln>
                <a:solidFill>
                  <a:schemeClr val="tx2">
                    <a:lumMod val="75000"/>
                  </a:schemeClr>
                </a:solidFill>
                <a:effectLst>
                  <a:outerShdw blurRad="38100" dist="38100" dir="2700000" algn="tl">
                    <a:srgbClr val="000000">
                      <a:alpha val="43137"/>
                    </a:srgbClr>
                  </a:outerShdw>
                </a:effectLst>
              </a:rPr>
              <a:t>:</a:t>
            </a:r>
            <a:r>
              <a:rPr lang="ru-RU" sz="3800" i="1" cap="none" spc="0" dirty="0" smtClean="0">
                <a:ln w="900" cmpd="sng">
                  <a:solidFill>
                    <a:schemeClr val="accent1">
                      <a:satMod val="190000"/>
                      <a:alpha val="55000"/>
                    </a:schemeClr>
                  </a:solidFill>
                  <a:prstDash val="solid"/>
                </a:ln>
                <a:solidFill>
                  <a:schemeClr val="bg1">
                    <a:lumMod val="95000"/>
                  </a:schemeClr>
                </a:solidFill>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робочий</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зошит</a:t>
            </a:r>
            <a:r>
              <a:rPr lang="ru-RU" sz="3200" i="1"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rPr>
              <a:t>, </a:t>
            </a:r>
            <a:r>
              <a:rPr lang="ru-RU" sz="3200" i="1" cap="none" spc="0" dirty="0" err="1" smtClean="0">
                <a:ln w="900" cmpd="sng">
                  <a:solidFill>
                    <a:schemeClr val="accent1">
                      <a:satMod val="190000"/>
                      <a:alpha val="55000"/>
                    </a:schemeClr>
                  </a:solidFill>
                  <a:prstDash val="solid"/>
                </a:ln>
                <a:effectLst>
                  <a:outerShdw blurRad="38100" dist="38100" dir="2700000" algn="tl">
                    <a:srgbClr val="000000">
                      <a:alpha val="43137"/>
                    </a:srgbClr>
                  </a:outerShdw>
                </a:effectLst>
              </a:rPr>
              <a:t>підручник</a:t>
            </a:r>
            <a:endParaRPr lang="ru-RU" sz="3200" b="1" i="1" u="sng" cap="none" spc="0" dirty="0" smtClean="0">
              <a:ln w="900" cmpd="sng">
                <a:solidFill>
                  <a:schemeClr val="accent1">
                    <a:satMod val="190000"/>
                    <a:alpha val="55000"/>
                  </a:schemeClr>
                </a:solidFill>
                <a:prstDash val="solid"/>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36838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54765"/>
          </a:xfrm>
          <a:prstGeom prst="rect">
            <a:avLst/>
          </a:prstGeom>
          <a:noFill/>
        </p:spPr>
        <p:txBody>
          <a:bodyPr wrap="square" rtlCol="0">
            <a:spAutoFit/>
          </a:bodyPr>
          <a:lstStyle/>
          <a:p>
            <a:r>
              <a:rPr lang="uk-UA" sz="2400" u="sng" dirty="0">
                <a:solidFill>
                  <a:schemeClr val="bg1"/>
                </a:solidFill>
                <a:effectLst>
                  <a:outerShdw blurRad="38100" dist="38100" dir="2700000" algn="tl">
                    <a:srgbClr val="000000">
                      <a:alpha val="43137"/>
                    </a:srgbClr>
                  </a:outerShdw>
                </a:effectLst>
              </a:rPr>
              <a:t>Кишкові інфекції </a:t>
            </a:r>
            <a:r>
              <a:rPr lang="uk-UA" sz="2000" dirty="0">
                <a:solidFill>
                  <a:schemeClr val="bg1"/>
                </a:solidFill>
                <a:effectLst>
                  <a:outerShdw blurRad="38100" dist="38100" dir="2700000" algn="tl">
                    <a:srgbClr val="000000">
                      <a:alpha val="43137"/>
                    </a:srgbClr>
                  </a:outerShdw>
                </a:effectLst>
              </a:rPr>
              <a:t>– група інфекцій, що викликає  захворювання травного тракту з основними клінічними проявами, такими як підвищення температури тіла, пронос, блювання.  До кишкових інфекцій відносяться такі небезпечні захворювання як черевний тиф, дизентерія, харчові токсикоінфекції, сальмонельоз, ботулізм, гастроентероколіти. Всі ці захворювання виникають внаслідок вживання інфікованих харчових продуктів або води, які проникають в організм людини через брудні руки, продукти харчування. Кишкові інфекції поширені повсюдно навіть у розвинутих країнах, характеризуються високим рівнем захворюваності. Це одні з найчастіших інфекційних хвороб у дітей.</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171620"/>
            <a:ext cx="3948019" cy="378577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10012"/>
            <a:ext cx="3625833" cy="3625833"/>
          </a:xfrm>
          <a:prstGeom prst="rect">
            <a:avLst/>
          </a:prstGeom>
        </p:spPr>
      </p:pic>
    </p:spTree>
    <p:extLst>
      <p:ext uri="{BB962C8B-B14F-4D97-AF65-F5344CB8AC3E}">
        <p14:creationId xmlns:p14="http://schemas.microsoft.com/office/powerpoint/2010/main" val="765774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384"/>
            <a:ext cx="9144000" cy="4001095"/>
          </a:xfrm>
          <a:prstGeom prst="rect">
            <a:avLst/>
          </a:prstGeom>
        </p:spPr>
        <p:txBody>
          <a:bodyPr wrap="square">
            <a:spAutoFit/>
          </a:bodyPr>
          <a:lstStyle/>
          <a:p>
            <a:r>
              <a:rPr lang="uk-UA" sz="2000" u="sng" dirty="0">
                <a:solidFill>
                  <a:schemeClr val="bg1"/>
                </a:solidFill>
                <a:effectLst>
                  <a:outerShdw blurRad="38100" dist="38100" dir="2700000" algn="tl">
                    <a:srgbClr val="000000">
                      <a:alpha val="43137"/>
                    </a:srgbClr>
                  </a:outerShdw>
                </a:effectLst>
              </a:rPr>
              <a:t>Черевний тиф (</a:t>
            </a:r>
            <a:r>
              <a:rPr lang="en-US" sz="2000" u="sng" dirty="0">
                <a:solidFill>
                  <a:schemeClr val="bg1"/>
                </a:solidFill>
                <a:effectLst>
                  <a:outerShdw blurRad="38100" dist="38100" dir="2700000" algn="tl">
                    <a:srgbClr val="000000">
                      <a:alpha val="43137"/>
                    </a:srgbClr>
                  </a:outerShdw>
                </a:effectLst>
              </a:rPr>
              <a:t>Typhus </a:t>
            </a:r>
            <a:r>
              <a:rPr lang="en-US" sz="2000" u="sng" dirty="0" err="1">
                <a:solidFill>
                  <a:schemeClr val="bg1"/>
                </a:solidFill>
                <a:effectLst>
                  <a:outerShdw blurRad="38100" dist="38100" dir="2700000" algn="tl">
                    <a:srgbClr val="000000">
                      <a:alpha val="43137"/>
                    </a:srgbClr>
                  </a:outerShdw>
                </a:effectLst>
              </a:rPr>
              <a:t>abdominalis</a:t>
            </a:r>
            <a:r>
              <a:rPr lang="en-US" sz="2000" u="sng" dirty="0">
                <a:solidFill>
                  <a:schemeClr val="bg1"/>
                </a:solidFill>
                <a:effectLst>
                  <a:outerShdw blurRad="38100" dist="38100" dir="2700000" algn="tl">
                    <a:srgbClr val="000000">
                      <a:alpha val="43137"/>
                    </a:srgbClr>
                  </a:outerShdw>
                </a:effectLst>
              </a:rPr>
              <a:t>)</a:t>
            </a:r>
            <a:r>
              <a:rPr lang="en-US" dirty="0">
                <a:solidFill>
                  <a:schemeClr val="bg1"/>
                </a:solidFill>
                <a:effectLst>
                  <a:outerShdw blurRad="38100" dist="38100" dir="2700000" algn="tl">
                    <a:srgbClr val="000000">
                      <a:alpha val="43137"/>
                    </a:srgbClr>
                  </a:outerShdw>
                </a:effectLst>
              </a:rPr>
              <a:t> — </a:t>
            </a:r>
            <a:r>
              <a:rPr lang="uk-UA" dirty="0">
                <a:solidFill>
                  <a:schemeClr val="bg1"/>
                </a:solidFill>
                <a:effectLst>
                  <a:outerShdw blurRad="38100" dist="38100" dir="2700000" algn="tl">
                    <a:srgbClr val="000000">
                      <a:alpha val="43137"/>
                    </a:srgbClr>
                  </a:outerShdw>
                </a:effectLst>
              </a:rPr>
              <a:t>гостра бактеріальна інфекція з фекально-оральним механізмом передачі, яка спричиняється сальмонелою черевного тифу, характеризується гарячкою переважно постійного типу, загальною інтоксикацією з розвитком загальмованості нервової діяльності аж до тифозного статусу, шкірною висипкою, збільшенням печінки, селезінки і ураженням лімфатичного апарату тонкої кишки</a:t>
            </a:r>
            <a:r>
              <a:rPr lang="uk-UA" dirty="0" smtClean="0">
                <a:solidFill>
                  <a:schemeClr val="bg1"/>
                </a:solidFill>
                <a:effectLst>
                  <a:outerShdw blurRad="38100" dist="38100" dir="2700000" algn="tl">
                    <a:srgbClr val="000000">
                      <a:alpha val="43137"/>
                    </a:srgbClr>
                  </a:outerShdw>
                </a:effectLst>
              </a:rPr>
              <a:t>. </a:t>
            </a:r>
            <a:r>
              <a:rPr lang="uk-UA" dirty="0">
                <a:solidFill>
                  <a:schemeClr val="bg1"/>
                </a:solidFill>
                <a:effectLst>
                  <a:outerShdw blurRad="38100" dist="38100" dir="2700000" algn="tl">
                    <a:srgbClr val="000000">
                      <a:alpha val="43137"/>
                    </a:srgbClr>
                  </a:outerShdw>
                </a:effectLst>
              </a:rPr>
              <a:t>З часів Гіппократа аж до </a:t>
            </a:r>
            <a:r>
              <a:rPr lang="en-US" dirty="0">
                <a:solidFill>
                  <a:schemeClr val="bg1"/>
                </a:solidFill>
                <a:effectLst>
                  <a:outerShdw blurRad="38100" dist="38100" dir="2700000" algn="tl">
                    <a:srgbClr val="000000">
                      <a:alpha val="43137"/>
                    </a:srgbClr>
                  </a:outerShdw>
                </a:effectLst>
              </a:rPr>
              <a:t>XIX </a:t>
            </a:r>
            <a:r>
              <a:rPr lang="uk-UA" dirty="0">
                <a:solidFill>
                  <a:schemeClr val="bg1"/>
                </a:solidFill>
                <a:effectLst>
                  <a:outerShdw blurRad="38100" dist="38100" dir="2700000" algn="tl">
                    <a:srgbClr val="000000">
                      <a:alpha val="43137"/>
                    </a:srgbClr>
                  </a:outerShdw>
                </a:effectLst>
              </a:rPr>
              <a:t>століття тифом (від гр. «</a:t>
            </a:r>
            <a:r>
              <a:rPr lang="en-US" dirty="0" err="1">
                <a:solidFill>
                  <a:schemeClr val="bg1"/>
                </a:solidFill>
                <a:effectLst>
                  <a:outerShdw blurRad="38100" dist="38100" dir="2700000" algn="tl">
                    <a:srgbClr val="000000">
                      <a:alpha val="43137"/>
                    </a:srgbClr>
                  </a:outerShdw>
                </a:effectLst>
              </a:rPr>
              <a:t>tyfos</a:t>
            </a:r>
            <a:r>
              <a:rPr lang="en-US" dirty="0">
                <a:solidFill>
                  <a:schemeClr val="bg1"/>
                </a:solidFill>
                <a:effectLst>
                  <a:outerShdw blurRad="38100" dist="38100" dir="2700000" algn="tl">
                    <a:srgbClr val="000000">
                      <a:alpha val="43137"/>
                    </a:srgbClr>
                  </a:outerShdw>
                </a:effectLst>
              </a:rPr>
              <a:t>» - </a:t>
            </a:r>
            <a:r>
              <a:rPr lang="uk-UA" dirty="0">
                <a:solidFill>
                  <a:schemeClr val="bg1"/>
                </a:solidFill>
                <a:effectLst>
                  <a:outerShdw blurRad="38100" dist="38100" dir="2700000" algn="tl">
                    <a:srgbClr val="000000">
                      <a:alpha val="43137"/>
                    </a:srgbClr>
                  </a:outerShdw>
                </a:effectLst>
              </a:rPr>
              <a:t>дим, туман, імла) називалися ті хвороби, які супроводжувалися гарячкою, затемненням свідомості і маренням. Таким чином, дуже довгий час під сукупною назвою "тиф" проходили такі захворювання, як </a:t>
            </a:r>
            <a:r>
              <a:rPr lang="uk-UA" dirty="0" err="1">
                <a:solidFill>
                  <a:schemeClr val="bg1"/>
                </a:solidFill>
                <a:effectLst>
                  <a:outerShdw blurRad="38100" dist="38100" dir="2700000" algn="tl">
                    <a:srgbClr val="000000">
                      <a:alpha val="43137"/>
                    </a:srgbClr>
                  </a:outerShdw>
                </a:effectLst>
              </a:rPr>
              <a:t>ч.т</a:t>
            </a:r>
            <a:r>
              <a:rPr lang="uk-UA" dirty="0">
                <a:solidFill>
                  <a:schemeClr val="bg1"/>
                </a:solidFill>
                <a:effectLst>
                  <a:outerShdw blurRad="38100" dist="38100" dir="2700000" algn="tl">
                    <a:srgbClr val="000000">
                      <a:alpha val="43137"/>
                    </a:srgbClr>
                  </a:outerShdw>
                </a:effectLst>
              </a:rPr>
              <a:t> і паратифи, епідемічний висипний, поворотний та інші тифи, септична чума, сепсис та ін. Тільки </a:t>
            </a:r>
            <a:r>
              <a:rPr lang="uk-UA" dirty="0" smtClean="0">
                <a:solidFill>
                  <a:schemeClr val="bg1"/>
                </a:solidFill>
                <a:effectLst>
                  <a:outerShdw blurRad="38100" dist="38100" dir="2700000" algn="tl">
                    <a:srgbClr val="000000">
                      <a:alpha val="43137"/>
                    </a:srgbClr>
                  </a:outerShdw>
                </a:effectLst>
              </a:rPr>
              <a:t>на </a:t>
            </a:r>
            <a:r>
              <a:rPr lang="uk-UA" dirty="0">
                <a:solidFill>
                  <a:schemeClr val="bg1"/>
                </a:solidFill>
                <a:effectLst>
                  <a:outerShdw blurRad="38100" dist="38100" dir="2700000" algn="tl">
                    <a:srgbClr val="000000">
                      <a:alpha val="43137"/>
                    </a:srgbClr>
                  </a:outerShdw>
                </a:effectLst>
              </a:rPr>
              <a:t>початку </a:t>
            </a:r>
            <a:r>
              <a:rPr lang="en-US" dirty="0">
                <a:solidFill>
                  <a:schemeClr val="bg1"/>
                </a:solidFill>
                <a:effectLst>
                  <a:outerShdw blurRad="38100" dist="38100" dir="2700000" algn="tl">
                    <a:srgbClr val="000000">
                      <a:alpha val="43137"/>
                    </a:srgbClr>
                  </a:outerShdw>
                </a:effectLst>
              </a:rPr>
              <a:t>XIX </a:t>
            </a:r>
            <a:r>
              <a:rPr lang="uk-UA" dirty="0">
                <a:solidFill>
                  <a:schemeClr val="bg1"/>
                </a:solidFill>
                <a:effectLst>
                  <a:outerShdw blurRad="38100" dist="38100" dir="2700000" algn="tl">
                    <a:srgbClr val="000000">
                      <a:alpha val="43137"/>
                    </a:srgbClr>
                  </a:outerShdw>
                </a:effectLst>
              </a:rPr>
              <a:t>ст. накопичилися дані, як клінічні, так і морфологічні, що дали </a:t>
            </a:r>
            <a:r>
              <a:rPr lang="uk-UA" dirty="0" smtClean="0">
                <a:solidFill>
                  <a:schemeClr val="bg1"/>
                </a:solidFill>
                <a:effectLst>
                  <a:outerShdw blurRad="38100" dist="38100" dir="2700000" algn="tl">
                    <a:srgbClr val="000000">
                      <a:alpha val="43137"/>
                    </a:srgbClr>
                  </a:outerShdw>
                </a:effectLst>
              </a:rPr>
              <a:t>можливість</a:t>
            </a:r>
            <a:r>
              <a:rPr lang="uk-UA" dirty="0">
                <a:solidFill>
                  <a:schemeClr val="bg1"/>
                </a:solidFill>
                <a:effectLst>
                  <a:outerShdw blurRad="38100" dist="38100" dir="2700000" algn="tl">
                    <a:srgbClr val="000000">
                      <a:alpha val="43137"/>
                    </a:srgbClr>
                  </a:outerShdw>
                </a:effectLst>
              </a:rPr>
              <a:t> виявити  особливості перебігу різних форм "тифів". Протягом багатьох років лікарі різних країн відмічали особливості перебігу черевного тифу, однак достовірне комплексне </a:t>
            </a:r>
            <a:r>
              <a:rPr lang="uk-UA" dirty="0" smtClean="0">
                <a:solidFill>
                  <a:schemeClr val="bg1"/>
                </a:solidFill>
                <a:effectLst>
                  <a:outerShdw blurRad="38100" dist="38100" dir="2700000" algn="tl">
                    <a:srgbClr val="000000">
                      <a:alpha val="43137"/>
                    </a:srgbClr>
                  </a:outerShdw>
                </a:effectLst>
              </a:rPr>
              <a:t>описання</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988" y="3717032"/>
            <a:ext cx="4688012"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0" y="3794760"/>
            <a:ext cx="2664296" cy="369332"/>
          </a:xfrm>
          <a:prstGeom prst="rect">
            <a:avLst/>
          </a:prstGeom>
          <a:noFill/>
        </p:spPr>
        <p:txBody>
          <a:bodyPr wrap="square" rtlCol="0">
            <a:spAutoFit/>
          </a:bodyPr>
          <a:lstStyle/>
          <a:p>
            <a:r>
              <a:rPr lang="en-US" i="1" dirty="0" smtClean="0">
                <a:solidFill>
                  <a:schemeClr val="bg1"/>
                </a:solidFill>
                <a:effectLst>
                  <a:outerShdw blurRad="38100" dist="38100" dir="2700000" algn="tl">
                    <a:srgbClr val="000000">
                      <a:alpha val="43137"/>
                    </a:srgbClr>
                  </a:outerShdw>
                </a:effectLst>
              </a:rPr>
              <a:t>Salmonella </a:t>
            </a:r>
            <a:r>
              <a:rPr lang="en-US" i="1" dirty="0" err="1">
                <a:solidFill>
                  <a:schemeClr val="bg1"/>
                </a:solidFill>
                <a:effectLst>
                  <a:outerShdw blurRad="38100" dist="38100" dir="2700000" algn="tl">
                    <a:srgbClr val="000000">
                      <a:alpha val="43137"/>
                    </a:srgbClr>
                  </a:outerShdw>
                </a:effectLst>
              </a:rPr>
              <a:t>enterica</a:t>
            </a:r>
            <a:endParaRPr lang="uk-UA" i="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22134" y="3823880"/>
            <a:ext cx="4594133" cy="1477328"/>
          </a:xfrm>
          <a:prstGeom prst="rect">
            <a:avLst/>
          </a:prstGeom>
          <a:noFill/>
        </p:spPr>
        <p:txBody>
          <a:bodyPr wrap="square" rtlCol="0">
            <a:spAutoFit/>
          </a:bodyPr>
          <a:lstStyle/>
          <a:p>
            <a:r>
              <a:rPr lang="uk-UA" dirty="0">
                <a:solidFill>
                  <a:schemeClr val="bg1"/>
                </a:solidFill>
                <a:effectLst>
                  <a:outerShdw blurRad="38100" dist="38100" dir="2700000" algn="tl">
                    <a:srgbClr val="000000">
                      <a:alpha val="43137"/>
                    </a:srgbClr>
                  </a:outerShdw>
                </a:effectLst>
              </a:rPr>
              <a:t>клінічних проявів черевного тифу були зроблено французькими лікарями: Ш. </a:t>
            </a:r>
            <a:r>
              <a:rPr lang="uk-UA" dirty="0" err="1">
                <a:solidFill>
                  <a:schemeClr val="bg1"/>
                </a:solidFill>
                <a:effectLst>
                  <a:outerShdw blurRad="38100" dist="38100" dir="2700000" algn="tl">
                    <a:srgbClr val="000000">
                      <a:alpha val="43137"/>
                    </a:srgbClr>
                  </a:outerShdw>
                </a:effectLst>
              </a:rPr>
              <a:t>Бретонне</a:t>
            </a:r>
            <a:r>
              <a:rPr lang="uk-UA" dirty="0">
                <a:solidFill>
                  <a:schemeClr val="bg1"/>
                </a:solidFill>
                <a:effectLst>
                  <a:outerShdw blurRad="38100" dist="38100" dir="2700000" algn="tl">
                    <a:srgbClr val="000000">
                      <a:alpha val="43137"/>
                    </a:srgbClr>
                  </a:outerShdw>
                </a:effectLst>
              </a:rPr>
              <a:t> </a:t>
            </a:r>
            <a:r>
              <a:rPr lang="uk-UA" dirty="0" smtClean="0">
                <a:solidFill>
                  <a:schemeClr val="bg1"/>
                </a:solidFill>
                <a:effectLst>
                  <a:outerShdw blurRad="38100" dist="38100" dir="2700000" algn="tl">
                    <a:srgbClr val="000000">
                      <a:alpha val="43137"/>
                    </a:srgbClr>
                  </a:outerShdw>
                </a:effectLst>
              </a:rPr>
              <a:t>у</a:t>
            </a:r>
            <a:r>
              <a:rPr lang="uk-UA" dirty="0" smtClean="0"/>
              <a:t> </a:t>
            </a:r>
            <a:r>
              <a:rPr lang="uk-UA" dirty="0" smtClean="0">
                <a:solidFill>
                  <a:schemeClr val="bg1"/>
                </a:solidFill>
                <a:effectLst>
                  <a:outerShdw blurRad="38100" dist="38100" dir="2700000" algn="tl">
                    <a:srgbClr val="000000">
                      <a:alpha val="43137"/>
                    </a:srgbClr>
                  </a:outerShdw>
                </a:effectLst>
              </a:rPr>
              <a:t>1826 </a:t>
            </a:r>
            <a:r>
              <a:rPr lang="uk-UA" dirty="0">
                <a:solidFill>
                  <a:schemeClr val="bg1"/>
                </a:solidFill>
                <a:effectLst>
                  <a:outerShdw blurRad="38100" dist="38100" dir="2700000" algn="tl">
                    <a:srgbClr val="000000">
                      <a:alpha val="43137"/>
                    </a:srgbClr>
                  </a:outerShdw>
                </a:effectLst>
              </a:rPr>
              <a:t>р</a:t>
            </a:r>
            <a:r>
              <a:rPr lang="uk-UA" dirty="0" smtClean="0">
                <a:solidFill>
                  <a:schemeClr val="bg1"/>
                </a:solidFill>
                <a:effectLst>
                  <a:outerShdw blurRad="38100" dist="38100" dir="2700000" algn="tl">
                    <a:srgbClr val="000000">
                      <a:alpha val="43137"/>
                    </a:srgbClr>
                  </a:outerShdw>
                </a:effectLst>
              </a:rPr>
              <a:t>., а </a:t>
            </a:r>
            <a:r>
              <a:rPr lang="uk-UA" dirty="0">
                <a:solidFill>
                  <a:schemeClr val="bg1"/>
                </a:solidFill>
                <a:effectLst>
                  <a:outerShdw blurRad="38100" dist="38100" dir="2700000" algn="tl">
                    <a:srgbClr val="000000">
                      <a:alpha val="43137"/>
                    </a:srgbClr>
                  </a:outerShdw>
                </a:effectLst>
              </a:rPr>
              <a:t>потім П. Луї у 1829 р., коли саме останній й запропонував сучасну назву хвороби</a:t>
            </a:r>
            <a:r>
              <a:rPr lang="uk-UA" dirty="0" smtClean="0">
                <a:solidFill>
                  <a:schemeClr val="bg1"/>
                </a:solidFill>
                <a:effectLst>
                  <a:outerShdw blurRad="38100" dist="38100" dir="2700000" algn="tl">
                    <a:srgbClr val="000000">
                      <a:alpha val="43137"/>
                    </a:srgbClr>
                  </a:outerShdw>
                </a:effectLst>
              </a:rPr>
              <a:t>.</a:t>
            </a:r>
            <a:endParaRPr lang="uk-U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08380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uk-UA" dirty="0"/>
              <a:t>Інкубаційний період від 7 до 30 днів, у середньому 10-14 днів. Тривалість інкубаційного періоду визначається багатьма факторами, але перш за все кількістю збудників, що потрапили в організм, їх вірулентністю, станом макроорганізму. Найкоротший період зустрічається при масивному зараженні, водному шляху передавання, при наявності тяжких фонових хвороб. У перебігу захворювань виділяють кілька періодів</a:t>
            </a:r>
            <a:r>
              <a:rPr lang="uk-UA" dirty="0" smtClean="0"/>
              <a:t>:</a:t>
            </a:r>
            <a:endParaRPr lang="uk-UA" dirty="0"/>
          </a:p>
          <a:p>
            <a:r>
              <a:rPr lang="uk-UA" dirty="0" smtClean="0"/>
              <a:t> У </a:t>
            </a:r>
            <a:r>
              <a:rPr lang="uk-UA" dirty="0"/>
              <a:t>початковому періоді у більшості випадків захворювання починається поступово: підвищується температура, з'являється слабкість, підвищена стомлюваність, почуття розбитості, погіршується апетит, порушується сон. Практично усі симптоми на цьому етапі обумовлені дією ендотоксину. Саме через це відзначається наростаюча блідість шкіри, особливо обличчя, хоча при піднятті температури має відбуватися протилежне. Спазм поверхневих судин та розширення їх у внутрішніх органах призводить до поступового збільшення печінки та селезінки. Відбувається зниження АТ, брадикардія. Порушується правило </a:t>
            </a:r>
            <a:r>
              <a:rPr lang="uk-UA" dirty="0" err="1"/>
              <a:t>Лібермейстера</a:t>
            </a:r>
            <a:r>
              <a:rPr lang="uk-UA" dirty="0"/>
              <a:t> – на кожний градус вище 37°С частота серцевих скорочень збільшується не на 10-12, як при більшості випадків гарячки, а лише на 2-4 скорочення. Іноді може бути покашлювання, особливо при зміні положення тіла з горизонтального в вертикальне, що пов’язане з перенаповненням судин легень</a:t>
            </a:r>
            <a:r>
              <a:rPr lang="uk-UA" dirty="0" smtClean="0"/>
              <a:t>. </a:t>
            </a:r>
            <a:r>
              <a:rPr lang="uk-UA" dirty="0"/>
              <a:t>Внаслідок повільного </a:t>
            </a:r>
            <a:r>
              <a:rPr lang="uk-UA" dirty="0" err="1"/>
              <a:t>кровотоку</a:t>
            </a:r>
            <a:r>
              <a:rPr lang="uk-UA" dirty="0"/>
              <a:t> та розширення судин ЦНС відбувається певний набряк мозку (токсична </a:t>
            </a:r>
            <a:r>
              <a:rPr lang="uk-UA" dirty="0" err="1"/>
              <a:t>енцефалопатія</a:t>
            </a:r>
            <a:r>
              <a:rPr lang="uk-UA" dirty="0"/>
              <a:t>), через який головний біль стає постійним, упорним, розлитим, що зростає у другій половині дня. З'являється порушення формули сну: сонливість вдень та безсоння вночі. Як правило, при цьому </a:t>
            </a:r>
            <a:r>
              <a:rPr lang="uk-UA" dirty="0" err="1"/>
              <a:t>менінгеальні</a:t>
            </a:r>
            <a:r>
              <a:rPr lang="uk-UA" dirty="0"/>
              <a:t> ознаки не виражені</a:t>
            </a:r>
            <a:r>
              <a:rPr lang="uk-UA" dirty="0" smtClean="0"/>
              <a:t>. </a:t>
            </a:r>
            <a:r>
              <a:rPr lang="uk-UA" dirty="0"/>
              <a:t>На ранньому етапі перистальтика ще не порушена, але до кінця цього періоду відбувається затримка </a:t>
            </a:r>
            <a:r>
              <a:rPr lang="uk-UA" dirty="0" smtClean="0"/>
              <a:t>випорожнень, певне </a:t>
            </a:r>
            <a:r>
              <a:rPr lang="uk-UA" dirty="0"/>
              <a:t>здуття живота.</a:t>
            </a:r>
            <a:r>
              <a:rPr lang="uk-UA" dirty="0" smtClean="0"/>
              <a:t> </a:t>
            </a:r>
            <a:endParaRPr lang="uk-UA" dirty="0"/>
          </a:p>
        </p:txBody>
      </p:sp>
    </p:spTree>
    <p:extLst>
      <p:ext uri="{BB962C8B-B14F-4D97-AF65-F5344CB8AC3E}">
        <p14:creationId xmlns:p14="http://schemas.microsoft.com/office/powerpoint/2010/main" val="224513573"/>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uk-UA" dirty="0" smtClean="0"/>
              <a:t>Сильна </a:t>
            </a:r>
            <a:r>
              <a:rPr lang="uk-UA" dirty="0"/>
              <a:t>слабкість змушує хворого залишатися в ліжку. Хворий поступово втрачає інтерес до навколишнього, неохоче відповідає на запитання, реакція його сповільнена, чітко видно загальмованість хворого, особливо при спробі встановити з ним словесний контакт. Початковий період закінчується, коли температура досягає максимуму, триває 4-7 днів. Період розпалу без лікування триває 2-3 тижні. Гарячка набуває стійкого постійного характеру на рівні 39-40°С без ознобу. Однак при прийомі жарознижуючих засобів може буде </a:t>
            </a:r>
            <a:r>
              <a:rPr lang="uk-UA" dirty="0" err="1"/>
              <a:t>ремітуючою</a:t>
            </a:r>
            <a:r>
              <a:rPr lang="uk-UA" dirty="0"/>
              <a:t> з невластивим типовому перебігу невеликим ознобом. Інтоксикація наростає до максимуму, буває іноді виражена аж до тифозного статусу. При тяжкому перебігу у хворого з'являється сплутаність свідомості ("затьмареність"), він нечітко орієнтується в навколишньому, марить, у нього може навіть виникнути психоз. Обличчя </a:t>
            </a:r>
            <a:r>
              <a:rPr lang="uk-UA" dirty="0" err="1"/>
              <a:t>амімічне</a:t>
            </a:r>
            <a:r>
              <a:rPr lang="uk-UA" dirty="0"/>
              <a:t>. У цих випадках хворий неспокійний, повністю дезорієнтований в навколишньому, іноді в нього з'являються галюцинації, агресивність - але все це відбувається в межах ліжка (на відміну від інших тифів – висипного, поворотного!). Іноді це називають "маячня бурмотіння" або «</a:t>
            </a:r>
            <a:r>
              <a:rPr lang="en-US" dirty="0"/>
              <a:t>coma </a:t>
            </a:r>
            <a:r>
              <a:rPr lang="en-US" dirty="0" err="1"/>
              <a:t>vigile</a:t>
            </a:r>
            <a:r>
              <a:rPr lang="en-US" dirty="0"/>
              <a:t> - </a:t>
            </a:r>
            <a:r>
              <a:rPr lang="uk-UA" dirty="0"/>
              <a:t>кома пильнування». Всі ознаки, що відбувалися протягом попереднього періоду, здобувають свого найбільшого розвитку. Артеріальний тиск може бути відчутно знижений. Якщо до цього була тільки відносна брадикардія, то вона може перейти у абсолютну. Тони серця приглушуються, може з'явитися систолічний шум на верхівці. У невеликого числа фізично розвинутого типу людей може появитися </a:t>
            </a:r>
            <a:r>
              <a:rPr lang="uk-UA" dirty="0" err="1"/>
              <a:t>дікротія</a:t>
            </a:r>
            <a:r>
              <a:rPr lang="uk-UA" dirty="0"/>
              <a:t> пульсу (</a:t>
            </a:r>
            <a:r>
              <a:rPr lang="uk-UA" dirty="0" err="1"/>
              <a:t>пальпаторне</a:t>
            </a:r>
            <a:r>
              <a:rPr lang="uk-UA" dirty="0"/>
              <a:t> відчуття додаткового пульсового удару зразу ж після основного). При інших інфекційних хворобах такий феномен не зустрічається. Над легенями прослуховується ослаблене дихання, поодинокі сухі хрипи. Шкіра та обличчя бліді. Шкіра суха на дотик через високу температуру. </a:t>
            </a:r>
          </a:p>
        </p:txBody>
      </p:sp>
    </p:spTree>
    <p:extLst>
      <p:ext uri="{BB962C8B-B14F-4D97-AF65-F5344CB8AC3E}">
        <p14:creationId xmlns:p14="http://schemas.microsoft.com/office/powerpoint/2010/main" val="134645502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9144000" cy="480131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uk-UA" dirty="0" smtClean="0">
                <a:solidFill>
                  <a:schemeClr val="bg1"/>
                </a:solidFill>
              </a:rPr>
              <a:t>Язик </a:t>
            </a:r>
            <a:r>
              <a:rPr lang="uk-UA" dirty="0">
                <a:solidFill>
                  <a:schemeClr val="bg1"/>
                </a:solidFill>
              </a:rPr>
              <a:t>потовщений, на початку він покритий білим нальотом, але краї його та кінчик від нальоту вільні, тому чітко помітні відбитки зубів по краях. З 2-го тижня за відсутності догляду за порожниною рота він покривається чорним нальотом ("</a:t>
            </a:r>
            <a:r>
              <a:rPr lang="uk-UA" dirty="0" err="1">
                <a:solidFill>
                  <a:schemeClr val="bg1"/>
                </a:solidFill>
              </a:rPr>
              <a:t>фулігінозний</a:t>
            </a:r>
            <a:r>
              <a:rPr lang="uk-UA" dirty="0">
                <a:solidFill>
                  <a:schemeClr val="bg1"/>
                </a:solidFill>
              </a:rPr>
              <a:t> язик"). Закономірний метеоризм, збільшення печінки й селезінки. Типові запори. При перкусії правої </a:t>
            </a:r>
            <a:r>
              <a:rPr lang="uk-UA" dirty="0" err="1">
                <a:solidFill>
                  <a:schemeClr val="bg1"/>
                </a:solidFill>
              </a:rPr>
              <a:t>ілеоцекальної</a:t>
            </a:r>
            <a:r>
              <a:rPr lang="uk-UA" dirty="0">
                <a:solidFill>
                  <a:schemeClr val="bg1"/>
                </a:solidFill>
              </a:rPr>
              <a:t> ділянки відзначається відчутне укорочення </a:t>
            </a:r>
            <a:r>
              <a:rPr lang="uk-UA" dirty="0" err="1">
                <a:solidFill>
                  <a:schemeClr val="bg1"/>
                </a:solidFill>
              </a:rPr>
              <a:t>перкуторного</a:t>
            </a:r>
            <a:r>
              <a:rPr lang="uk-UA" dirty="0">
                <a:solidFill>
                  <a:schemeClr val="bg1"/>
                </a:solidFill>
              </a:rPr>
              <a:t> звуку – позитивний симптом Падалки. Цей симптом пов'язаний із значним правобічним </a:t>
            </a:r>
            <a:r>
              <a:rPr lang="uk-UA" dirty="0" err="1">
                <a:solidFill>
                  <a:schemeClr val="bg1"/>
                </a:solidFill>
              </a:rPr>
              <a:t>мезентеріальним</a:t>
            </a:r>
            <a:r>
              <a:rPr lang="uk-UA" dirty="0">
                <a:solidFill>
                  <a:schemeClr val="bg1"/>
                </a:solidFill>
              </a:rPr>
              <a:t> лімфаденітом. Можливі </a:t>
            </a:r>
            <a:r>
              <a:rPr lang="uk-UA" dirty="0" err="1">
                <a:solidFill>
                  <a:schemeClr val="bg1"/>
                </a:solidFill>
              </a:rPr>
              <a:t>дизурічні</a:t>
            </a:r>
            <a:r>
              <a:rPr lang="uk-UA" dirty="0">
                <a:solidFill>
                  <a:schemeClr val="bg1"/>
                </a:solidFill>
              </a:rPr>
              <a:t> проблеми. На шкіри починаючи з 8 дня хвороби можуть з'являтися у половини хворих </a:t>
            </a:r>
            <a:r>
              <a:rPr lang="uk-UA" dirty="0" err="1">
                <a:solidFill>
                  <a:schemeClr val="bg1"/>
                </a:solidFill>
              </a:rPr>
              <a:t>розеольозний</a:t>
            </a:r>
            <a:r>
              <a:rPr lang="uk-UA" dirty="0">
                <a:solidFill>
                  <a:schemeClr val="bg1"/>
                </a:solidFill>
              </a:rPr>
              <a:t> висип з типовою локалізацією: бічні поверхні живота, нижня частина грудної клітки, зрідка на передпліччях, шкірі на попереку. Представляють вони собою рожево-червоні або блідо-рожеві плями з чіткими контурами, до 1 см в діаметрі, зникають при натисканні, але тут же з'являються знову. Елементів небагато, елемент існує 3-5 днів. Нові розеоли можуть підсипати протягом гарячки. Висипання з </a:t>
            </a:r>
            <a:r>
              <a:rPr lang="uk-UA" dirty="0" err="1">
                <a:solidFill>
                  <a:schemeClr val="bg1"/>
                </a:solidFill>
              </a:rPr>
              <a:t>геморагічним</a:t>
            </a:r>
            <a:r>
              <a:rPr lang="uk-UA" dirty="0">
                <a:solidFill>
                  <a:schemeClr val="bg1"/>
                </a:solidFill>
              </a:rPr>
              <a:t> компонентом – ознака дуже тяжкого перебігу хвороби</a:t>
            </a:r>
            <a:r>
              <a:rPr lang="uk-UA" dirty="0" smtClean="0">
                <a:solidFill>
                  <a:schemeClr val="bg1"/>
                </a:solidFill>
              </a:rPr>
              <a:t>. </a:t>
            </a:r>
            <a:r>
              <a:rPr lang="ru-RU" dirty="0" err="1">
                <a:solidFill>
                  <a:schemeClr val="bg1"/>
                </a:solidFill>
              </a:rPr>
              <a:t>З’являються</a:t>
            </a:r>
            <a:r>
              <a:rPr lang="ru-RU" dirty="0">
                <a:solidFill>
                  <a:schemeClr val="bg1"/>
                </a:solidFill>
              </a:rPr>
              <a:t> </a:t>
            </a:r>
            <a:r>
              <a:rPr lang="ru-RU" dirty="0" err="1">
                <a:solidFill>
                  <a:schemeClr val="bg1"/>
                </a:solidFill>
              </a:rPr>
              <a:t>органні</a:t>
            </a:r>
            <a:r>
              <a:rPr lang="ru-RU" dirty="0">
                <a:solidFill>
                  <a:schemeClr val="bg1"/>
                </a:solidFill>
              </a:rPr>
              <a:t> </a:t>
            </a:r>
            <a:r>
              <a:rPr lang="ru-RU" dirty="0" err="1">
                <a:solidFill>
                  <a:schemeClr val="bg1"/>
                </a:solidFill>
              </a:rPr>
              <a:t>ураження</a:t>
            </a:r>
            <a:r>
              <a:rPr lang="ru-RU" dirty="0">
                <a:solidFill>
                  <a:schemeClr val="bg1"/>
                </a:solidFill>
              </a:rPr>
              <a:t> в </a:t>
            </a:r>
            <a:r>
              <a:rPr lang="ru-RU" dirty="0" err="1">
                <a:solidFill>
                  <a:schemeClr val="bg1"/>
                </a:solidFill>
              </a:rPr>
              <a:t>залежності</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преморбідного</a:t>
            </a:r>
            <a:r>
              <a:rPr lang="ru-RU" dirty="0">
                <a:solidFill>
                  <a:schemeClr val="bg1"/>
                </a:solidFill>
              </a:rPr>
              <a:t> фону (</a:t>
            </a:r>
            <a:r>
              <a:rPr lang="ru-RU" dirty="0" err="1">
                <a:solidFill>
                  <a:schemeClr val="bg1"/>
                </a:solidFill>
              </a:rPr>
              <a:t>легені</a:t>
            </a:r>
            <a:r>
              <a:rPr lang="ru-RU" dirty="0">
                <a:solidFill>
                  <a:schemeClr val="bg1"/>
                </a:solidFill>
              </a:rPr>
              <a:t>, </a:t>
            </a:r>
            <a:r>
              <a:rPr lang="ru-RU" dirty="0" err="1">
                <a:solidFill>
                  <a:schemeClr val="bg1"/>
                </a:solidFill>
              </a:rPr>
              <a:t>міокард</a:t>
            </a:r>
            <a:r>
              <a:rPr lang="ru-RU" dirty="0">
                <a:solidFill>
                  <a:schemeClr val="bg1"/>
                </a:solidFill>
              </a:rPr>
              <a:t>, </a:t>
            </a:r>
            <a:r>
              <a:rPr lang="ru-RU" dirty="0" err="1">
                <a:solidFill>
                  <a:schemeClr val="bg1"/>
                </a:solidFill>
              </a:rPr>
              <a:t>нирки</a:t>
            </a:r>
            <a:r>
              <a:rPr lang="ru-RU" dirty="0">
                <a:solidFill>
                  <a:schemeClr val="bg1"/>
                </a:solidFill>
              </a:rPr>
              <a:t>, </a:t>
            </a:r>
            <a:r>
              <a:rPr lang="ru-RU" dirty="0" err="1">
                <a:solidFill>
                  <a:schemeClr val="bg1"/>
                </a:solidFill>
              </a:rPr>
              <a:t>мозкові</a:t>
            </a:r>
            <a:r>
              <a:rPr lang="ru-RU" dirty="0">
                <a:solidFill>
                  <a:schemeClr val="bg1"/>
                </a:solidFill>
              </a:rPr>
              <a:t> </a:t>
            </a:r>
            <a:r>
              <a:rPr lang="ru-RU" dirty="0" err="1">
                <a:solidFill>
                  <a:schemeClr val="bg1"/>
                </a:solidFill>
              </a:rPr>
              <a:t>оболонки</a:t>
            </a:r>
            <a:r>
              <a:rPr lang="ru-RU" dirty="0">
                <a:solidFill>
                  <a:schemeClr val="bg1"/>
                </a:solidFill>
              </a:rPr>
              <a:t> та </a:t>
            </a:r>
            <a:r>
              <a:rPr lang="ru-RU" dirty="0" err="1">
                <a:solidFill>
                  <a:schemeClr val="bg1"/>
                </a:solidFill>
              </a:rPr>
              <a:t>ін</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може</a:t>
            </a:r>
            <a:r>
              <a:rPr lang="ru-RU" dirty="0">
                <a:solidFill>
                  <a:schemeClr val="bg1"/>
                </a:solidFill>
              </a:rPr>
              <a:t> </a:t>
            </a:r>
            <a:r>
              <a:rPr lang="ru-RU" dirty="0" err="1">
                <a:solidFill>
                  <a:schemeClr val="bg1"/>
                </a:solidFill>
              </a:rPr>
              <a:t>призводити</a:t>
            </a:r>
            <a:r>
              <a:rPr lang="ru-RU" dirty="0">
                <a:solidFill>
                  <a:schemeClr val="bg1"/>
                </a:solidFill>
              </a:rPr>
              <a:t> через </a:t>
            </a:r>
            <a:r>
              <a:rPr lang="ru-RU" dirty="0" err="1">
                <a:solidFill>
                  <a:schemeClr val="bg1"/>
                </a:solidFill>
              </a:rPr>
              <a:t>виразність</a:t>
            </a:r>
            <a:r>
              <a:rPr lang="ru-RU" dirty="0">
                <a:solidFill>
                  <a:schemeClr val="bg1"/>
                </a:solidFill>
              </a:rPr>
              <a:t> </a:t>
            </a:r>
            <a:r>
              <a:rPr lang="ru-RU" dirty="0" err="1">
                <a:solidFill>
                  <a:schemeClr val="bg1"/>
                </a:solidFill>
              </a:rPr>
              <a:t>цих</a:t>
            </a:r>
            <a:r>
              <a:rPr lang="ru-RU" dirty="0">
                <a:solidFill>
                  <a:schemeClr val="bg1"/>
                </a:solidFill>
              </a:rPr>
              <a:t> </a:t>
            </a:r>
            <a:r>
              <a:rPr lang="ru-RU" dirty="0" err="1">
                <a:solidFill>
                  <a:schemeClr val="bg1"/>
                </a:solidFill>
              </a:rPr>
              <a:t>проявів</a:t>
            </a:r>
            <a:r>
              <a:rPr lang="ru-RU" dirty="0">
                <a:solidFill>
                  <a:schemeClr val="bg1"/>
                </a:solidFill>
              </a:rPr>
              <a:t> до </a:t>
            </a:r>
            <a:r>
              <a:rPr lang="ru-RU" dirty="0" err="1">
                <a:solidFill>
                  <a:schemeClr val="bg1"/>
                </a:solidFill>
              </a:rPr>
              <a:t>діагностичних</a:t>
            </a:r>
            <a:r>
              <a:rPr lang="ru-RU" dirty="0">
                <a:solidFill>
                  <a:schemeClr val="bg1"/>
                </a:solidFill>
              </a:rPr>
              <a:t> </a:t>
            </a:r>
            <a:r>
              <a:rPr lang="ru-RU" dirty="0" err="1" smtClean="0">
                <a:solidFill>
                  <a:schemeClr val="bg1"/>
                </a:solidFill>
              </a:rPr>
              <a:t>помилок</a:t>
            </a:r>
            <a:r>
              <a:rPr lang="ru-RU" dirty="0" smtClean="0">
                <a:solidFill>
                  <a:schemeClr val="bg1"/>
                </a:solidFill>
              </a:rPr>
              <a:t>.</a:t>
            </a:r>
            <a:endParaRPr lang="uk-UA" dirty="0">
              <a:solidFill>
                <a:schemeClr val="bg1"/>
              </a:solidFill>
            </a:endParaRPr>
          </a:p>
        </p:txBody>
      </p:sp>
    </p:spTree>
    <p:extLst>
      <p:ext uri="{BB962C8B-B14F-4D97-AF65-F5344CB8AC3E}">
        <p14:creationId xmlns:p14="http://schemas.microsoft.com/office/powerpoint/2010/main" val="4131046568"/>
      </p:ext>
    </p:extLst>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923877"/>
          </a:xfrm>
          <a:prstGeom prst="rect">
            <a:avLst/>
          </a:prstGeom>
          <a:noFill/>
        </p:spPr>
        <p:txBody>
          <a:bodyPr wrap="square" rtlCol="0">
            <a:spAutoFit/>
          </a:bodyPr>
          <a:lstStyle/>
          <a:p>
            <a:r>
              <a:rPr lang="uk-UA" sz="2400" u="sng" dirty="0" smtClean="0">
                <a:solidFill>
                  <a:schemeClr val="bg1"/>
                </a:solidFill>
                <a:effectLst>
                  <a:outerShdw blurRad="38100" dist="38100" dir="2700000" algn="tl">
                    <a:srgbClr val="000000">
                      <a:alpha val="43137"/>
                    </a:srgbClr>
                  </a:outerShdw>
                </a:effectLst>
              </a:rPr>
              <a:t>Дизентерія</a:t>
            </a:r>
            <a:r>
              <a:rPr lang="uk-UA" sz="2000" dirty="0" smtClean="0">
                <a:solidFill>
                  <a:schemeClr val="bg1"/>
                </a:solidFill>
                <a:effectLst>
                  <a:outerShdw blurRad="38100" dist="38100" dir="2700000" algn="tl">
                    <a:srgbClr val="000000">
                      <a:alpha val="43137"/>
                    </a:srgbClr>
                  </a:outerShdw>
                </a:effectLst>
              </a:rPr>
              <a:t> (</a:t>
            </a:r>
            <a:r>
              <a:rPr lang="uk-UA" sz="2000" dirty="0" err="1" smtClean="0">
                <a:solidFill>
                  <a:schemeClr val="bg1"/>
                </a:solidFill>
                <a:effectLst>
                  <a:outerShdw blurRad="38100" dist="38100" dir="2700000" algn="tl">
                    <a:srgbClr val="000000">
                      <a:alpha val="43137"/>
                    </a:srgbClr>
                  </a:outerShdw>
                </a:effectLst>
              </a:rPr>
              <a:t>грец</a:t>
            </a:r>
            <a:r>
              <a:rPr lang="uk-UA"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dysentería</a:t>
            </a:r>
            <a:r>
              <a:rPr lang="en-US" sz="2000" dirty="0">
                <a:solidFill>
                  <a:schemeClr val="bg1"/>
                </a:solidFill>
                <a:effectLst>
                  <a:outerShdw blurRad="38100" dist="38100" dir="2700000" algn="tl">
                    <a:srgbClr val="000000">
                      <a:alpha val="43137"/>
                    </a:srgbClr>
                  </a:outerShdw>
                </a:effectLst>
              </a:rPr>
              <a:t>, </a:t>
            </a:r>
            <a:r>
              <a:rPr lang="uk-UA" sz="2000" dirty="0">
                <a:solidFill>
                  <a:schemeClr val="bg1"/>
                </a:solidFill>
                <a:effectLst>
                  <a:outerShdw blurRad="38100" dist="38100" dir="2700000" algn="tl">
                    <a:srgbClr val="000000">
                      <a:alpha val="43137"/>
                    </a:srgbClr>
                  </a:outerShdw>
                </a:effectLst>
              </a:rPr>
              <a:t>от </a:t>
            </a:r>
            <a:r>
              <a:rPr lang="en-US" sz="2000" dirty="0" err="1">
                <a:solidFill>
                  <a:schemeClr val="bg1"/>
                </a:solidFill>
                <a:effectLst>
                  <a:outerShdw blurRad="38100" dist="38100" dir="2700000" algn="tl">
                    <a:srgbClr val="000000">
                      <a:alpha val="43137"/>
                    </a:srgbClr>
                  </a:outerShdw>
                </a:effectLst>
              </a:rPr>
              <a:t>dys</a:t>
            </a:r>
            <a:r>
              <a:rPr lang="en-US" sz="2000" dirty="0">
                <a:solidFill>
                  <a:schemeClr val="bg1"/>
                </a:solidFill>
                <a:effectLst>
                  <a:outerShdw blurRad="38100" dist="38100" dir="2700000" algn="tl">
                    <a:srgbClr val="000000">
                      <a:alpha val="43137"/>
                    </a:srgbClr>
                  </a:outerShdw>
                </a:effectLst>
              </a:rPr>
              <a:t>... — </a:t>
            </a:r>
            <a:r>
              <a:rPr lang="uk-UA" sz="2000" dirty="0">
                <a:solidFill>
                  <a:schemeClr val="bg1"/>
                </a:solidFill>
                <a:effectLst>
                  <a:outerShdw blurRad="38100" dist="38100" dir="2700000" algn="tl">
                    <a:srgbClr val="000000">
                      <a:alpha val="43137"/>
                    </a:srgbClr>
                  </a:outerShdw>
                </a:effectLst>
              </a:rPr>
              <a:t>приставка, що означає скруту, порушення, та </a:t>
            </a:r>
            <a:r>
              <a:rPr lang="uk-UA" sz="2000" dirty="0" err="1">
                <a:solidFill>
                  <a:schemeClr val="bg1"/>
                </a:solidFill>
                <a:effectLst>
                  <a:outerShdw blurRad="38100" dist="38100" dir="2700000" algn="tl">
                    <a:srgbClr val="000000">
                      <a:alpha val="43137"/>
                    </a:srgbClr>
                  </a:outerShdw>
                </a:effectLst>
              </a:rPr>
              <a:t>грец</a:t>
            </a:r>
            <a:r>
              <a:rPr lang="uk-UA"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énteron</a:t>
            </a:r>
            <a:r>
              <a:rPr lang="en-US" sz="2000" dirty="0">
                <a:solidFill>
                  <a:schemeClr val="bg1"/>
                </a:solidFill>
                <a:effectLst>
                  <a:outerShdw blurRad="38100" dist="38100" dir="2700000" algn="tl">
                    <a:srgbClr val="000000">
                      <a:alpha val="43137"/>
                    </a:srgbClr>
                  </a:outerShdw>
                </a:effectLst>
              </a:rPr>
              <a:t> — </a:t>
            </a:r>
            <a:r>
              <a:rPr lang="uk-UA" sz="2000" dirty="0">
                <a:solidFill>
                  <a:schemeClr val="bg1"/>
                </a:solidFill>
                <a:effectLst>
                  <a:outerShdw blurRad="38100" dist="38100" dir="2700000" algn="tl">
                    <a:srgbClr val="000000">
                      <a:alpha val="43137"/>
                    </a:srgbClr>
                  </a:outerShdw>
                </a:effectLst>
              </a:rPr>
              <a:t>кишка) — гостре інфекційне захворювання людини та тварин, спричинене різними видами </a:t>
            </a:r>
            <a:r>
              <a:rPr lang="uk-UA" sz="2000" dirty="0" err="1">
                <a:solidFill>
                  <a:schemeClr val="bg1"/>
                </a:solidFill>
                <a:effectLst>
                  <a:outerShdw blurRad="38100" dist="38100" dir="2700000" algn="tl">
                    <a:srgbClr val="000000">
                      <a:alpha val="43137"/>
                    </a:srgbClr>
                  </a:outerShdw>
                </a:effectLst>
              </a:rPr>
              <a:t>шигел</a:t>
            </a:r>
            <a:r>
              <a:rPr lang="uk-UA" sz="2000" dirty="0">
                <a:solidFill>
                  <a:schemeClr val="bg1"/>
                </a:solidFill>
                <a:effectLst>
                  <a:outerShdw blurRad="38100" dist="38100" dir="2700000" algn="tl">
                    <a:srgbClr val="000000">
                      <a:alpha val="43137"/>
                    </a:srgbClr>
                  </a:outerShdw>
                </a:effectLst>
              </a:rPr>
              <a:t>. Інфекційне захворювання, що протікає з явищами інтоксикації і переважним ураженням дистального відділу товстої кишки. Зустрічається переважно у людини та вищих приматів. Збудник хвороби часто зустрічається у воді, забрудненій людським калом, і передається фекально-оральним шляхом. Звичайний спосіб передачі безпосередньо від людини до людини – піднесення руки до рота в обстановці поганої гігієни серед </a:t>
            </a:r>
            <a:r>
              <a:rPr lang="uk-UA" sz="2000" dirty="0" smtClean="0">
                <a:solidFill>
                  <a:schemeClr val="bg1"/>
                </a:solidFill>
                <a:effectLst>
                  <a:outerShdw blurRad="38100" dist="38100" dir="2700000" algn="tl">
                    <a:srgbClr val="000000">
                      <a:alpha val="43137"/>
                    </a:srgbClr>
                  </a:outerShdw>
                </a:effectLst>
              </a:rPr>
              <a:t>дітей.</a:t>
            </a:r>
            <a:endParaRPr lang="uk-UA" sz="2000"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891014"/>
            <a:ext cx="6084168" cy="398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51746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heckerboard(across)">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uk-UA" sz="2400" u="sng" dirty="0" smtClean="0">
                <a:solidFill>
                  <a:schemeClr val="bg1"/>
                </a:solidFill>
                <a:effectLst>
                  <a:outerShdw blurRad="38100" dist="38100" dir="2700000" algn="tl">
                    <a:srgbClr val="000000">
                      <a:alpha val="43137"/>
                    </a:srgbClr>
                  </a:outerShdw>
                </a:effectLst>
              </a:rPr>
              <a:t>Симптоми:</a:t>
            </a:r>
            <a:endParaRPr lang="uk-UA" sz="2400" u="sng" dirty="0">
              <a:solidFill>
                <a:schemeClr val="bg1"/>
              </a:solidFill>
              <a:effectLst>
                <a:outerShdw blurRad="38100" dist="38100" dir="2700000" algn="tl">
                  <a:srgbClr val="000000">
                    <a:alpha val="43137"/>
                  </a:srgbClr>
                </a:outerShdw>
              </a:effectLst>
            </a:endParaRPr>
          </a:p>
          <a:p>
            <a:r>
              <a:rPr lang="uk-UA" sz="2000" dirty="0" smtClean="0">
                <a:solidFill>
                  <a:schemeClr val="bg1"/>
                </a:solidFill>
                <a:effectLst>
                  <a:outerShdw blurRad="38100" dist="38100" dir="2700000" algn="tl">
                    <a:srgbClr val="000000">
                      <a:alpha val="43137"/>
                    </a:srgbClr>
                  </a:outerShdw>
                </a:effectLst>
              </a:rPr>
              <a:t>Інкубаційний </a:t>
            </a:r>
            <a:r>
              <a:rPr lang="uk-UA" sz="2000" dirty="0">
                <a:solidFill>
                  <a:schemeClr val="bg1"/>
                </a:solidFill>
                <a:effectLst>
                  <a:outerShdw blurRad="38100" dist="38100" dir="2700000" algn="tl">
                    <a:srgbClr val="000000">
                      <a:alpha val="43137"/>
                    </a:srgbClr>
                  </a:outerShdw>
                </a:effectLst>
              </a:rPr>
              <a:t>період 2-3 дні. Хвороба починається гостро, з загального нездужання, відчуття застуди, слабкості, втрати апетиту. Температура тіла упродовж 6-7 годин підвищується до 38,5 -39,5 °</a:t>
            </a:r>
            <a:r>
              <a:rPr lang="en-US" sz="2000" dirty="0">
                <a:solidFill>
                  <a:schemeClr val="bg1"/>
                </a:solidFill>
                <a:effectLst>
                  <a:outerShdw blurRad="38100" dist="38100" dir="2700000" algn="tl">
                    <a:srgbClr val="000000">
                      <a:alpha val="43137"/>
                    </a:srgbClr>
                  </a:outerShdw>
                </a:effectLst>
              </a:rPr>
              <a:t>C, </a:t>
            </a:r>
            <a:r>
              <a:rPr lang="uk-UA" sz="2000" dirty="0">
                <a:solidFill>
                  <a:schemeClr val="bg1"/>
                </a:solidFill>
                <a:effectLst>
                  <a:outerShdw blurRad="38100" dist="38100" dir="2700000" algn="tl">
                    <a:srgbClr val="000000">
                      <a:alpha val="43137"/>
                    </a:srgbClr>
                  </a:outerShdw>
                </a:effectLst>
              </a:rPr>
              <a:t>з'являється нерізкий біль у лівій </a:t>
            </a:r>
            <a:r>
              <a:rPr lang="uk-UA" sz="2000" dirty="0" err="1">
                <a:solidFill>
                  <a:schemeClr val="bg1"/>
                </a:solidFill>
                <a:effectLst>
                  <a:outerShdw blurRad="38100" dist="38100" dir="2700000" algn="tl">
                    <a:srgbClr val="000000">
                      <a:alpha val="43137"/>
                    </a:srgbClr>
                  </a:outerShdw>
                </a:effectLst>
              </a:rPr>
              <a:t>підвздошній</a:t>
            </a:r>
            <a:r>
              <a:rPr lang="uk-UA" sz="2000" dirty="0">
                <a:solidFill>
                  <a:schemeClr val="bg1"/>
                </a:solidFill>
                <a:effectLst>
                  <a:outerShdw blurRad="38100" dist="38100" dir="2700000" algn="tl">
                    <a:srgbClr val="000000">
                      <a:alpha val="43137"/>
                    </a:srgbClr>
                  </a:outerShdw>
                </a:effectLst>
              </a:rPr>
              <a:t> ділянці, при дизентерії Зонне можлива блювота. З перших же годин захворювання з'являються рідкі випорожнення; спочатку вони складають тільки калові маси, через 12-20 </a:t>
            </a:r>
            <a:r>
              <a:rPr lang="uk-UA" sz="2000" dirty="0" err="1">
                <a:solidFill>
                  <a:schemeClr val="bg1"/>
                </a:solidFill>
                <a:effectLst>
                  <a:outerShdw blurRad="38100" dist="38100" dir="2700000" algn="tl">
                    <a:srgbClr val="000000">
                      <a:alpha val="43137"/>
                    </a:srgbClr>
                  </a:outerShdw>
                </a:effectLst>
              </a:rPr>
              <a:t>год</a:t>
            </a:r>
            <a:r>
              <a:rPr lang="uk-UA" sz="2000" dirty="0">
                <a:solidFill>
                  <a:schemeClr val="bg1"/>
                </a:solidFill>
                <a:effectLst>
                  <a:outerShdw blurRad="38100" dist="38100" dir="2700000" algn="tl">
                    <a:srgbClr val="000000">
                      <a:alpha val="43137"/>
                    </a:srgbClr>
                  </a:outerShdw>
                </a:effectLst>
              </a:rPr>
              <a:t> у них стає помітним слиз, а у частині випадків і кров у вигляді прожилків у слизу та у вигляді згустків. </a:t>
            </a:r>
            <a:r>
              <a:rPr lang="uk-UA" sz="2000" dirty="0" err="1">
                <a:solidFill>
                  <a:schemeClr val="bg1"/>
                </a:solidFill>
                <a:effectLst>
                  <a:outerShdw blurRad="38100" dist="38100" dir="2700000" algn="tl">
                    <a:srgbClr val="000000">
                      <a:alpha val="43137"/>
                    </a:srgbClr>
                  </a:outerShdw>
                </a:effectLst>
              </a:rPr>
              <a:t>Стул</a:t>
            </a:r>
            <a:r>
              <a:rPr lang="uk-UA" sz="2000" dirty="0">
                <a:solidFill>
                  <a:schemeClr val="bg1"/>
                </a:solidFill>
                <a:effectLst>
                  <a:outerShdw blurRad="38100" dist="38100" dir="2700000" algn="tl">
                    <a:srgbClr val="000000">
                      <a:alpha val="43137"/>
                    </a:srgbClr>
                  </a:outerShdw>
                </a:effectLst>
              </a:rPr>
              <a:t> частий - до 10-12 разів на добу протягом перших 2-3 днів хвороби; у пізніші строки захворювання з прямої кишки хворого може виділятися невелика грудка слизу з прожилками крові. На висоті розвитку захворювання виникають судомні скорочення, спазми сигмоподібної кишки (</a:t>
            </a:r>
            <a:r>
              <a:rPr lang="uk-UA" sz="2000" dirty="0" err="1">
                <a:solidFill>
                  <a:schemeClr val="bg1"/>
                </a:solidFill>
                <a:effectLst>
                  <a:outerShdw blurRad="38100" dist="38100" dir="2700000" algn="tl">
                    <a:srgbClr val="000000">
                      <a:alpha val="43137"/>
                    </a:srgbClr>
                  </a:outerShdw>
                </a:effectLst>
              </a:rPr>
              <a:t>тенезми</a:t>
            </a:r>
            <a:r>
              <a:rPr lang="uk-UA" sz="2000" dirty="0">
                <a:solidFill>
                  <a:schemeClr val="bg1"/>
                </a:solidFill>
                <a:effectLst>
                  <a:outerShdw blurRad="38100" dist="38100" dir="2700000" algn="tl">
                    <a:srgbClr val="000000">
                      <a:alpha val="43137"/>
                    </a:srgbClr>
                  </a:outerShdw>
                </a:effectLst>
              </a:rPr>
              <a:t>). Одночасно з'являються хибні позиви на </a:t>
            </a:r>
            <a:r>
              <a:rPr lang="uk-UA" sz="2000" dirty="0" smtClean="0">
                <a:solidFill>
                  <a:schemeClr val="bg1"/>
                </a:solidFill>
                <a:effectLst>
                  <a:outerShdw blurRad="38100" dist="38100" dir="2700000" algn="tl">
                    <a:srgbClr val="000000">
                      <a:alpha val="43137"/>
                    </a:srgbClr>
                  </a:outerShdw>
                </a:effectLst>
              </a:rPr>
              <a:t>них. При </a:t>
            </a:r>
            <a:r>
              <a:rPr lang="uk-UA" sz="2000" dirty="0">
                <a:solidFill>
                  <a:schemeClr val="bg1"/>
                </a:solidFill>
                <a:effectLst>
                  <a:outerShdw blurRad="38100" dist="38100" dir="2700000" algn="tl">
                    <a:srgbClr val="000000">
                      <a:alpha val="43137"/>
                    </a:srgbClr>
                  </a:outerShdw>
                </a:effectLst>
              </a:rPr>
              <a:t>огляді хворого відмічають дещо бліду, гарячу на дотик шкіру, пульс частий відповідає рівню температури, рівномірно обкладений язик. При пальпації живота визначається хворобливість його нижньої половини, спастичні скорочення сигмоподібної кишки. При </a:t>
            </a:r>
            <a:r>
              <a:rPr lang="uk-UA" sz="2000" dirty="0" err="1">
                <a:solidFill>
                  <a:schemeClr val="bg1"/>
                </a:solidFill>
                <a:effectLst>
                  <a:outerShdw blurRad="38100" dist="38100" dir="2700000" algn="tl">
                    <a:srgbClr val="000000">
                      <a:alpha val="43137"/>
                    </a:srgbClr>
                  </a:outerShdw>
                </a:effectLst>
              </a:rPr>
              <a:t>ректороманоскопічному</a:t>
            </a:r>
            <a:r>
              <a:rPr lang="uk-UA" sz="2000" dirty="0">
                <a:solidFill>
                  <a:schemeClr val="bg1"/>
                </a:solidFill>
                <a:effectLst>
                  <a:outerShdw blurRad="38100" dist="38100" dir="2700000" algn="tl">
                    <a:srgbClr val="000000">
                      <a:alpha val="43137"/>
                    </a:srgbClr>
                  </a:outerShdw>
                </a:effectLst>
              </a:rPr>
              <a:t> дослідженні виявляють різного характеру змін слизової оболонки сигмоподібної та прямої кишки, частіше - гіперемію, катар та дрібні ділянки </a:t>
            </a:r>
            <a:r>
              <a:rPr lang="uk-UA" sz="2000" dirty="0" err="1">
                <a:solidFill>
                  <a:schemeClr val="bg1"/>
                </a:solidFill>
                <a:effectLst>
                  <a:outerShdw blurRad="38100" dist="38100" dir="2700000" algn="tl">
                    <a:srgbClr val="000000">
                      <a:alpha val="43137"/>
                    </a:srgbClr>
                  </a:outerShdw>
                </a:effectLst>
              </a:rPr>
              <a:t>геморагій</a:t>
            </a:r>
            <a:r>
              <a:rPr lang="uk-UA" sz="2000" dirty="0">
                <a:solidFill>
                  <a:schemeClr val="bg1"/>
                </a:solidFill>
                <a:effectLst>
                  <a:outerShdw blurRad="38100" dist="38100" dir="2700000" algn="tl">
                    <a:srgbClr val="000000">
                      <a:alpha val="43137"/>
                    </a:srgbClr>
                  </a:outerShdw>
                </a:effectLst>
              </a:rPr>
              <a:t> на слизовій оболонці.</a:t>
            </a:r>
          </a:p>
        </p:txBody>
      </p:sp>
    </p:spTree>
    <p:extLst>
      <p:ext uri="{BB962C8B-B14F-4D97-AF65-F5344CB8AC3E}">
        <p14:creationId xmlns:p14="http://schemas.microsoft.com/office/powerpoint/2010/main" val="25684571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uk-UA" sz="2000" dirty="0">
                <a:solidFill>
                  <a:schemeClr val="bg1"/>
                </a:solidFill>
              </a:rPr>
              <a:t>Лихоманковий період триває 2-4 дні, потім температура нормалізується, стул стає рідшим (2-3 рази на добу), з випорожнень зникає слиз та кров; пізніше зникає спазма сигмоподібної кишки. До 6-7-го дня хвороби настає період одужання; в деяких хворих нестійкий, часом напіврідкий стул може відмічатися до 10-12-го дня </a:t>
            </a:r>
            <a:r>
              <a:rPr lang="uk-UA" sz="2000" dirty="0" smtClean="0">
                <a:solidFill>
                  <a:schemeClr val="bg1"/>
                </a:solidFill>
              </a:rPr>
              <a:t>хвороби. У </a:t>
            </a:r>
            <a:r>
              <a:rPr lang="uk-UA" sz="2000" dirty="0">
                <a:solidFill>
                  <a:schemeClr val="bg1"/>
                </a:solidFill>
              </a:rPr>
              <a:t>деяких випадках дизентерія Зонне протікає у гастроентероколітичній формі. Хвороба починається бурхливо, швидко підвищується температура, з'являється біль по всьому животі, нудота, багаторазова блювота, профузний пронос; стул водянистий. Перебіг цієї форми хвороби зазвичай нетривалий. Нерідко її помилково приймають за харчову </a:t>
            </a:r>
            <a:r>
              <a:rPr lang="uk-UA" sz="2000" dirty="0" smtClean="0">
                <a:solidFill>
                  <a:schemeClr val="bg1"/>
                </a:solidFill>
              </a:rPr>
              <a:t>токсикоінфекцію. При пізно </a:t>
            </a:r>
            <a:r>
              <a:rPr lang="uk-UA" sz="2000" dirty="0">
                <a:solidFill>
                  <a:schemeClr val="bg1"/>
                </a:solidFill>
              </a:rPr>
              <a:t>розпочатому лікуванні, супроводжуючих захворюваннях шлунково-кишкового тракту гостра дизентерія відразу або після тимчасового (3-5 дні) поліпшення переходить у затяжну форму, яка характеризується зміною загострень з повторним виділенням напіврідких або рідких випорожнень, що містять слиз та кров. При цій формі хвороба триває до 2-3-ох місяців. Розвитку хронічної дизентерії сприяють неправильне або недостатнє лікування, супутні захворювання </a:t>
            </a:r>
            <a:r>
              <a:rPr lang="uk-UA" sz="2000" dirty="0" err="1">
                <a:solidFill>
                  <a:schemeClr val="bg1"/>
                </a:solidFill>
              </a:rPr>
              <a:t>кишечника</a:t>
            </a:r>
            <a:r>
              <a:rPr lang="uk-UA" sz="2000" dirty="0">
                <a:solidFill>
                  <a:schemeClr val="bg1"/>
                </a:solidFill>
              </a:rPr>
              <a:t> (в тому числі гельмінтози), недотримання дієти, інтоксикація (куріння, вживання алкоголю).</a:t>
            </a:r>
          </a:p>
        </p:txBody>
      </p:sp>
    </p:spTree>
    <p:extLst>
      <p:ext uri="{BB962C8B-B14F-4D97-AF65-F5344CB8AC3E}">
        <p14:creationId xmlns:p14="http://schemas.microsoft.com/office/powerpoint/2010/main" val="31285284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714766"/>
            <a:ext cx="4716016" cy="3144011"/>
          </a:xfrm>
          <a:prstGeom prst="rect">
            <a:avLst/>
          </a:prstGeom>
        </p:spPr>
      </p:pic>
      <p:sp>
        <p:nvSpPr>
          <p:cNvPr id="3" name="TextBox 2"/>
          <p:cNvSpPr txBox="1"/>
          <p:nvPr/>
        </p:nvSpPr>
        <p:spPr>
          <a:xfrm>
            <a:off x="0" y="0"/>
            <a:ext cx="9144000" cy="4154984"/>
          </a:xfrm>
          <a:prstGeom prst="rect">
            <a:avLst/>
          </a:prstGeom>
          <a:noFill/>
        </p:spPr>
        <p:txBody>
          <a:bodyPr wrap="square" rtlCol="0">
            <a:spAutoFit/>
          </a:bodyPr>
          <a:lstStyle/>
          <a:p>
            <a:r>
              <a:rPr lang="uk-UA" sz="2400" u="sng" dirty="0">
                <a:solidFill>
                  <a:schemeClr val="bg1"/>
                </a:solidFill>
                <a:effectLst>
                  <a:outerShdw blurRad="38100" dist="38100" dir="2700000" algn="tl">
                    <a:srgbClr val="000000">
                      <a:alpha val="43137"/>
                    </a:srgbClr>
                  </a:outerShdw>
                </a:effectLst>
              </a:rPr>
              <a:t>Інфекції дихальних шляхів </a:t>
            </a:r>
            <a:r>
              <a:rPr lang="uk-UA" sz="2000" dirty="0">
                <a:solidFill>
                  <a:schemeClr val="bg1"/>
                </a:solidFill>
                <a:effectLst>
                  <a:outerShdw blurRad="38100" dist="38100" dir="2700000" algn="tl">
                    <a:srgbClr val="000000">
                      <a:alpha val="43137"/>
                    </a:srgbClr>
                  </a:outerShdw>
                </a:effectLst>
              </a:rPr>
              <a:t>найчастіше зумовлюють віруси, рідше </a:t>
            </a:r>
            <a:r>
              <a:rPr lang="uk-UA" sz="2000" dirty="0" err="1">
                <a:solidFill>
                  <a:schemeClr val="bg1"/>
                </a:solidFill>
                <a:effectLst>
                  <a:outerShdw blurRad="38100" dist="38100" dir="2700000" algn="tl">
                    <a:srgbClr val="000000">
                      <a:alpha val="43137"/>
                    </a:srgbClr>
                  </a:outerShdw>
                </a:effectLst>
              </a:rPr>
              <a:t>хламідії</a:t>
            </a:r>
            <a:r>
              <a:rPr lang="uk-UA" sz="2000" dirty="0">
                <a:solidFill>
                  <a:schemeClr val="bg1"/>
                </a:solidFill>
                <a:effectLst>
                  <a:outerShdw blurRad="38100" dist="38100" dir="2700000" algn="tl">
                    <a:srgbClr val="000000">
                      <a:alpha val="43137"/>
                    </a:srgbClr>
                  </a:outerShdw>
                </a:effectLst>
              </a:rPr>
              <a:t>, бактерії та інші збудники. У структурі захворюваності найбільша доля приходиться на грип і ГРВІ, що належать до найпоширеніших хвороб, складаючи до 70 % усієї інфекційної захворюваності. Профілактика та лікування грипу і ГРВІ є важливим завданням медичної науки і практичної охорони здоров'я. Однак активні пошуки вакцин і препаратів, спрямованих на пригнічення репродукції збудників в організмі хворої людини, ще не дали суттєвих практичних результатів. </a:t>
            </a:r>
          </a:p>
          <a:p>
            <a:r>
              <a:rPr lang="uk-UA" sz="2000" dirty="0">
                <a:solidFill>
                  <a:schemeClr val="bg1"/>
                </a:solidFill>
                <a:effectLst>
                  <a:outerShdw blurRad="38100" dist="38100" dir="2700000" algn="tl">
                    <a:srgbClr val="000000">
                      <a:alpha val="43137"/>
                    </a:srgbClr>
                  </a:outerShdw>
                </a:effectLst>
              </a:rPr>
              <a:t> Клінічна картина цих захворювань складається переважно з симптомів токсикозу і катаральних змін слизової оболонки верхніх дихальних шляхів (порожнина носа, глотка), які часом поєднуються із запаленням нижніх (гортань, трахея, бронхи) </a:t>
            </a:r>
            <a:r>
              <a:rPr lang="uk-UA" sz="2000" dirty="0" smtClean="0">
                <a:solidFill>
                  <a:schemeClr val="bg1"/>
                </a:solidFill>
                <a:effectLst>
                  <a:outerShdw blurRad="38100" dist="38100" dir="2700000" algn="tl">
                    <a:srgbClr val="000000">
                      <a:alpha val="43137"/>
                    </a:srgbClr>
                  </a:outerShdw>
                </a:effectLst>
              </a:rPr>
              <a:t>дихальних  </a:t>
            </a:r>
          </a:p>
          <a:p>
            <a:r>
              <a:rPr lang="uk-UA" sz="2000" dirty="0" smtClean="0">
                <a:solidFill>
                  <a:schemeClr val="bg1"/>
                </a:solidFill>
                <a:effectLst>
                  <a:outerShdw blurRad="38100" dist="38100" dir="2700000" algn="tl">
                    <a:srgbClr val="000000">
                      <a:alpha val="43137"/>
                    </a:srgbClr>
                  </a:outerShdw>
                </a:effectLst>
              </a:rPr>
              <a:t>шляхів </a:t>
            </a:r>
            <a:r>
              <a:rPr lang="uk-UA" sz="2000" dirty="0">
                <a:solidFill>
                  <a:schemeClr val="bg1"/>
                </a:solidFill>
                <a:effectLst>
                  <a:outerShdw blurRad="38100" dist="38100" dir="2700000" algn="tl">
                    <a:srgbClr val="000000">
                      <a:alpha val="43137"/>
                    </a:srgbClr>
                  </a:outerShdw>
                </a:effectLst>
              </a:rPr>
              <a:t>і легень.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6492"/>
            <a:ext cx="4427984" cy="2761508"/>
          </a:xfrm>
          <a:prstGeom prst="rect">
            <a:avLst/>
          </a:prstGeom>
        </p:spPr>
      </p:pic>
    </p:spTree>
    <p:extLst>
      <p:ext uri="{BB962C8B-B14F-4D97-AF65-F5344CB8AC3E}">
        <p14:creationId xmlns:p14="http://schemas.microsoft.com/office/powerpoint/2010/main" val="6324253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style.rotation</p:attrName>
                                        </p:attrNameLst>
                                      </p:cBhvr>
                                      <p:tavLst>
                                        <p:tav tm="0">
                                          <p:val>
                                            <p:fltVal val="720"/>
                                          </p:val>
                                        </p:tav>
                                        <p:tav tm="100000">
                                          <p:val>
                                            <p:fltVal val="0"/>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26"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093428"/>
          </a:xfrm>
          <a:prstGeom prst="rect">
            <a:avLst/>
          </a:prstGeom>
        </p:spPr>
        <p:txBody>
          <a:bodyPr wrap="square">
            <a:spAutoFit/>
          </a:bodyPr>
          <a:lstStyle/>
          <a:p>
            <a:r>
              <a:rPr lang="uk-UA" sz="2000" dirty="0">
                <a:solidFill>
                  <a:schemeClr val="bg1"/>
                </a:solidFill>
                <a:effectLst>
                  <a:outerShdw blurRad="38100" dist="38100" dir="2700000" algn="tl">
                    <a:srgbClr val="000000">
                      <a:alpha val="43137"/>
                    </a:srgbClr>
                  </a:outerShdw>
                </a:effectLst>
              </a:rPr>
              <a:t>В основі розвитку синдрому токсикозу лежить дія збудника (частіше вірусу) і його токсичних </a:t>
            </a:r>
            <a:r>
              <a:rPr lang="uk-UA" sz="2000" dirty="0" err="1">
                <a:solidFill>
                  <a:schemeClr val="bg1"/>
                </a:solidFill>
                <a:effectLst>
                  <a:outerShdw blurRad="38100" dist="38100" dir="2700000" algn="tl">
                    <a:srgbClr val="000000">
                      <a:alpha val="43137"/>
                    </a:srgbClr>
                  </a:outerShdw>
                </a:effectLst>
              </a:rPr>
              <a:t>субстанцій</a:t>
            </a:r>
            <a:r>
              <a:rPr lang="uk-UA" sz="2000" dirty="0">
                <a:solidFill>
                  <a:schemeClr val="bg1"/>
                </a:solidFill>
                <a:effectLst>
                  <a:outerShdw blurRad="38100" dist="38100" dir="2700000" algn="tl">
                    <a:srgbClr val="000000">
                      <a:alpha val="43137"/>
                    </a:srgbClr>
                  </a:outerShdw>
                </a:effectLst>
              </a:rPr>
              <a:t> на важливі центри організму, які здійснюють </a:t>
            </a:r>
            <a:r>
              <a:rPr lang="uk-UA" sz="2000" dirty="0" err="1">
                <a:solidFill>
                  <a:schemeClr val="bg1"/>
                </a:solidFill>
                <a:effectLst>
                  <a:outerShdw blurRad="38100" dist="38100" dir="2700000" algn="tl">
                    <a:srgbClr val="000000">
                      <a:alpha val="43137"/>
                    </a:srgbClr>
                  </a:outerShdw>
                </a:effectLst>
              </a:rPr>
              <a:t>нейровегетативну</a:t>
            </a:r>
            <a:r>
              <a:rPr lang="uk-UA" sz="2000" dirty="0">
                <a:solidFill>
                  <a:schemeClr val="bg1"/>
                </a:solidFill>
                <a:effectLst>
                  <a:outerShdw blurRad="38100" dist="38100" dir="2700000" algn="tl">
                    <a:srgbClr val="000000">
                      <a:alpha val="43137"/>
                    </a:srgbClr>
                  </a:outerShdw>
                </a:effectLst>
              </a:rPr>
              <a:t>, ендокринну і гуморальну регуляції в організмі. При цьому, як правило, виникають гарячкова реакція, головний біль, запаморочення голови, загальна слабкість, біль в очах, ломота у тілі, м'язовий біль, пітливість, порушення сну. В тяжких випадках приєднуються нудота, блювання, порушення свідомості. </a:t>
            </a:r>
          </a:p>
          <a:p>
            <a:r>
              <a:rPr lang="uk-UA" sz="2000" dirty="0" smtClean="0">
                <a:solidFill>
                  <a:schemeClr val="bg1"/>
                </a:solidFill>
                <a:effectLst>
                  <a:outerShdw blurRad="38100" dist="38100" dir="2700000" algn="tl">
                    <a:srgbClr val="000000">
                      <a:alpha val="43137"/>
                    </a:srgbClr>
                  </a:outerShdw>
                </a:effectLst>
              </a:rPr>
              <a:t> </a:t>
            </a:r>
            <a:r>
              <a:rPr lang="uk-UA" sz="2000" dirty="0">
                <a:solidFill>
                  <a:schemeClr val="bg1"/>
                </a:solidFill>
                <a:effectLst>
                  <a:outerShdw blurRad="38100" dist="38100" dir="2700000" algn="tl">
                    <a:srgbClr val="000000">
                      <a:alpha val="43137"/>
                    </a:srgbClr>
                  </a:outerShdw>
                </a:effectLst>
              </a:rPr>
              <a:t>Проникнення збудника у верхні дихальні шляхи зумовлює розвиток запалення їхньої слизової оболонки. Спостерігаються гіперемія і набряк слизової зіву, глотки, носа, гортані, трахеї. Для ушкодження альвеолярного епітелію характерні задишка і ціаноз. Хворі скаржаться на утруднене носове дихання, сиплість голосу, біль у глотці й гортані, болюче дряпання за грудиною, кашель.</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528" y="3789040"/>
            <a:ext cx="3068960" cy="306896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735752"/>
            <a:ext cx="2846965" cy="310888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156304"/>
            <a:ext cx="2560577" cy="2721958"/>
          </a:xfrm>
          <a:prstGeom prst="rect">
            <a:avLst/>
          </a:prstGeom>
        </p:spPr>
      </p:pic>
    </p:spTree>
    <p:extLst>
      <p:ext uri="{BB962C8B-B14F-4D97-AF65-F5344CB8AC3E}">
        <p14:creationId xmlns:p14="http://schemas.microsoft.com/office/powerpoint/2010/main" val="57277263"/>
      </p:ext>
    </p:extLst>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style.rotation</p:attrName>
                                        </p:attrNameLst>
                                      </p:cBhvr>
                                      <p:tavLst>
                                        <p:tav tm="0">
                                          <p:val>
                                            <p:fltVal val="720"/>
                                          </p:val>
                                        </p:tav>
                                        <p:tav tm="100000">
                                          <p:val>
                                            <p:fltVal val="0"/>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3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par>
                          <p:cTn id="27" fill="hold">
                            <p:stCondLst>
                              <p:cond delay="5000"/>
                            </p:stCondLst>
                            <p:childTnLst>
                              <p:par>
                                <p:cTn id="28" presetID="35"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style.rotation</p:attrName>
                                        </p:attrNameLst>
                                      </p:cBhvr>
                                      <p:tavLst>
                                        <p:tav tm="0">
                                          <p:val>
                                            <p:fltVal val="720"/>
                                          </p:val>
                                        </p:tav>
                                        <p:tav tm="100000">
                                          <p:val>
                                            <p:fltVal val="0"/>
                                          </p:val>
                                        </p:tav>
                                      </p:tavLst>
                                    </p:anim>
                                    <p:anim calcmode="lin" valueType="num">
                                      <p:cBhvr>
                                        <p:cTn id="32" dur="2000" fill="hold"/>
                                        <p:tgtEl>
                                          <p:spTgt spid="3"/>
                                        </p:tgtEl>
                                        <p:attrNameLst>
                                          <p:attrName>ppt_h</p:attrName>
                                        </p:attrNameLst>
                                      </p:cBhvr>
                                      <p:tavLst>
                                        <p:tav tm="0">
                                          <p:val>
                                            <p:fltVal val="0"/>
                                          </p:val>
                                        </p:tav>
                                        <p:tav tm="100000">
                                          <p:val>
                                            <p:strVal val="#ppt_h"/>
                                          </p:val>
                                        </p:tav>
                                      </p:tavLst>
                                    </p:anim>
                                    <p:anim calcmode="lin" valueType="num">
                                      <p:cBhvr>
                                        <p:cTn id="33"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Рисунок 5" descr="грипп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3603" y="3429000"/>
            <a:ext cx="2650885" cy="331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Рисунок 4" descr="микробы.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2064" y="3068960"/>
            <a:ext cx="3128128" cy="3240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1077218"/>
          </a:xfrm>
          <a:prstGeom prst="rect">
            <a:avLst/>
          </a:prstGeom>
          <a:noFill/>
        </p:spPr>
        <p:txBody>
          <a:bodyPr wrap="square" rtlCol="0">
            <a:spAutoFit/>
          </a:bodyPr>
          <a:lstStyle/>
          <a:p>
            <a:r>
              <a:rPr lang="uk-UA" sz="2400" u="sng" dirty="0">
                <a:solidFill>
                  <a:schemeClr val="bg1"/>
                </a:solidFill>
                <a:effectLst>
                  <a:outerShdw blurRad="38100" dist="38100" dir="2700000" algn="tl">
                    <a:srgbClr val="000000">
                      <a:alpha val="43137"/>
                    </a:srgbClr>
                  </a:outerShdw>
                </a:effectLst>
              </a:rPr>
              <a:t>Інфекція або </a:t>
            </a:r>
            <a:r>
              <a:rPr lang="uk-UA" sz="2400" u="sng" dirty="0" err="1">
                <a:solidFill>
                  <a:schemeClr val="bg1"/>
                </a:solidFill>
                <a:effectLst>
                  <a:outerShdw blurRad="38100" dist="38100" dir="2700000" algn="tl">
                    <a:srgbClr val="000000">
                      <a:alpha val="43137"/>
                    </a:srgbClr>
                  </a:outerShdw>
                </a:effectLst>
              </a:rPr>
              <a:t>Заражування</a:t>
            </a:r>
            <a:r>
              <a:rPr lang="uk-UA" sz="2400" u="sng" dirty="0">
                <a:solidFill>
                  <a:schemeClr val="bg1"/>
                </a:solidFill>
                <a:effectLst>
                  <a:outerShdw blurRad="38100" dist="38100" dir="2700000" algn="tl">
                    <a:srgbClr val="000000">
                      <a:alpha val="43137"/>
                    </a:srgbClr>
                  </a:outerShdw>
                </a:effectLst>
              </a:rPr>
              <a:t> </a:t>
            </a:r>
            <a:r>
              <a:rPr lang="uk-UA" sz="2000" dirty="0">
                <a:solidFill>
                  <a:schemeClr val="bg1"/>
                </a:solidFill>
                <a:effectLst>
                  <a:outerShdw blurRad="38100" dist="38100" dir="2700000" algn="tl">
                    <a:srgbClr val="000000">
                      <a:alpha val="43137"/>
                    </a:srgbClr>
                  </a:outerShdw>
                </a:effectLst>
              </a:rPr>
              <a:t>— стан, коли в організм потрапляє чужорідний агент (бактерія, грибок, найпростіші або вірус), який розмножується і здійснює хвороботворний </a:t>
            </a:r>
            <a:r>
              <a:rPr lang="uk-UA" sz="2000" dirty="0" smtClean="0">
                <a:solidFill>
                  <a:schemeClr val="bg1"/>
                </a:solidFill>
                <a:effectLst>
                  <a:outerShdw blurRad="38100" dist="38100" dir="2700000" algn="tl">
                    <a:srgbClr val="000000">
                      <a:alpha val="43137"/>
                    </a:srgbClr>
                  </a:outerShdw>
                </a:effectLst>
              </a:rPr>
              <a:t>ефект</a:t>
            </a:r>
            <a:r>
              <a:rPr lang="uk-UA" sz="2000" dirty="0">
                <a:solidFill>
                  <a:schemeClr val="bg1"/>
                </a:solidFill>
                <a:effectLst>
                  <a:outerShdw blurRad="38100" dist="38100" dir="2700000" algn="tl">
                    <a:srgbClr val="000000">
                      <a:alpha val="43137"/>
                    </a:srgbClr>
                  </a:outerShdw>
                </a:effectLst>
              </a:rPr>
              <a:t>.</a:t>
            </a:r>
          </a:p>
        </p:txBody>
      </p:sp>
      <p:pic>
        <p:nvPicPr>
          <p:cNvPr id="1028" name="Рисунок 6" descr="микробы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96752"/>
            <a:ext cx="3030897"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1620" y="1044604"/>
            <a:ext cx="5612868" cy="2000548"/>
          </a:xfrm>
          <a:prstGeom prst="rect">
            <a:avLst/>
          </a:prstGeom>
          <a:noFill/>
        </p:spPr>
        <p:txBody>
          <a:bodyPr wrap="square" rtlCol="0">
            <a:spAutoFit/>
          </a:bodyPr>
          <a:lstStyle/>
          <a:p>
            <a:r>
              <a:rPr lang="uk-UA" sz="2400" u="sng" dirty="0">
                <a:solidFill>
                  <a:schemeClr val="bg1"/>
                </a:solidFill>
                <a:effectLst>
                  <a:outerShdw blurRad="38100" dist="38100" dir="2700000" algn="tl">
                    <a:srgbClr val="000000">
                      <a:alpha val="43137"/>
                    </a:srgbClr>
                  </a:outerShdw>
                </a:effectLst>
              </a:rPr>
              <a:t>Інфекційний процес </a:t>
            </a:r>
            <a:r>
              <a:rPr lang="uk-UA" sz="2000" dirty="0">
                <a:solidFill>
                  <a:schemeClr val="bg1"/>
                </a:solidFill>
                <a:effectLst>
                  <a:outerShdw blurRad="38100" dist="38100" dir="2700000" algn="tl">
                    <a:srgbClr val="000000">
                      <a:alpha val="43137"/>
                    </a:srgbClr>
                  </a:outerShdw>
                </a:effectLst>
              </a:rPr>
              <a:t>– це історично сформована взаємодія сприйнятливого людського організму та патогенного мікроорганізму в певних умовах зовнішнього і соціального середовища з виникненням явного чи прихованого патологічного процесу.</a:t>
            </a:r>
          </a:p>
        </p:txBody>
      </p:sp>
      <p:sp>
        <p:nvSpPr>
          <p:cNvPr id="4" name="TextBox 3"/>
          <p:cNvSpPr txBox="1"/>
          <p:nvPr/>
        </p:nvSpPr>
        <p:spPr>
          <a:xfrm>
            <a:off x="35496" y="4149080"/>
            <a:ext cx="2952328" cy="2554545"/>
          </a:xfrm>
          <a:prstGeom prst="rect">
            <a:avLst/>
          </a:prstGeom>
          <a:noFill/>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З біологічної точки зору – інфекційний процес – це різновид паразитизму.</a:t>
            </a:r>
          </a:p>
          <a:p>
            <a:r>
              <a:rPr lang="uk-UA" sz="2000" dirty="0">
                <a:solidFill>
                  <a:schemeClr val="bg1"/>
                </a:solidFill>
                <a:effectLst>
                  <a:outerShdw blurRad="38100" dist="38100" dir="2700000" algn="tl">
                    <a:srgbClr val="000000">
                      <a:alpha val="43137"/>
                    </a:srgbClr>
                  </a:outerShdw>
                </a:effectLst>
              </a:rPr>
              <a:t>Інфекційна хвороба – це крайній ступень прояву інфекційного процесу.</a:t>
            </a:r>
          </a:p>
        </p:txBody>
      </p:sp>
    </p:spTree>
    <p:extLst>
      <p:ext uri="{BB962C8B-B14F-4D97-AF65-F5344CB8AC3E}">
        <p14:creationId xmlns:p14="http://schemas.microsoft.com/office/powerpoint/2010/main" val="1461309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ntr" presetSubtype="8"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heel(8)">
                                      <p:cBhvr>
                                        <p:cTn id="13" dur="2000"/>
                                        <p:tgtEl>
                                          <p:spTgt spid="1027"/>
                                        </p:tgtEl>
                                      </p:cBhvr>
                                    </p:animEffect>
                                  </p:childTnLst>
                                </p:cTn>
                              </p:par>
                            </p:childTnLst>
                          </p:cTn>
                        </p:par>
                        <p:par>
                          <p:cTn id="14" fill="hold">
                            <p:stCondLst>
                              <p:cond delay="4000"/>
                            </p:stCondLst>
                            <p:childTnLst>
                              <p:par>
                                <p:cTn id="15" presetID="45"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21" presetClass="entr" presetSubtype="8"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heel(8)">
                                      <p:cBhvr>
                                        <p:cTn id="23" dur="2000"/>
                                        <p:tgtEl>
                                          <p:spTgt spid="1026"/>
                                        </p:tgtEl>
                                      </p:cBhvr>
                                    </p:animEffect>
                                  </p:childTnLst>
                                </p:cTn>
                              </p:par>
                            </p:childTnLst>
                          </p:cTn>
                        </p:par>
                        <p:par>
                          <p:cTn id="24" fill="hold">
                            <p:stCondLst>
                              <p:cond delay="8000"/>
                            </p:stCondLst>
                            <p:childTnLst>
                              <p:par>
                                <p:cTn id="25" presetID="45"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anim calcmode="lin" valueType="num">
                                      <p:cBhvr>
                                        <p:cTn id="2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30" fill="hold">
                            <p:stCondLst>
                              <p:cond delay="10000"/>
                            </p:stCondLst>
                            <p:childTnLst>
                              <p:par>
                                <p:cTn id="31" presetID="45" presetClass="entr" presetSubtype="0" fill="hold" grpId="0" nodeType="after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2000"/>
                                        <p:tgtEl>
                                          <p:spTgt spid="4">
                                            <p:txEl>
                                              <p:pRg st="1" end="1"/>
                                            </p:txEl>
                                          </p:spTgt>
                                        </p:tgtEl>
                                      </p:cBhvr>
                                    </p:animEffect>
                                    <p:anim calcmode="lin" valueType="num">
                                      <p:cBhvr>
                                        <p:cTn id="34"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35"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36" fill="hold">
                            <p:stCondLst>
                              <p:cond delay="12000"/>
                            </p:stCondLst>
                            <p:childTnLst>
                              <p:par>
                                <p:cTn id="37" presetID="21" presetClass="entr" presetSubtype="8" fill="hold" nodeType="after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wheel(8)">
                                      <p:cBhvr>
                                        <p:cTn id="3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39" y="0"/>
            <a:ext cx="9144000" cy="3231654"/>
          </a:xfrm>
          <a:prstGeom prst="rect">
            <a:avLst/>
          </a:prstGeom>
          <a:noFill/>
        </p:spPr>
        <p:txBody>
          <a:bodyPr wrap="square" rtlCol="0">
            <a:spAutoFit/>
          </a:bodyPr>
          <a:lstStyle/>
          <a:p>
            <a:r>
              <a:rPr lang="vi-VN" sz="2400" u="sng" dirty="0">
                <a:solidFill>
                  <a:schemeClr val="bg1"/>
                </a:solidFill>
                <a:effectLst>
                  <a:outerShdw blurRad="38100" dist="38100" dir="2700000" algn="tl">
                    <a:srgbClr val="000000">
                      <a:alpha val="43137"/>
                    </a:srgbClr>
                  </a:outerShdw>
                </a:effectLst>
              </a:rPr>
              <a:t>Туберкульо́з</a:t>
            </a:r>
            <a:r>
              <a:rPr lang="vi-VN" sz="2000" dirty="0">
                <a:solidFill>
                  <a:schemeClr val="bg1"/>
                </a:solidFill>
                <a:effectLst>
                  <a:outerShdw blurRad="38100" dist="38100" dir="2700000" algn="tl">
                    <a:srgbClr val="000000">
                      <a:alpha val="43137"/>
                    </a:srgbClr>
                  </a:outerShdw>
                </a:effectLst>
              </a:rPr>
              <a:t> (від лат. </a:t>
            </a:r>
            <a:r>
              <a:rPr lang="en-US" sz="2000" dirty="0" err="1">
                <a:solidFill>
                  <a:schemeClr val="bg1"/>
                </a:solidFill>
                <a:effectLst>
                  <a:outerShdw blurRad="38100" dist="38100" dir="2700000" algn="tl">
                    <a:srgbClr val="000000">
                      <a:alpha val="43137"/>
                    </a:srgbClr>
                  </a:outerShdw>
                </a:effectLst>
              </a:rPr>
              <a:t>tuberculum</a:t>
            </a:r>
            <a:r>
              <a:rPr lang="en-US" sz="2000" dirty="0">
                <a:solidFill>
                  <a:schemeClr val="bg1"/>
                </a:solidFill>
                <a:effectLst>
                  <a:outerShdw blurRad="38100" dist="38100" dir="2700000" algn="tl">
                    <a:srgbClr val="000000">
                      <a:alpha val="43137"/>
                    </a:srgbClr>
                  </a:outerShdw>
                </a:effectLst>
              </a:rPr>
              <a:t> — </a:t>
            </a:r>
            <a:r>
              <a:rPr lang="vi-VN" sz="2000" dirty="0">
                <a:solidFill>
                  <a:schemeClr val="bg1"/>
                </a:solidFill>
                <a:effectLst>
                  <a:outerShdw blurRad="38100" dist="38100" dir="2700000" algn="tl">
                    <a:srgbClr val="000000">
                      <a:alpha val="43137"/>
                    </a:srgbClr>
                  </a:outerShdw>
                </a:effectLst>
              </a:rPr>
              <a:t>горбок</a:t>
            </a:r>
            <a:r>
              <a:rPr lang="vi-VN" sz="2000" dirty="0" smtClean="0">
                <a:solidFill>
                  <a:schemeClr val="bg1"/>
                </a:solidFill>
                <a:effectLst>
                  <a:outerShdw blurRad="38100" dist="38100" dir="2700000" algn="tl">
                    <a:srgbClr val="000000">
                      <a:alpha val="43137"/>
                    </a:srgbClr>
                  </a:outerShdw>
                </a:effectLst>
              </a:rPr>
              <a:t>)</a:t>
            </a:r>
            <a:r>
              <a:rPr lang="uk-UA" sz="2000" dirty="0" smtClean="0">
                <a:solidFill>
                  <a:schemeClr val="bg1"/>
                </a:solidFill>
                <a:effectLst>
                  <a:outerShdw blurRad="38100" dist="38100" dir="2700000" algn="tl">
                    <a:srgbClr val="000000">
                      <a:alpha val="43137"/>
                    </a:srgbClr>
                  </a:outerShdw>
                </a:effectLst>
              </a:rPr>
              <a:t> </a:t>
            </a:r>
            <a:r>
              <a:rPr lang="vi-VN" sz="2000" dirty="0" smtClean="0">
                <a:solidFill>
                  <a:schemeClr val="bg1"/>
                </a:solidFill>
                <a:effectLst>
                  <a:outerShdw blurRad="38100" dist="38100" dir="2700000" algn="tl">
                    <a:srgbClr val="000000">
                      <a:alpha val="43137"/>
                    </a:srgbClr>
                  </a:outerShdw>
                </a:effectLst>
              </a:rPr>
              <a:t>— </a:t>
            </a:r>
            <a:r>
              <a:rPr lang="vi-VN" sz="2000" dirty="0">
                <a:solidFill>
                  <a:schemeClr val="bg1"/>
                </a:solidFill>
                <a:effectLst>
                  <a:outerShdw blurRad="38100" dist="38100" dir="2700000" algn="tl">
                    <a:srgbClr val="000000">
                      <a:alpha val="43137"/>
                    </a:srgbClr>
                  </a:outerShdw>
                </a:effectLst>
              </a:rPr>
              <a:t>інфекційна хвороба, яка викликається мікобактеріями туберкульозу і характеризується утворенням специфічних гранульом в різноманітних органах та тканинах (найчастіше у легенях) і поліморфною клінічною </a:t>
            </a:r>
            <a:r>
              <a:rPr lang="vi-VN" sz="2000" dirty="0" smtClean="0">
                <a:solidFill>
                  <a:schemeClr val="bg1"/>
                </a:solidFill>
                <a:effectLst>
                  <a:outerShdw blurRad="38100" dist="38100" dir="2700000" algn="tl">
                    <a:srgbClr val="000000">
                      <a:alpha val="43137"/>
                    </a:srgbClr>
                  </a:outerShdw>
                </a:effectLst>
              </a:rPr>
              <a:t>картиною.</a:t>
            </a:r>
            <a:r>
              <a:rPr lang="uk-UA" sz="2000" dirty="0" smtClean="0">
                <a:solidFill>
                  <a:schemeClr val="bg1"/>
                </a:solidFill>
                <a:effectLst>
                  <a:outerShdw blurRad="38100" dist="38100" dir="2700000" algn="tl">
                    <a:srgbClr val="000000">
                      <a:alpha val="43137"/>
                    </a:srgbClr>
                  </a:outerShdw>
                </a:effectLst>
              </a:rPr>
              <a:t> </a:t>
            </a:r>
            <a:r>
              <a:rPr lang="vi-VN" sz="2000" dirty="0" smtClean="0">
                <a:solidFill>
                  <a:schemeClr val="bg1"/>
                </a:solidFill>
                <a:effectLst>
                  <a:outerShdw blurRad="38100" dist="38100" dir="2700000" algn="tl">
                    <a:srgbClr val="000000">
                      <a:alpha val="43137"/>
                    </a:srgbClr>
                  </a:outerShdw>
                </a:effectLst>
              </a:rPr>
              <a:t>Сьогодні </a:t>
            </a:r>
            <a:r>
              <a:rPr lang="vi-VN" sz="2000" dirty="0">
                <a:solidFill>
                  <a:schemeClr val="bg1"/>
                </a:solidFill>
                <a:effectLst>
                  <a:outerShdw blurRad="38100" dist="38100" dir="2700000" algn="tl">
                    <a:srgbClr val="000000">
                      <a:alpha val="43137"/>
                    </a:srgbClr>
                  </a:outerShdw>
                </a:effectLst>
              </a:rPr>
              <a:t>у світі налічується 50—60 мільйонів хворих на туберкульоз, щороку захворює 7−10 мільйонів, помирає 3 мільйони осіб. Одна хвора людина може інфікувати за рік 10-15 людей</a:t>
            </a:r>
            <a:r>
              <a:rPr lang="vi-VN" sz="2000" dirty="0" smtClean="0">
                <a:solidFill>
                  <a:schemeClr val="bg1"/>
                </a:solidFill>
                <a:effectLst>
                  <a:outerShdw blurRad="38100" dist="38100" dir="2700000" algn="tl">
                    <a:srgbClr val="000000">
                      <a:alpha val="43137"/>
                    </a:srgbClr>
                  </a:outerShdw>
                </a:effectLst>
              </a:rPr>
              <a:t>.</a:t>
            </a:r>
            <a:r>
              <a:rPr lang="uk-UA" sz="2000" dirty="0">
                <a:solidFill>
                  <a:schemeClr val="bg1"/>
                </a:solidFill>
                <a:effectLst>
                  <a:outerShdw blurRad="38100" dist="38100" dir="2700000" algn="tl">
                    <a:srgbClr val="000000">
                      <a:alpha val="43137"/>
                    </a:srgbClr>
                  </a:outerShdw>
                </a:effectLst>
              </a:rPr>
              <a:t> </a:t>
            </a:r>
            <a:r>
              <a:rPr lang="uk-UA" sz="2000" dirty="0" smtClean="0">
                <a:solidFill>
                  <a:schemeClr val="bg1"/>
                </a:solidFill>
                <a:effectLst>
                  <a:outerShdw blurRad="38100" dist="38100" dir="2700000" algn="tl">
                    <a:srgbClr val="000000">
                      <a:alpha val="43137"/>
                    </a:srgbClr>
                  </a:outerShdw>
                </a:effectLst>
              </a:rPr>
              <a:t>Туберкульоз супроводжував людство з давніх-давен. Ще у залишках кісток древніх людей знаходили сліди туберкульозного ураження. Опис хвороби знаходили у єгипетських ієрогліфах, старих перських книгах, індійських ведах. </a:t>
            </a:r>
            <a:endParaRPr lang="uk-UA" sz="2000"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938807"/>
            <a:ext cx="4067087" cy="391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140" y="3119477"/>
            <a:ext cx="5108195" cy="3477875"/>
          </a:xfrm>
          <a:prstGeom prst="rect">
            <a:avLst/>
          </a:prstGeom>
          <a:gradFill flip="none" rotWithShape="1">
            <a:gsLst>
              <a:gs pos="0">
                <a:srgbClr val="FFF200"/>
              </a:gs>
              <a:gs pos="45000">
                <a:srgbClr val="FF7A00"/>
              </a:gs>
              <a:gs pos="70000">
                <a:srgbClr val="FF0300"/>
              </a:gs>
              <a:gs pos="100000">
                <a:srgbClr val="4D0808"/>
              </a:gs>
            </a:gsLst>
            <a:lin ang="2700000" scaled="1"/>
            <a:tileRect/>
          </a:gradFill>
          <a:ln>
            <a:noFill/>
          </a:ln>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Збудник туберкульозу — </a:t>
            </a:r>
            <a:r>
              <a:rPr lang="en-US" sz="2000" dirty="0">
                <a:solidFill>
                  <a:schemeClr val="bg1"/>
                </a:solidFill>
                <a:effectLst>
                  <a:outerShdw blurRad="38100" dist="38100" dir="2700000" algn="tl">
                    <a:srgbClr val="000000">
                      <a:alpha val="43137"/>
                    </a:srgbClr>
                  </a:outerShdw>
                </a:effectLst>
              </a:rPr>
              <a:t>Mycobacterium tuberculosis (MTB, </a:t>
            </a:r>
            <a:r>
              <a:rPr lang="uk-UA" sz="2000" dirty="0">
                <a:solidFill>
                  <a:schemeClr val="bg1"/>
                </a:solidFill>
                <a:effectLst>
                  <a:outerShdw blurRad="38100" dist="38100" dir="2700000" algn="tl">
                    <a:srgbClr val="000000">
                      <a:alpha val="43137"/>
                    </a:srgbClr>
                  </a:outerShdw>
                </a:effectLst>
              </a:rPr>
              <a:t>також відома в медицині як «мікобактерія туберкульозу» — МБТ), або Паличка Коха — патогенна бактерія роду </a:t>
            </a:r>
            <a:r>
              <a:rPr lang="en-US" sz="2000" dirty="0">
                <a:solidFill>
                  <a:schemeClr val="bg1"/>
                </a:solidFill>
                <a:effectLst>
                  <a:outerShdw blurRad="38100" dist="38100" dir="2700000" algn="tl">
                    <a:srgbClr val="000000">
                      <a:alpha val="43137"/>
                    </a:srgbClr>
                  </a:outerShdw>
                </a:effectLst>
              </a:rPr>
              <a:t>Mycobacterium </a:t>
            </a:r>
            <a:r>
              <a:rPr lang="uk-UA" sz="2000" dirty="0">
                <a:solidFill>
                  <a:schemeClr val="bg1"/>
                </a:solidFill>
                <a:effectLst>
                  <a:outerShdw blurRad="38100" dist="38100" dir="2700000" algn="tl">
                    <a:srgbClr val="000000">
                      <a:alpha val="43137"/>
                    </a:srgbClr>
                  </a:outerShdw>
                </a:effectLst>
              </a:rPr>
              <a:t>типу </a:t>
            </a:r>
            <a:r>
              <a:rPr lang="uk-UA" sz="2000" dirty="0" err="1">
                <a:solidFill>
                  <a:schemeClr val="bg1"/>
                </a:solidFill>
                <a:effectLst>
                  <a:outerShdw blurRad="38100" dist="38100" dir="2700000" algn="tl">
                    <a:srgbClr val="000000">
                      <a:alpha val="43137"/>
                    </a:srgbClr>
                  </a:outerShdw>
                </a:effectLst>
              </a:rPr>
              <a:t>актинобактерій</a:t>
            </a:r>
            <a:r>
              <a:rPr lang="uk-UA"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Actinobacteria</a:t>
            </a:r>
            <a:r>
              <a:rPr lang="en-US" sz="2000" dirty="0">
                <a:solidFill>
                  <a:schemeClr val="bg1"/>
                </a:solidFill>
                <a:effectLst>
                  <a:outerShdw blurRad="38100" dist="38100" dir="2700000" algn="tl">
                    <a:srgbClr val="000000">
                      <a:alpha val="43137"/>
                    </a:srgbClr>
                  </a:outerShdw>
                </a:effectLst>
              </a:rPr>
              <a:t>). </a:t>
            </a:r>
            <a:r>
              <a:rPr lang="uk-UA" sz="2000" dirty="0">
                <a:solidFill>
                  <a:schemeClr val="bg1"/>
                </a:solidFill>
                <a:effectLst>
                  <a:outerShdw blurRad="38100" dist="38100" dir="2700000" algn="tl">
                    <a:srgbClr val="000000">
                      <a:alpha val="43137"/>
                    </a:srgbClr>
                  </a:outerShdw>
                </a:effectLst>
              </a:rPr>
              <a:t>Туберкульоз людини і тварин викликають представники </a:t>
            </a:r>
            <a:r>
              <a:rPr lang="en-US" sz="2000" dirty="0">
                <a:solidFill>
                  <a:schemeClr val="bg1"/>
                </a:solidFill>
                <a:effectLst>
                  <a:outerShdw blurRad="38100" dist="38100" dir="2700000" algn="tl">
                    <a:srgbClr val="000000">
                      <a:alpha val="43137"/>
                    </a:srgbClr>
                  </a:outerShdw>
                </a:effectLst>
              </a:rPr>
              <a:t>Mycobacterium tuberculosis complex, </a:t>
            </a:r>
            <a:r>
              <a:rPr lang="uk-UA" sz="2000" dirty="0">
                <a:solidFill>
                  <a:schemeClr val="bg1"/>
                </a:solidFill>
                <a:effectLst>
                  <a:outerShdw blurRad="38100" dist="38100" dir="2700000" algn="tl">
                    <a:srgbClr val="000000">
                      <a:alpha val="43137"/>
                    </a:srgbClr>
                  </a:outerShdw>
                </a:effectLst>
              </a:rPr>
              <a:t>ряд інших представників роду викликає інші, у тому числі опортуністичні інфекції людини і тварин.</a:t>
            </a:r>
          </a:p>
        </p:txBody>
      </p:sp>
    </p:spTree>
    <p:extLst>
      <p:ext uri="{BB962C8B-B14F-4D97-AF65-F5344CB8AC3E}">
        <p14:creationId xmlns:p14="http://schemas.microsoft.com/office/powerpoint/2010/main" val="30540423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9" presetClass="entr" presetSubtype="1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5000" fill="hold"/>
                                        <p:tgtEl>
                                          <p:spTgt spid="3074"/>
                                        </p:tgtEl>
                                        <p:attrNameLst>
                                          <p:attrName>ppt_w</p:attrName>
                                        </p:attrNameLst>
                                      </p:cBhvr>
                                      <p:tavLst>
                                        <p:tav tm="0" fmla="#ppt_w*sin(2.5*pi*$)">
                                          <p:val>
                                            <p:fltVal val="0"/>
                                          </p:val>
                                        </p:tav>
                                        <p:tav tm="100000">
                                          <p:val>
                                            <p:fltVal val="1"/>
                                          </p:val>
                                        </p:tav>
                                      </p:tavLst>
                                    </p:anim>
                                    <p:anim calcmode="lin" valueType="num">
                                      <p:cBhvr>
                                        <p:cTn id="17" dur="5000" fill="hold"/>
                                        <p:tgtEl>
                                          <p:spTgt spid="3074"/>
                                        </p:tgtEl>
                                        <p:attrNameLst>
                                          <p:attrName>ppt_h</p:attrName>
                                        </p:attrNameLst>
                                      </p:cBhvr>
                                      <p:tavLst>
                                        <p:tav tm="0">
                                          <p:val>
                                            <p:strVal val="#ppt_h"/>
                                          </p:val>
                                        </p:tav>
                                        <p:tav tm="100000">
                                          <p:val>
                                            <p:strVal val="#ppt_h"/>
                                          </p:val>
                                        </p:tav>
                                      </p:tavLst>
                                    </p:anim>
                                  </p:childTnLst>
                                </p:cTn>
                              </p:par>
                            </p:childTnLst>
                          </p:cTn>
                        </p:par>
                        <p:par>
                          <p:cTn id="18" fill="hold">
                            <p:stCondLst>
                              <p:cond delay="60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70537"/>
          </a:xfrm>
          <a:prstGeom prst="rect">
            <a:avLst/>
          </a:prstGeom>
          <a:noFill/>
        </p:spPr>
        <p:txBody>
          <a:bodyPr wrap="square" rtlCol="0">
            <a:spAutoFit/>
          </a:bodyPr>
          <a:lstStyle/>
          <a:p>
            <a:r>
              <a:rPr lang="uk-UA" sz="2400" u="sng" dirty="0">
                <a:solidFill>
                  <a:schemeClr val="bg1"/>
                </a:solidFill>
                <a:effectLst>
                  <a:outerShdw blurRad="38100" dist="38100" dir="2700000" algn="tl">
                    <a:srgbClr val="000000">
                      <a:alpha val="43137"/>
                    </a:srgbClr>
                  </a:outerShdw>
                </a:effectLst>
              </a:rPr>
              <a:t>Інфекції</a:t>
            </a:r>
            <a:r>
              <a:rPr lang="uk-UA" sz="2000" dirty="0">
                <a:solidFill>
                  <a:schemeClr val="bg1"/>
                </a:solidFill>
                <a:effectLst>
                  <a:outerShdw blurRad="38100" dist="38100" dir="2700000" algn="tl">
                    <a:srgbClr val="000000">
                      <a:alpha val="43137"/>
                    </a:srgbClr>
                  </a:outerShdw>
                </a:effectLst>
              </a:rPr>
              <a:t>, які входять до групи </a:t>
            </a:r>
            <a:r>
              <a:rPr lang="uk-UA" sz="2400" u="sng" dirty="0">
                <a:solidFill>
                  <a:schemeClr val="bg1"/>
                </a:solidFill>
                <a:effectLst>
                  <a:outerShdw blurRad="38100" dist="38100" dir="2700000" algn="tl">
                    <a:srgbClr val="000000">
                      <a:alpha val="43137"/>
                    </a:srgbClr>
                  </a:outerShdw>
                </a:effectLst>
              </a:rPr>
              <a:t>кров’яних</a:t>
            </a:r>
            <a:r>
              <a:rPr lang="uk-UA" sz="2000" dirty="0">
                <a:solidFill>
                  <a:schemeClr val="bg1"/>
                </a:solidFill>
                <a:effectLst>
                  <a:outerShdw blurRad="38100" dist="38100" dir="2700000" algn="tl">
                    <a:srgbClr val="000000">
                      <a:alpha val="43137"/>
                    </a:srgbClr>
                  </a:outerShdw>
                </a:effectLst>
              </a:rPr>
              <a:t>, об’єднані за спільним, трансмісивним, механізмом передачі. Під поняттям «трансмісія» розуміємо передачу збудника за допомогою живого переносника. Механічний перенос мікроорганізму через нестерильні медичні інструменти відносять не до трансмісивного (фактором передачі не є живий об’єкт, в якому уможливлюється розмноження й тривале зберігання збудника), а до контактно-ранового механізму передачі. </a:t>
            </a:r>
          </a:p>
          <a:p>
            <a:r>
              <a:rPr lang="uk-UA" sz="2000" dirty="0" smtClean="0">
                <a:solidFill>
                  <a:schemeClr val="bg1"/>
                </a:solidFill>
                <a:effectLst>
                  <a:outerShdw blurRad="38100" dist="38100" dir="2700000" algn="tl">
                    <a:srgbClr val="000000">
                      <a:alpha val="43137"/>
                    </a:srgbClr>
                  </a:outerShdw>
                </a:effectLst>
              </a:rPr>
              <a:t>Більшість </a:t>
            </a:r>
            <a:r>
              <a:rPr lang="uk-UA" sz="2000" dirty="0">
                <a:solidFill>
                  <a:schemeClr val="bg1"/>
                </a:solidFill>
                <a:effectLst>
                  <a:outerShdw blurRad="38100" dist="38100" dir="2700000" algn="tl">
                    <a:srgbClr val="000000">
                      <a:alpha val="43137"/>
                    </a:srgbClr>
                  </a:outerShdw>
                </a:effectLst>
              </a:rPr>
              <a:t>кров’яних інфекцій є типовими зоонозами. А оскільки ареал популяцій тварин зазвичай займає велику площу у природі, а самі особини тваринного світу дуже розріджені, паразитичні види, аби зберегти себе, змушені були адаптуватися до ще однієї передаточної ланки, яка зв’язує макроорганізми між собою. Таким </a:t>
            </a:r>
            <a:r>
              <a:rPr lang="uk-UA" sz="2000" dirty="0" err="1">
                <a:solidFill>
                  <a:schemeClr val="bg1"/>
                </a:solidFill>
                <a:effectLst>
                  <a:outerShdw blurRad="38100" dist="38100" dir="2700000" algn="tl">
                    <a:srgbClr val="000000">
                      <a:alpha val="43137"/>
                    </a:srgbClr>
                  </a:outerShdw>
                </a:effectLst>
              </a:rPr>
              <a:t>зв’язуючим</a:t>
            </a:r>
            <a:r>
              <a:rPr lang="uk-UA" sz="2000" dirty="0">
                <a:solidFill>
                  <a:schemeClr val="bg1"/>
                </a:solidFill>
                <a:effectLst>
                  <a:outerShdw blurRad="38100" dist="38100" dir="2700000" algn="tl">
                    <a:srgbClr val="000000">
                      <a:alpha val="43137"/>
                    </a:srgbClr>
                  </a:outerShdw>
                </a:effectLst>
              </a:rPr>
              <a:t> елементом є ектопаразити – членистоногі, які для живлення використовують кров різних теплокровних і холоднокровних тварин. Відтак, в еволюції сформувалася незвичайна – кров’яна – локалізація паразиту.</a:t>
            </a:r>
          </a:p>
        </p:txBody>
      </p:sp>
    </p:spTree>
    <p:extLst>
      <p:ext uri="{BB962C8B-B14F-4D97-AF65-F5344CB8AC3E}">
        <p14:creationId xmlns:p14="http://schemas.microsoft.com/office/powerpoint/2010/main" val="342063984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231654"/>
          </a:xfrm>
          <a:prstGeom prst="rect">
            <a:avLst/>
          </a:prstGeom>
          <a:noFill/>
        </p:spPr>
        <p:txBody>
          <a:bodyPr wrap="square" rtlCol="0">
            <a:spAutoFit/>
          </a:bodyPr>
          <a:lstStyle/>
          <a:p>
            <a:r>
              <a:rPr lang="vi-VN" sz="2400" u="sng" dirty="0">
                <a:solidFill>
                  <a:schemeClr val="bg1"/>
                </a:solidFill>
                <a:effectLst>
                  <a:outerShdw blurRad="38100" dist="38100" dir="2700000" algn="tl">
                    <a:srgbClr val="000000">
                      <a:alpha val="43137"/>
                    </a:srgbClr>
                  </a:outerShdw>
                </a:effectLst>
              </a:rPr>
              <a:t>Малярі́я</a:t>
            </a:r>
            <a:r>
              <a:rPr lang="vi-VN" sz="2000" dirty="0">
                <a:solidFill>
                  <a:schemeClr val="bg1"/>
                </a:solidFill>
                <a:effectLst>
                  <a:outerShdw blurRad="38100" dist="38100" dir="2700000" algn="tl">
                    <a:srgbClr val="000000">
                      <a:alpha val="43137"/>
                    </a:srgbClr>
                  </a:outerShdw>
                </a:effectLst>
              </a:rPr>
              <a:t> (с.в. італ. </a:t>
            </a:r>
            <a:r>
              <a:rPr lang="en-US" sz="2000" dirty="0">
                <a:solidFill>
                  <a:schemeClr val="bg1"/>
                </a:solidFill>
                <a:effectLst>
                  <a:outerShdw blurRad="38100" dist="38100" dir="2700000" algn="tl">
                    <a:srgbClr val="000000">
                      <a:alpha val="43137"/>
                    </a:srgbClr>
                  </a:outerShdw>
                </a:effectLst>
              </a:rPr>
              <a:t>mala — «</a:t>
            </a:r>
            <a:r>
              <a:rPr lang="vi-VN" sz="2000" dirty="0">
                <a:solidFill>
                  <a:schemeClr val="bg1"/>
                </a:solidFill>
                <a:effectLst>
                  <a:outerShdw blurRad="38100" dist="38100" dir="2700000" algn="tl">
                    <a:srgbClr val="000000">
                      <a:alpha val="43137"/>
                    </a:srgbClr>
                  </a:outerShdw>
                </a:effectLst>
              </a:rPr>
              <a:t>погане» і італ. </a:t>
            </a:r>
            <a:r>
              <a:rPr lang="en-US" sz="2000" dirty="0">
                <a:solidFill>
                  <a:schemeClr val="bg1"/>
                </a:solidFill>
                <a:effectLst>
                  <a:outerShdw blurRad="38100" dist="38100" dir="2700000" algn="tl">
                    <a:srgbClr val="000000">
                      <a:alpha val="43137"/>
                    </a:srgbClr>
                  </a:outerShdw>
                </a:effectLst>
              </a:rPr>
              <a:t>aria — «</a:t>
            </a:r>
            <a:r>
              <a:rPr lang="vi-VN" sz="2000" dirty="0">
                <a:solidFill>
                  <a:schemeClr val="bg1"/>
                </a:solidFill>
                <a:effectLst>
                  <a:outerShdw blurRad="38100" dist="38100" dir="2700000" algn="tl">
                    <a:srgbClr val="000000">
                      <a:alpha val="43137"/>
                    </a:srgbClr>
                  </a:outerShdw>
                </a:effectLst>
              </a:rPr>
              <a:t>повітря»), раніше відома як болотна лихоманка — інфекційне захворювання, що викликається протозойними паразитами роду плазмодіїв (</a:t>
            </a:r>
            <a:r>
              <a:rPr lang="en-US" sz="2000" dirty="0">
                <a:solidFill>
                  <a:schemeClr val="bg1"/>
                </a:solidFill>
                <a:effectLst>
                  <a:outerShdw blurRad="38100" dist="38100" dir="2700000" algn="tl">
                    <a:srgbClr val="000000">
                      <a:alpha val="43137"/>
                    </a:srgbClr>
                  </a:outerShdw>
                </a:effectLst>
              </a:rPr>
              <a:t>Plasmodium, 80-90% </a:t>
            </a:r>
            <a:r>
              <a:rPr lang="vi-VN" sz="2000" dirty="0">
                <a:solidFill>
                  <a:schemeClr val="bg1"/>
                </a:solidFill>
                <a:effectLst>
                  <a:outerShdw blurRad="38100" dist="38100" dir="2700000" algn="tl">
                    <a:srgbClr val="000000">
                      <a:alpha val="43137"/>
                    </a:srgbClr>
                  </a:outerShdw>
                </a:effectLst>
              </a:rPr>
              <a:t>випадків смерті — «тропічна малярія», що викликається </a:t>
            </a:r>
            <a:r>
              <a:rPr lang="en-US" sz="2000" dirty="0">
                <a:solidFill>
                  <a:schemeClr val="bg1"/>
                </a:solidFill>
                <a:effectLst>
                  <a:outerShdw blurRad="38100" dist="38100" dir="2700000" algn="tl">
                    <a:srgbClr val="000000">
                      <a:alpha val="43137"/>
                    </a:srgbClr>
                  </a:outerShdw>
                </a:effectLst>
              </a:rPr>
              <a:t>Plasmodium falciparum) </a:t>
            </a:r>
            <a:r>
              <a:rPr lang="vi-VN" sz="2000" dirty="0">
                <a:solidFill>
                  <a:schemeClr val="bg1"/>
                </a:solidFill>
                <a:effectLst>
                  <a:outerShdw blurRad="38100" dist="38100" dir="2700000" algn="tl">
                    <a:srgbClr val="000000">
                      <a:alpha val="43137"/>
                    </a:srgbClr>
                  </a:outerShdw>
                </a:effectLst>
              </a:rPr>
              <a:t>та передається людині при укусах комарів роду </a:t>
            </a:r>
            <a:r>
              <a:rPr lang="en-US" sz="2000" dirty="0">
                <a:solidFill>
                  <a:schemeClr val="bg1"/>
                </a:solidFill>
                <a:effectLst>
                  <a:outerShdw blurRad="38100" dist="38100" dir="2700000" algn="tl">
                    <a:srgbClr val="000000">
                      <a:alpha val="43137"/>
                    </a:srgbClr>
                  </a:outerShdw>
                </a:effectLst>
              </a:rPr>
              <a:t>Anopheles (</a:t>
            </a:r>
            <a:r>
              <a:rPr lang="vi-VN" sz="2000" dirty="0">
                <a:solidFill>
                  <a:schemeClr val="bg1"/>
                </a:solidFill>
                <a:effectLst>
                  <a:outerShdw blurRad="38100" dist="38100" dir="2700000" algn="tl">
                    <a:srgbClr val="000000">
                      <a:alpha val="43137"/>
                    </a:srgbClr>
                  </a:outerShdw>
                </a:effectLst>
              </a:rPr>
              <a:t>в переважній більшості випадків так званих «малярійних комарів»). Перебіг хвороби супроводжується гарячкою, ознобом, потом, спленомегалією (збільшенням розмірів селезінки), гепатомегалією (збільшенням розмірів печінки) і анемією, характеризується хронічним перебігом з можливістю рецидивів.</a:t>
            </a:r>
            <a:endParaRPr lang="uk-UA" sz="2000" dirty="0">
              <a:solidFill>
                <a:schemeClr val="bg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944" y="2924944"/>
            <a:ext cx="3933056"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147933"/>
            <a:ext cx="5210944" cy="3170099"/>
          </a:xfrm>
          <a:prstGeom prst="rect">
            <a:avLst/>
          </a:prstGeom>
          <a:gradFill flip="none" rotWithShape="1">
            <a:gsLst>
              <a:gs pos="0">
                <a:srgbClr val="FF3399"/>
              </a:gs>
              <a:gs pos="25000">
                <a:srgbClr val="FF6633"/>
              </a:gs>
              <a:gs pos="50000">
                <a:srgbClr val="FFFF00"/>
              </a:gs>
              <a:gs pos="75000">
                <a:srgbClr val="01A78F"/>
              </a:gs>
              <a:gs pos="100000">
                <a:srgbClr val="3366FF"/>
              </a:gs>
            </a:gsLst>
            <a:lin ang="2700000" scaled="1"/>
            <a:tileRect/>
          </a:gradFill>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Малярія щорічно викликає близько 350—500 мільйонів випадків захворювання і приблизно 1,3-3 мільйонів смертей </a:t>
            </a:r>
            <a:r>
              <a:rPr lang="uk-UA" sz="2000" dirty="0" smtClean="0">
                <a:solidFill>
                  <a:schemeClr val="bg1"/>
                </a:solidFill>
                <a:effectLst>
                  <a:outerShdw blurRad="38100" dist="38100" dir="2700000" algn="tl">
                    <a:srgbClr val="000000">
                      <a:alpha val="43137"/>
                    </a:srgbClr>
                  </a:outerShdw>
                </a:effectLst>
              </a:rPr>
              <a:t>людини — </a:t>
            </a:r>
            <a:r>
              <a:rPr lang="uk-UA" sz="2000" dirty="0">
                <a:solidFill>
                  <a:schemeClr val="bg1"/>
                </a:solidFill>
                <a:effectLst>
                  <a:outerShdw blurRad="38100" dist="38100" dir="2700000" algn="tl">
                    <a:srgbClr val="000000">
                      <a:alpha val="43137"/>
                    </a:srgbClr>
                  </a:outerShdw>
                </a:effectLst>
              </a:rPr>
              <a:t>як мінімум одна смерть кожні 30 секунд. Африка на південь під Сахари відповідає за 85-90% цих </a:t>
            </a:r>
            <a:r>
              <a:rPr lang="uk-UA" sz="2000" dirty="0" smtClean="0">
                <a:solidFill>
                  <a:schemeClr val="bg1"/>
                </a:solidFill>
                <a:effectLst>
                  <a:outerShdw blurRad="38100" dist="38100" dir="2700000" algn="tl">
                    <a:srgbClr val="000000">
                      <a:alpha val="43137"/>
                    </a:srgbClr>
                  </a:outerShdw>
                </a:effectLst>
              </a:rPr>
              <a:t>випадків, значна </a:t>
            </a:r>
            <a:r>
              <a:rPr lang="uk-UA" sz="2000" dirty="0">
                <a:solidFill>
                  <a:schemeClr val="bg1"/>
                </a:solidFill>
                <a:effectLst>
                  <a:outerShdw blurRad="38100" dist="38100" dir="2700000" algn="tl">
                    <a:srgbClr val="000000">
                      <a:alpha val="43137"/>
                    </a:srgbClr>
                  </a:outerShdw>
                </a:effectLst>
              </a:rPr>
              <a:t>більшість з яких відбуваються в дітей віком до 5 </a:t>
            </a:r>
            <a:r>
              <a:rPr lang="uk-UA" sz="2000" dirty="0" smtClean="0">
                <a:solidFill>
                  <a:schemeClr val="bg1"/>
                </a:solidFill>
                <a:effectLst>
                  <a:outerShdw blurRad="38100" dist="38100" dir="2700000" algn="tl">
                    <a:srgbClr val="000000">
                      <a:alpha val="43137"/>
                    </a:srgbClr>
                  </a:outerShdw>
                </a:effectLst>
              </a:rPr>
              <a:t>років. </a:t>
            </a:r>
            <a:r>
              <a:rPr lang="uk-UA" sz="2000" dirty="0">
                <a:solidFill>
                  <a:schemeClr val="bg1"/>
                </a:solidFill>
                <a:effectLst>
                  <a:outerShdw blurRad="38100" dist="38100" dir="2700000" algn="tl">
                    <a:srgbClr val="000000">
                      <a:alpha val="43137"/>
                    </a:srgbClr>
                  </a:outerShdw>
                </a:effectLst>
              </a:rPr>
              <a:t>Смертність, як очікується, зросте вдвічі протягом наступних 20 </a:t>
            </a:r>
            <a:r>
              <a:rPr lang="uk-UA" sz="2000" dirty="0" smtClean="0">
                <a:solidFill>
                  <a:schemeClr val="bg1"/>
                </a:solidFill>
                <a:effectLst>
                  <a:outerShdw blurRad="38100" dist="38100" dir="2700000" algn="tl">
                    <a:srgbClr val="000000">
                      <a:alpha val="43137"/>
                    </a:srgbClr>
                  </a:outerShdw>
                </a:effectLst>
              </a:rPr>
              <a:t>років.</a:t>
            </a:r>
            <a:endParaRPr lang="uk-UA"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72832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 calcmode="lin" valueType="num">
                                      <p:cBhvr>
                                        <p:cTn id="13" dur="1000" fill="hold"/>
                                        <p:tgtEl>
                                          <p:spTgt spid="4098"/>
                                        </p:tgtEl>
                                        <p:attrNameLst>
                                          <p:attrName>style.rotation</p:attrName>
                                        </p:attrNameLst>
                                      </p:cBhvr>
                                      <p:tavLst>
                                        <p:tav tm="0">
                                          <p:val>
                                            <p:fltVal val="90"/>
                                          </p:val>
                                        </p:tav>
                                        <p:tav tm="100000">
                                          <p:val>
                                            <p:fltVal val="0"/>
                                          </p:val>
                                        </p:tav>
                                      </p:tavLst>
                                    </p:anim>
                                    <p:animEffect transition="in" filter="fade">
                                      <p:cBhvr>
                                        <p:cTn id="14" dur="1000"/>
                                        <p:tgtEl>
                                          <p:spTgt spid="4098"/>
                                        </p:tgtEl>
                                      </p:cBhvr>
                                    </p:animEffect>
                                  </p:childTnLst>
                                </p:cTn>
                              </p:par>
                            </p:childTnLst>
                          </p:cTn>
                        </p:par>
                        <p:par>
                          <p:cTn id="15" fill="hold">
                            <p:stCondLst>
                              <p:cond delay="3000"/>
                            </p:stCondLst>
                            <p:childTnLst>
                              <p:par>
                                <p:cTn id="16" presetID="26"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77875"/>
          </a:xfrm>
          <a:prstGeom prst="rect">
            <a:avLst/>
          </a:prstGeom>
          <a:noFill/>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Найпоширенішим медикаментом для лікування малярії зараз, як і у давні часи, є хінін. На деякий час він був замінений </a:t>
            </a:r>
            <a:r>
              <a:rPr lang="uk-UA" sz="2000" dirty="0" err="1">
                <a:solidFill>
                  <a:schemeClr val="bg1"/>
                </a:solidFill>
                <a:effectLst>
                  <a:outerShdw blurRad="38100" dist="38100" dir="2700000" algn="tl">
                    <a:srgbClr val="000000">
                      <a:alpha val="43137"/>
                    </a:srgbClr>
                  </a:outerShdw>
                </a:effectLst>
              </a:rPr>
              <a:t>хлорокіном</a:t>
            </a:r>
            <a:r>
              <a:rPr lang="uk-UA" sz="2000" dirty="0">
                <a:solidFill>
                  <a:schemeClr val="bg1"/>
                </a:solidFill>
                <a:effectLst>
                  <a:outerShdw blurRad="38100" dist="38100" dir="2700000" algn="tl">
                    <a:srgbClr val="000000">
                      <a:alpha val="43137"/>
                    </a:srgbClr>
                  </a:outerShdw>
                </a:effectLst>
              </a:rPr>
              <a:t>, який був найпопулярнішим протималярійним засобом протягом багатьох років в більшості частин світу, але недавно хінін знову набув популярності, коли </a:t>
            </a:r>
            <a:r>
              <a:rPr lang="en-US" sz="2000" dirty="0" err="1">
                <a:solidFill>
                  <a:schemeClr val="bg1"/>
                </a:solidFill>
                <a:effectLst>
                  <a:outerShdw blurRad="38100" dist="38100" dir="2700000" algn="tl">
                    <a:srgbClr val="000000">
                      <a:alpha val="43137"/>
                    </a:srgbClr>
                  </a:outerShdw>
                </a:effectLst>
              </a:rPr>
              <a:t>Pasmidium</a:t>
            </a:r>
            <a:r>
              <a:rPr lang="en-US" sz="2000" dirty="0">
                <a:solidFill>
                  <a:schemeClr val="bg1"/>
                </a:solidFill>
                <a:effectLst>
                  <a:outerShdw blurRad="38100" dist="38100" dir="2700000" algn="tl">
                    <a:srgbClr val="000000">
                      <a:alpha val="43137"/>
                    </a:srgbClr>
                  </a:outerShdw>
                </a:effectLst>
              </a:rPr>
              <a:t> falciparum </a:t>
            </a:r>
            <a:r>
              <a:rPr lang="uk-UA" sz="2000" dirty="0">
                <a:solidFill>
                  <a:schemeClr val="bg1"/>
                </a:solidFill>
                <a:effectLst>
                  <a:outerShdw blurRad="38100" dist="38100" dir="2700000" algn="tl">
                    <a:srgbClr val="000000">
                      <a:alpha val="43137"/>
                    </a:srgbClr>
                  </a:outerShdw>
                </a:effectLst>
              </a:rPr>
              <a:t>з мутацією, яка надала йому резистентності проти </a:t>
            </a:r>
            <a:r>
              <a:rPr lang="uk-UA" sz="2000" dirty="0" err="1">
                <a:solidFill>
                  <a:schemeClr val="bg1"/>
                </a:solidFill>
                <a:effectLst>
                  <a:outerShdw blurRad="38100" dist="38100" dir="2700000" algn="tl">
                    <a:srgbClr val="000000">
                      <a:alpha val="43137"/>
                    </a:srgbClr>
                  </a:outerShdw>
                </a:effectLst>
              </a:rPr>
              <a:t>хлорокіну</a:t>
            </a:r>
            <a:r>
              <a:rPr lang="uk-UA" sz="2000" dirty="0">
                <a:solidFill>
                  <a:schemeClr val="bg1"/>
                </a:solidFill>
                <a:effectLst>
                  <a:outerShdw blurRad="38100" dist="38100" dir="2700000" algn="tl">
                    <a:srgbClr val="000000">
                      <a:alpha val="43137"/>
                    </a:srgbClr>
                  </a:outerShdw>
                </a:effectLst>
              </a:rPr>
              <a:t>, виник в Азії та розповсюдився в Африці та деяких інших частинах </a:t>
            </a:r>
            <a:r>
              <a:rPr lang="uk-UA" sz="2000" dirty="0" smtClean="0">
                <a:solidFill>
                  <a:schemeClr val="bg1"/>
                </a:solidFill>
                <a:effectLst>
                  <a:outerShdw blurRad="38100" dist="38100" dir="2700000" algn="tl">
                    <a:srgbClr val="000000">
                      <a:alpha val="43137"/>
                    </a:srgbClr>
                  </a:outerShdw>
                </a:effectLst>
              </a:rPr>
              <a:t>світу. Також </a:t>
            </a:r>
            <a:r>
              <a:rPr lang="uk-UA" sz="2000" dirty="0">
                <a:solidFill>
                  <a:schemeClr val="bg1"/>
                </a:solidFill>
                <a:effectLst>
                  <a:outerShdw blurRad="38100" dist="38100" dir="2700000" algn="tl">
                    <a:srgbClr val="000000">
                      <a:alpha val="43137"/>
                    </a:srgbClr>
                  </a:outerShdw>
                </a:effectLst>
              </a:rPr>
              <a:t>існують декілька інших речовин, які використовуються для лікування і, іноді, для профілактики малярії. Багато з них можуть використовуватися для обох цілей, з підвищенням дози для лікування. Їхнє застосування залежить переважно від стійкості паразитів в області, де використовується той чи інший препарат.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237370"/>
            <a:ext cx="2699792" cy="359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7875"/>
            <a:ext cx="2421899" cy="34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1899" y="3477875"/>
            <a:ext cx="4022309" cy="3139321"/>
          </a:xfrm>
          <a:prstGeom prst="rect">
            <a:avLst/>
          </a:prstGeom>
          <a:gradFill>
            <a:gsLst>
              <a:gs pos="0">
                <a:srgbClr val="FF3399"/>
              </a:gs>
              <a:gs pos="25000">
                <a:srgbClr val="FF6633"/>
              </a:gs>
              <a:gs pos="50000">
                <a:srgbClr val="FFFF00"/>
              </a:gs>
              <a:gs pos="75000">
                <a:srgbClr val="01A78F"/>
              </a:gs>
              <a:gs pos="100000">
                <a:srgbClr val="3366FF"/>
              </a:gs>
            </a:gsLst>
            <a:lin ang="2700000" scaled="1"/>
          </a:gradFill>
        </p:spPr>
        <p:txBody>
          <a:bodyPr wrap="square" rtlCol="0">
            <a:spAutoFit/>
          </a:bodyPr>
          <a:lstStyle/>
          <a:p>
            <a:r>
              <a:rPr lang="uk-UA" dirty="0">
                <a:solidFill>
                  <a:schemeClr val="bg1"/>
                </a:solidFill>
                <a:effectLst>
                  <a:outerShdw blurRad="38100" dist="38100" dir="2700000" algn="tl">
                    <a:srgbClr val="000000">
                      <a:alpha val="43137"/>
                    </a:srgbClr>
                  </a:outerShdw>
                </a:effectLst>
              </a:rPr>
              <a:t>У 1880 році французький військовий лікар Шарль Луї Альфонс </a:t>
            </a:r>
            <a:r>
              <a:rPr lang="uk-UA" dirty="0" err="1">
                <a:solidFill>
                  <a:schemeClr val="bg1"/>
                </a:solidFill>
                <a:effectLst>
                  <a:outerShdw blurRad="38100" dist="38100" dir="2700000" algn="tl">
                    <a:srgbClr val="000000">
                      <a:alpha val="43137"/>
                    </a:srgbClr>
                  </a:outerShdw>
                </a:effectLst>
              </a:rPr>
              <a:t>Лаверан</a:t>
            </a:r>
            <a:r>
              <a:rPr lang="uk-UA" dirty="0">
                <a:solidFill>
                  <a:schemeClr val="bg1"/>
                </a:solidFill>
                <a:effectLst>
                  <a:outerShdw blurRad="38100" dist="38100" dir="2700000" algn="tl">
                    <a:srgbClr val="000000">
                      <a:alpha val="43137"/>
                    </a:srgbClr>
                  </a:outerShdw>
                </a:effectLst>
              </a:rPr>
              <a:t> навів перші свідоцтва, що малярія викликається найпростішими, — перший випадок, коли найпростіші були ідентифіковані як причина хвороби. За це та інші відкриття його було нагороджено Нобелівською премією з фізіології та медицини в 1907 році.</a:t>
            </a:r>
          </a:p>
        </p:txBody>
      </p:sp>
    </p:spTree>
    <p:extLst>
      <p:ext uri="{BB962C8B-B14F-4D97-AF65-F5344CB8AC3E}">
        <p14:creationId xmlns:p14="http://schemas.microsoft.com/office/powerpoint/2010/main" val="67904793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circle(in)">
                                      <p:cBhvr>
                                        <p:cTn id="16" dur="2000"/>
                                        <p:tgtEl>
                                          <p:spTgt spid="5123"/>
                                        </p:tgtEl>
                                      </p:cBhvr>
                                    </p:animEffect>
                                  </p:childTnLst>
                                </p:cTn>
                              </p:par>
                              <p:par>
                                <p:cTn id="17" presetID="6" presetClass="entr" presetSubtype="16"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circle(in)">
                                      <p:cBhvr>
                                        <p:cTn id="19" dur="2000"/>
                                        <p:tgtEl>
                                          <p:spTgt spid="5122"/>
                                        </p:tgtEl>
                                      </p:cBhvr>
                                    </p:animEffect>
                                  </p:childTnLst>
                                </p:cTn>
                              </p:par>
                            </p:childTnLst>
                          </p:cTn>
                        </p:par>
                        <p:par>
                          <p:cTn id="20" fill="hold">
                            <p:stCondLst>
                              <p:cond delay="3000"/>
                            </p:stCondLst>
                            <p:childTnLst>
                              <p:par>
                                <p:cTn id="21" presetID="26"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36496" cy="2923877"/>
          </a:xfrm>
          <a:prstGeom prst="rect">
            <a:avLst/>
          </a:prstGeom>
          <a:noFill/>
        </p:spPr>
        <p:txBody>
          <a:bodyPr wrap="square" rtlCol="0">
            <a:spAutoFit/>
          </a:bodyPr>
          <a:lstStyle/>
          <a:p>
            <a:r>
              <a:rPr lang="uk-UA" sz="2400" u="sng" dirty="0">
                <a:solidFill>
                  <a:schemeClr val="bg1"/>
                </a:solidFill>
                <a:effectLst>
                  <a:outerShdw blurRad="38100" dist="38100" dir="2700000" algn="tl">
                    <a:srgbClr val="000000">
                      <a:alpha val="43137"/>
                    </a:srgbClr>
                  </a:outerShdw>
                </a:effectLst>
              </a:rPr>
              <a:t>Інфекції зовнішніх покривів</a:t>
            </a:r>
            <a:r>
              <a:rPr lang="uk-UA" sz="2000" dirty="0">
                <a:solidFill>
                  <a:schemeClr val="bg1"/>
                </a:solidFill>
                <a:effectLst>
                  <a:outerShdw blurRad="38100" dist="38100" dir="2700000" algn="tl">
                    <a:srgbClr val="000000">
                      <a:alpha val="43137"/>
                    </a:srgbClr>
                  </a:outerShdw>
                </a:effectLst>
              </a:rPr>
              <a:t> включають хвороби: з поверхневою локалізацією патологічного процесу вірусні кон'юнктивіти і </a:t>
            </a:r>
            <a:r>
              <a:rPr lang="uk-UA" sz="2000" dirty="0" err="1">
                <a:solidFill>
                  <a:schemeClr val="bg1"/>
                </a:solidFill>
                <a:effectLst>
                  <a:outerShdw blurRad="38100" dist="38100" dir="2700000" algn="tl">
                    <a:srgbClr val="000000">
                      <a:alpha val="43137"/>
                    </a:srgbClr>
                  </a:outerShdw>
                </a:effectLst>
              </a:rPr>
              <a:t>кератокон'юнктивіти</a:t>
            </a:r>
            <a:r>
              <a:rPr lang="uk-UA" sz="2000" dirty="0">
                <a:solidFill>
                  <a:schemeClr val="bg1"/>
                </a:solidFill>
                <a:effectLst>
                  <a:outerShdw blurRad="38100" dist="38100" dir="2700000" algn="tl">
                    <a:srgbClr val="000000">
                      <a:alpha val="43137"/>
                    </a:srgbClr>
                  </a:outerShdw>
                </a:effectLst>
              </a:rPr>
              <a:t>, короста, грибкові ураження шкіри (стригучий лишай, </a:t>
            </a:r>
            <a:r>
              <a:rPr lang="uk-UA" sz="2000" dirty="0" err="1">
                <a:solidFill>
                  <a:schemeClr val="bg1"/>
                </a:solidFill>
                <a:effectLst>
                  <a:outerShdw blurRad="38100" dist="38100" dir="2700000" algn="tl">
                    <a:srgbClr val="000000">
                      <a:alpha val="43137"/>
                    </a:srgbClr>
                  </a:outerShdw>
                </a:effectLst>
              </a:rPr>
              <a:t>парша</a:t>
            </a:r>
            <a:r>
              <a:rPr lang="uk-UA" sz="2000" dirty="0">
                <a:solidFill>
                  <a:schemeClr val="bg1"/>
                </a:solidFill>
                <a:effectLst>
                  <a:outerShdw blurRad="38100" dist="38100" dir="2700000" algn="tl">
                    <a:srgbClr val="000000">
                      <a:alpha val="43137"/>
                    </a:srgbClr>
                  </a:outerShdw>
                </a:effectLst>
              </a:rPr>
              <a:t>, </a:t>
            </a:r>
            <a:r>
              <a:rPr lang="uk-UA" sz="2000" dirty="0" err="1">
                <a:solidFill>
                  <a:schemeClr val="bg1"/>
                </a:solidFill>
                <a:effectLst>
                  <a:outerShdw blurRad="38100" dist="38100" dir="2700000" algn="tl">
                    <a:srgbClr val="000000">
                      <a:alpha val="43137"/>
                    </a:srgbClr>
                  </a:outerShdw>
                </a:effectLst>
              </a:rPr>
              <a:t>фрамбезія</a:t>
            </a:r>
            <a:r>
              <a:rPr lang="uk-UA" sz="2000" dirty="0">
                <a:solidFill>
                  <a:schemeClr val="bg1"/>
                </a:solidFill>
                <a:effectLst>
                  <a:outerShdw blurRad="38100" dist="38100" dir="2700000" algn="tl">
                    <a:srgbClr val="000000">
                      <a:alpha val="43137"/>
                    </a:srgbClr>
                  </a:outerShdw>
                </a:effectLst>
              </a:rPr>
              <a:t>, молочниця, </a:t>
            </a:r>
            <a:r>
              <a:rPr lang="uk-UA" sz="2000" dirty="0" err="1">
                <a:solidFill>
                  <a:schemeClr val="bg1"/>
                </a:solidFill>
                <a:effectLst>
                  <a:outerShdw blurRad="38100" dist="38100" dir="2700000" algn="tl">
                    <a:srgbClr val="000000">
                      <a:alpha val="43137"/>
                    </a:srgbClr>
                  </a:outerShdw>
                </a:effectLst>
              </a:rPr>
              <a:t>споротрихоз</a:t>
            </a:r>
            <a:r>
              <a:rPr lang="uk-UA" sz="2000" dirty="0">
                <a:solidFill>
                  <a:schemeClr val="bg1"/>
                </a:solidFill>
                <a:effectLst>
                  <a:outerShdw blurRad="38100" dist="38100" dir="2700000" algn="tl">
                    <a:srgbClr val="000000">
                      <a:alpha val="43137"/>
                    </a:srgbClr>
                  </a:outerShdw>
                </a:effectLst>
              </a:rPr>
              <a:t>, бластомікози та </a:t>
            </a:r>
            <a:r>
              <a:rPr lang="uk-UA" sz="2000" dirty="0" err="1">
                <a:solidFill>
                  <a:schemeClr val="bg1"/>
                </a:solidFill>
                <a:effectLst>
                  <a:outerShdw blurRad="38100" dist="38100" dir="2700000" algn="tl">
                    <a:srgbClr val="000000">
                      <a:alpha val="43137"/>
                    </a:srgbClr>
                  </a:outerShdw>
                </a:effectLst>
              </a:rPr>
              <a:t>ін</a:t>
            </a:r>
            <a:r>
              <a:rPr lang="uk-UA" sz="2000" dirty="0">
                <a:solidFill>
                  <a:schemeClr val="bg1"/>
                </a:solidFill>
                <a:effectLst>
                  <a:outerShdw blurRad="38100" dist="38100" dir="2700000" algn="tl">
                    <a:srgbClr val="000000">
                      <a:alpha val="43137"/>
                    </a:srgbClr>
                  </a:outerShdw>
                </a:effectLst>
              </a:rPr>
              <a:t>; ранові - правець, анаеробна гангрена; піодермії, бешиха, </a:t>
            </a:r>
            <a:r>
              <a:rPr lang="uk-UA" sz="2000" dirty="0" err="1">
                <a:solidFill>
                  <a:schemeClr val="bg1"/>
                </a:solidFill>
                <a:effectLst>
                  <a:outerShdw blurRad="38100" dist="38100" dir="2700000" algn="tl">
                    <a:srgbClr val="000000">
                      <a:alpha val="43137"/>
                    </a:srgbClr>
                  </a:outerShdw>
                </a:effectLst>
              </a:rPr>
              <a:t>мадуромікоз</a:t>
            </a:r>
            <a:r>
              <a:rPr lang="uk-UA" sz="2000" dirty="0">
                <a:solidFill>
                  <a:schemeClr val="bg1"/>
                </a:solidFill>
                <a:effectLst>
                  <a:outerShdw blurRad="38100" dist="38100" dir="2700000" algn="tl">
                    <a:srgbClr val="000000">
                      <a:alpha val="43137"/>
                    </a:srgbClr>
                  </a:outerShdw>
                </a:effectLst>
              </a:rPr>
              <a:t> (</a:t>
            </a:r>
            <a:r>
              <a:rPr lang="uk-UA" sz="2000" dirty="0" err="1">
                <a:solidFill>
                  <a:schemeClr val="bg1"/>
                </a:solidFill>
                <a:effectLst>
                  <a:outerShdw blurRad="38100" dist="38100" dir="2700000" algn="tl">
                    <a:srgbClr val="000000">
                      <a:alpha val="43137"/>
                    </a:srgbClr>
                  </a:outerShdw>
                </a:effectLst>
              </a:rPr>
              <a:t>Мадурська</a:t>
            </a:r>
            <a:r>
              <a:rPr lang="uk-UA" sz="2000" dirty="0">
                <a:solidFill>
                  <a:schemeClr val="bg1"/>
                </a:solidFill>
                <a:effectLst>
                  <a:outerShdw blurRad="38100" dist="38100" dir="2700000" algn="tl">
                    <a:srgbClr val="000000">
                      <a:alpha val="43137"/>
                    </a:srgbClr>
                  </a:outerShdw>
                </a:effectLst>
              </a:rPr>
              <a:t> стопа ), вакцина і </a:t>
            </a:r>
            <a:r>
              <a:rPr lang="uk-UA" sz="2000" dirty="0" err="1">
                <a:solidFill>
                  <a:schemeClr val="bg1"/>
                </a:solidFill>
                <a:effectLst>
                  <a:outerShdw blurRad="38100" dist="38100" dir="2700000" algn="tl">
                    <a:srgbClr val="000000">
                      <a:alpha val="43137"/>
                    </a:srgbClr>
                  </a:outerShdw>
                </a:effectLst>
              </a:rPr>
              <a:t>паравакціна</a:t>
            </a:r>
            <a:r>
              <a:rPr lang="uk-UA" sz="2000" dirty="0">
                <a:solidFill>
                  <a:schemeClr val="bg1"/>
                </a:solidFill>
                <a:effectLst>
                  <a:outerShdw blurRad="38100" dist="38100" dir="2700000" algn="tl">
                    <a:srgbClr val="000000">
                      <a:alpha val="43137"/>
                    </a:srgbClr>
                  </a:outerShdw>
                </a:effectLst>
              </a:rPr>
              <a:t>; з глибокими проникненнями збудника: актиномікоз, </a:t>
            </a:r>
            <a:r>
              <a:rPr lang="uk-UA" sz="2000" dirty="0" err="1">
                <a:solidFill>
                  <a:schemeClr val="bg1"/>
                </a:solidFill>
                <a:effectLst>
                  <a:outerShdw blurRad="38100" dist="38100" dir="2700000" algn="tl">
                    <a:srgbClr val="000000">
                      <a:alpha val="43137"/>
                    </a:srgbClr>
                  </a:outerShdw>
                </a:effectLst>
              </a:rPr>
              <a:t>анкілостомідозі</a:t>
            </a:r>
            <a:r>
              <a:rPr lang="uk-UA" sz="2000" dirty="0">
                <a:solidFill>
                  <a:schemeClr val="bg1"/>
                </a:solidFill>
                <a:effectLst>
                  <a:outerShdw blurRad="38100" dist="38100" dir="2700000" algn="tl">
                    <a:srgbClr val="000000">
                      <a:alpha val="43137"/>
                    </a:srgbClr>
                  </a:outerShdw>
                </a:effectLst>
              </a:rPr>
              <a:t>, </a:t>
            </a:r>
            <a:r>
              <a:rPr lang="uk-UA" sz="2000" dirty="0" err="1">
                <a:solidFill>
                  <a:schemeClr val="bg1"/>
                </a:solidFill>
                <a:effectLst>
                  <a:outerShdw blurRad="38100" dist="38100" dir="2700000" algn="tl">
                    <a:srgbClr val="000000">
                      <a:alpha val="43137"/>
                    </a:srgbClr>
                  </a:outerShdw>
                </a:effectLst>
              </a:rPr>
              <a:t>шистосомози</a:t>
            </a:r>
            <a:r>
              <a:rPr lang="uk-UA" sz="2000" dirty="0">
                <a:solidFill>
                  <a:schemeClr val="bg1"/>
                </a:solidFill>
                <a:effectLst>
                  <a:outerShdw blurRad="38100" dist="38100" dir="2700000" algn="tl">
                    <a:srgbClr val="000000">
                      <a:alpha val="43137"/>
                    </a:srgbClr>
                  </a:outerShdw>
                </a:effectLst>
              </a:rPr>
              <a:t>; від укусу тварин: сказ, </a:t>
            </a:r>
            <a:r>
              <a:rPr lang="uk-UA" sz="2000" dirty="0" err="1">
                <a:solidFill>
                  <a:schemeClr val="bg1"/>
                </a:solidFill>
                <a:effectLst>
                  <a:outerShdw blurRad="38100" dist="38100" dir="2700000" algn="tl">
                    <a:srgbClr val="000000">
                      <a:alpha val="43137"/>
                    </a:srgbClr>
                  </a:outerShdw>
                </a:effectLst>
              </a:rPr>
              <a:t>содоку</a:t>
            </a:r>
            <a:r>
              <a:rPr lang="uk-UA" sz="2000" dirty="0">
                <a:solidFill>
                  <a:schemeClr val="bg1"/>
                </a:solidFill>
                <a:effectLst>
                  <a:outerShdw blurRad="38100" dist="38100" dir="2700000" algn="tl">
                    <a:srgbClr val="000000">
                      <a:alpha val="43137"/>
                    </a:srgbClr>
                  </a:outerShdw>
                </a:effectLst>
              </a:rPr>
              <a:t>; венеричні хвороби: сифіліс, гонорея, м'який </a:t>
            </a:r>
            <a:r>
              <a:rPr lang="uk-UA" sz="2000" dirty="0" err="1">
                <a:solidFill>
                  <a:schemeClr val="bg1"/>
                </a:solidFill>
                <a:effectLst>
                  <a:outerShdw blurRad="38100" dist="38100" dir="2700000" algn="tl">
                    <a:srgbClr val="000000">
                      <a:alpha val="43137"/>
                    </a:srgbClr>
                  </a:outerShdw>
                </a:effectLst>
              </a:rPr>
              <a:t>шанкр</a:t>
            </a:r>
            <a:r>
              <a:rPr lang="uk-UA" sz="2000" dirty="0">
                <a:solidFill>
                  <a:schemeClr val="bg1"/>
                </a:solidFill>
                <a:effectLst>
                  <a:outerShdw blurRad="38100" dist="38100" dir="2700000" algn="tl">
                    <a:srgbClr val="000000">
                      <a:alpha val="43137"/>
                    </a:srgbClr>
                  </a:outerShdw>
                </a:effectLst>
              </a:rPr>
              <a:t>, лімфогранулематоз, </a:t>
            </a:r>
            <a:r>
              <a:rPr lang="uk-UA" sz="2000" dirty="0" err="1">
                <a:solidFill>
                  <a:schemeClr val="bg1"/>
                </a:solidFill>
                <a:effectLst>
                  <a:outerShdw blurRad="38100" dist="38100" dir="2700000" algn="tl">
                    <a:srgbClr val="000000">
                      <a:alpha val="43137"/>
                    </a:srgbClr>
                  </a:outerShdw>
                </a:effectLst>
              </a:rPr>
              <a:t>хламідіози</a:t>
            </a:r>
            <a:r>
              <a:rPr lang="uk-UA" sz="2000" dirty="0">
                <a:solidFill>
                  <a:schemeClr val="bg1"/>
                </a:solidFill>
                <a:effectLst>
                  <a:outerShdw blurRad="38100" dist="38100" dir="2700000" algn="tl">
                    <a:srgbClr val="000000">
                      <a:alpha val="43137"/>
                    </a:srgbClr>
                  </a:outerShdw>
                </a:effectLst>
              </a:rPr>
              <a:t>, </a:t>
            </a:r>
            <a:r>
              <a:rPr lang="uk-UA" sz="2000" dirty="0" err="1">
                <a:solidFill>
                  <a:schemeClr val="bg1"/>
                </a:solidFill>
                <a:effectLst>
                  <a:outerShdw blurRad="38100" dist="38100" dir="2700000" algn="tl">
                    <a:srgbClr val="000000">
                      <a:alpha val="43137"/>
                    </a:srgbClr>
                  </a:outerShdw>
                </a:effectLst>
              </a:rPr>
              <a:t>урогенітальний</a:t>
            </a:r>
            <a:r>
              <a:rPr lang="uk-UA" sz="2000" dirty="0">
                <a:solidFill>
                  <a:schemeClr val="bg1"/>
                </a:solidFill>
                <a:effectLst>
                  <a:outerShdw blurRad="38100" dist="38100" dir="2700000" algn="tl">
                    <a:srgbClr val="000000">
                      <a:alpha val="43137"/>
                    </a:srgbClr>
                  </a:outerShdw>
                </a:effectLst>
              </a:rPr>
              <a:t> </a:t>
            </a:r>
            <a:r>
              <a:rPr lang="uk-UA" sz="2000" dirty="0" err="1" smtClean="0">
                <a:solidFill>
                  <a:schemeClr val="bg1"/>
                </a:solidFill>
                <a:effectLst>
                  <a:outerShdw blurRad="38100" dist="38100" dir="2700000" algn="tl">
                    <a:srgbClr val="000000">
                      <a:alpha val="43137"/>
                    </a:srgbClr>
                  </a:outerShdw>
                </a:effectLst>
              </a:rPr>
              <a:t>мікоплазмоз</a:t>
            </a:r>
            <a:r>
              <a:rPr lang="uk-UA" sz="2000" dirty="0" smtClean="0">
                <a:solidFill>
                  <a:schemeClr val="bg1"/>
                </a:solidFill>
                <a:effectLst>
                  <a:outerShdw blurRad="38100" dist="38100" dir="2700000" algn="tl">
                    <a:srgbClr val="000000">
                      <a:alpha val="43137"/>
                    </a:srgbClr>
                  </a:outerShdw>
                </a:effectLst>
              </a:rPr>
              <a:t>.</a:t>
            </a:r>
            <a:endParaRPr lang="uk-UA" sz="2000" dirty="0">
              <a:solidFill>
                <a:srgbClr val="FF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6" y="2912477"/>
            <a:ext cx="2411760" cy="393756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923877"/>
            <a:ext cx="5256168" cy="3937053"/>
          </a:xfrm>
          <a:prstGeom prst="rect">
            <a:avLst/>
          </a:prstGeom>
        </p:spPr>
      </p:pic>
    </p:spTree>
    <p:extLst>
      <p:ext uri="{BB962C8B-B14F-4D97-AF65-F5344CB8AC3E}">
        <p14:creationId xmlns:p14="http://schemas.microsoft.com/office/powerpoint/2010/main" val="372824856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2000"/>
                                        <p:tgtEl>
                                          <p:spTgt spid="3"/>
                                        </p:tgtEl>
                                      </p:cBhvr>
                                    </p:animEffect>
                                  </p:childTnLst>
                                </p:cTn>
                              </p:par>
                            </p:childTnLst>
                          </p:cTn>
                        </p:par>
                        <p:par>
                          <p:cTn id="17" fill="hold">
                            <p:stCondLst>
                              <p:cond delay="3000"/>
                            </p:stCondLst>
                            <p:childTnLst>
                              <p:par>
                                <p:cTn id="18" presetID="21"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8)">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00548"/>
          </a:xfrm>
          <a:prstGeom prst="rect">
            <a:avLst/>
          </a:prstGeom>
          <a:noFill/>
        </p:spPr>
        <p:txBody>
          <a:bodyPr wrap="square" rtlCol="0">
            <a:spAutoFit/>
          </a:bodyPr>
          <a:lstStyle/>
          <a:p>
            <a:r>
              <a:rPr lang="uk-UA" sz="2400" u="sng" dirty="0" smtClean="0">
                <a:solidFill>
                  <a:schemeClr val="bg1"/>
                </a:solidFill>
                <a:effectLst>
                  <a:outerShdw blurRad="38100" dist="38100" dir="2700000" algn="tl">
                    <a:srgbClr val="000000">
                      <a:alpha val="43137"/>
                    </a:srgbClr>
                  </a:outerShdw>
                </a:effectLst>
              </a:rPr>
              <a:t>Натуральна в</a:t>
            </a:r>
            <a:r>
              <a:rPr lang="vi-VN" sz="2400" u="sng" dirty="0" smtClean="0">
                <a:solidFill>
                  <a:schemeClr val="bg1"/>
                </a:solidFill>
                <a:effectLst>
                  <a:outerShdw blurRad="38100" dist="38100" dir="2700000" algn="tl">
                    <a:srgbClr val="000000">
                      <a:alpha val="43137"/>
                    </a:srgbClr>
                  </a:outerShdw>
                </a:effectLst>
              </a:rPr>
              <a:t>і́спа</a:t>
            </a:r>
            <a:r>
              <a:rPr lang="vi-VN" sz="2000" dirty="0" smtClean="0">
                <a:solidFill>
                  <a:schemeClr val="bg1"/>
                </a:solidFill>
                <a:effectLst>
                  <a:outerShdw blurRad="38100" dist="38100" dir="2700000" algn="tl">
                    <a:srgbClr val="000000">
                      <a:alpha val="43137"/>
                    </a:srgbClr>
                  </a:outerShdw>
                </a:effectLst>
              </a:rPr>
              <a:t> </a:t>
            </a:r>
            <a:r>
              <a:rPr lang="vi-VN" sz="2000" dirty="0">
                <a:solidFill>
                  <a:schemeClr val="bg1"/>
                </a:solidFill>
                <a:effectLst>
                  <a:outerShdw blurRad="38100" dist="38100" dir="2700000" algn="tl">
                    <a:srgbClr val="000000">
                      <a:alpha val="43137"/>
                    </a:srgbClr>
                  </a:outerShdw>
                </a:effectLst>
              </a:rPr>
              <a:t>— вірусне захворювання, збудник віспи — складний вірус, він має власну ДНК, розмножується в цитоплазмі клітин. В 1979 році Всесвітня організація охорони здоров'я офіційно повідомила, що віспа людини ліквідована за допомогою </a:t>
            </a:r>
            <a:r>
              <a:rPr lang="vi-VN" sz="2000" dirty="0" smtClean="0">
                <a:solidFill>
                  <a:schemeClr val="bg1"/>
                </a:solidFill>
                <a:effectLst>
                  <a:outerShdw blurRad="38100" dist="38100" dir="2700000" algn="tl">
                    <a:srgbClr val="000000">
                      <a:alpha val="43137"/>
                    </a:srgbClr>
                  </a:outerShdw>
                </a:effectLst>
              </a:rPr>
              <a:t>вакцинації, </a:t>
            </a:r>
            <a:r>
              <a:rPr lang="vi-VN" sz="2000" dirty="0">
                <a:solidFill>
                  <a:schemeClr val="bg1"/>
                </a:solidFill>
                <a:effectLst>
                  <a:outerShdw blurRad="38100" dist="38100" dir="2700000" algn="tl">
                    <a:srgbClr val="000000">
                      <a:alpha val="43137"/>
                    </a:srgbClr>
                  </a:outerShdw>
                </a:effectLst>
              </a:rPr>
              <a:t>незважаючи на це, все ще існує можливість внутрішньолабораторного зараження при проведенні наукових досліджень з подальшим розповсюдженням хвороби.</a:t>
            </a:r>
            <a:endParaRPr lang="uk-UA" sz="2000" dirty="0">
              <a:solidFill>
                <a:schemeClr val="bg1"/>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72133"/>
            <a:ext cx="3203848" cy="488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4537762"/>
            <a:ext cx="2808312" cy="2308324"/>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ln>
            <a:noFill/>
          </a:ln>
        </p:spPr>
        <p:txBody>
          <a:bodyPr wrap="square" rtlCol="0">
            <a:spAutoFit/>
          </a:bodyPr>
          <a:lstStyle/>
          <a:p>
            <a:r>
              <a:rPr lang="ru-RU" dirty="0" err="1">
                <a:solidFill>
                  <a:schemeClr val="bg1"/>
                </a:solidFill>
                <a:effectLst>
                  <a:outerShdw blurRad="38100" dist="38100" dir="2700000" algn="tl">
                    <a:srgbClr val="000000">
                      <a:alpha val="43137"/>
                    </a:srgbClr>
                  </a:outerShdw>
                </a:effectLst>
              </a:rPr>
              <a:t>Д</a:t>
            </a:r>
            <a:r>
              <a:rPr lang="ru-RU" dirty="0" err="1" smtClean="0">
                <a:solidFill>
                  <a:schemeClr val="bg1"/>
                </a:solidFill>
                <a:effectLst>
                  <a:outerShdw blurRad="38100" dist="38100" dir="2700000" algn="tl">
                    <a:srgbClr val="000000">
                      <a:alpha val="43137"/>
                    </a:srgbClr>
                  </a:outerShdw>
                </a:effectLst>
              </a:rPr>
              <a:t>івчинка</a:t>
            </a:r>
            <a:r>
              <a:rPr lang="ru-RU" dirty="0" smtClean="0">
                <a:solidFill>
                  <a:schemeClr val="bg1"/>
                </a:solidFill>
                <a:effectLst>
                  <a:outerShdw blurRad="38100" dist="38100" dir="2700000" algn="tl">
                    <a:srgbClr val="000000">
                      <a:alpha val="43137"/>
                    </a:srgbClr>
                  </a:outerShdw>
                </a:effectLst>
              </a:rPr>
              <a:t> </a:t>
            </a:r>
            <a:r>
              <a:rPr lang="ru-RU" dirty="0">
                <a:solidFill>
                  <a:schemeClr val="bg1"/>
                </a:solidFill>
                <a:effectLst>
                  <a:outerShdw blurRad="38100" dist="38100" dir="2700000" algn="tl">
                    <a:srgbClr val="000000">
                      <a:alpha val="43137"/>
                    </a:srgbClr>
                  </a:outerShdw>
                </a:effectLst>
              </a:rPr>
              <a:t>з </a:t>
            </a:r>
            <a:r>
              <a:rPr lang="ru-RU" dirty="0" err="1">
                <a:solidFill>
                  <a:schemeClr val="bg1"/>
                </a:solidFill>
                <a:effectLst>
                  <a:outerShdw blurRad="38100" dist="38100" dir="2700000" algn="tl">
                    <a:srgbClr val="000000">
                      <a:alpha val="43137"/>
                    </a:srgbClr>
                  </a:outerShdw>
                </a:effectLst>
              </a:rPr>
              <a:t>Бангладешу</a:t>
            </a:r>
            <a:r>
              <a:rPr lang="ru-RU" dirty="0">
                <a:solidFill>
                  <a:schemeClr val="bg1"/>
                </a:solidFill>
                <a:effectLst>
                  <a:outerShdw blurRad="38100" dist="38100" dir="2700000" algn="tl">
                    <a:srgbClr val="000000">
                      <a:alpha val="43137"/>
                    </a:srgbClr>
                  </a:outerShdw>
                </a:effectLst>
              </a:rPr>
              <a:t>, хвора натуральною </a:t>
            </a:r>
            <a:r>
              <a:rPr lang="ru-RU" dirty="0" err="1">
                <a:solidFill>
                  <a:schemeClr val="bg1"/>
                </a:solidFill>
                <a:effectLst>
                  <a:outerShdw blurRad="38100" dist="38100" dir="2700000" algn="tl">
                    <a:srgbClr val="000000">
                      <a:alpha val="43137"/>
                    </a:srgbClr>
                  </a:outerShdw>
                </a:effectLst>
              </a:rPr>
              <a:t>віспою</a:t>
            </a:r>
            <a:r>
              <a:rPr lang="ru-RU" dirty="0">
                <a:solidFill>
                  <a:schemeClr val="bg1"/>
                </a:solidFill>
                <a:effectLst>
                  <a:outerShdw blurRad="38100" dist="38100" dir="2700000" algn="tl">
                    <a:srgbClr val="000000">
                      <a:alpha val="43137"/>
                    </a:srgbClr>
                  </a:outerShdw>
                </a:effectLst>
              </a:rPr>
              <a:t> (1973 р.). Про </a:t>
            </a:r>
            <a:r>
              <a:rPr lang="ru-RU" dirty="0" err="1">
                <a:solidFill>
                  <a:schemeClr val="bg1"/>
                </a:solidFill>
                <a:effectLst>
                  <a:outerShdw blurRad="38100" dist="38100" dir="2700000" algn="tl">
                    <a:srgbClr val="000000">
                      <a:alpha val="43137"/>
                    </a:srgbClr>
                  </a:outerShdw>
                </a:effectLst>
              </a:rPr>
              <a:t>повне</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знищення</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віспи</a:t>
            </a:r>
            <a:r>
              <a:rPr lang="ru-RU" dirty="0">
                <a:solidFill>
                  <a:schemeClr val="bg1"/>
                </a:solidFill>
                <a:effectLst>
                  <a:outerShdw blurRad="38100" dist="38100" dir="2700000" algn="tl">
                    <a:srgbClr val="000000">
                      <a:alpha val="43137"/>
                    </a:srgbClr>
                  </a:outerShdw>
                </a:effectLst>
              </a:rPr>
              <a:t> у </a:t>
            </a:r>
            <a:r>
              <a:rPr lang="ru-RU" dirty="0" err="1">
                <a:solidFill>
                  <a:schemeClr val="bg1"/>
                </a:solidFill>
                <a:effectLst>
                  <a:outerShdw blurRad="38100" dist="38100" dir="2700000" algn="tl">
                    <a:srgbClr val="000000">
                      <a:alpha val="43137"/>
                    </a:srgbClr>
                  </a:outerShdw>
                </a:effectLst>
              </a:rPr>
              <a:t>Бангладеші</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було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оголошено</a:t>
            </a:r>
            <a:r>
              <a:rPr lang="ru-RU" dirty="0">
                <a:solidFill>
                  <a:schemeClr val="bg1"/>
                </a:solidFill>
                <a:effectLst>
                  <a:outerShdw blurRad="38100" dist="38100" dir="2700000" algn="tl">
                    <a:srgbClr val="000000">
                      <a:alpha val="43137"/>
                    </a:srgbClr>
                  </a:outerShdw>
                </a:effectLst>
              </a:rPr>
              <a:t> у </a:t>
            </a:r>
            <a:r>
              <a:rPr lang="ru-RU" dirty="0" err="1">
                <a:solidFill>
                  <a:schemeClr val="bg1"/>
                </a:solidFill>
                <a:effectLst>
                  <a:outerShdw blurRad="38100" dist="38100" dir="2700000" algn="tl">
                    <a:srgbClr val="000000">
                      <a:alpha val="43137"/>
                    </a:srgbClr>
                  </a:outerShdw>
                </a:effectLst>
              </a:rPr>
              <a:t>грудні</a:t>
            </a:r>
            <a:r>
              <a:rPr lang="ru-RU" dirty="0">
                <a:solidFill>
                  <a:schemeClr val="bg1"/>
                </a:solidFill>
                <a:effectLst>
                  <a:outerShdw blurRad="38100" dist="38100" dir="2700000" algn="tl">
                    <a:srgbClr val="000000">
                      <a:alpha val="43137"/>
                    </a:srgbClr>
                  </a:outerShdw>
                </a:effectLst>
              </a:rPr>
              <a:t> 1977 р., коли ВООЗ </a:t>
            </a:r>
            <a:r>
              <a:rPr lang="ru-RU" dirty="0" err="1">
                <a:solidFill>
                  <a:schemeClr val="bg1"/>
                </a:solidFill>
                <a:effectLst>
                  <a:outerShdw blurRad="38100" dist="38100" dir="2700000" algn="tl">
                    <a:srgbClr val="000000">
                      <a:alpha val="43137"/>
                    </a:srgbClr>
                  </a:outerShdw>
                </a:effectLst>
              </a:rPr>
              <a:t>офіційно</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підтвердила</a:t>
            </a:r>
            <a:r>
              <a:rPr lang="ru-RU" dirty="0">
                <a:solidFill>
                  <a:schemeClr val="bg1"/>
                </a:solidFill>
                <a:effectLst>
                  <a:outerShdw blurRad="38100" dist="38100" dir="2700000" algn="tl">
                    <a:srgbClr val="000000">
                      <a:alpha val="43137"/>
                    </a:srgbClr>
                  </a:outerShdw>
                </a:effectLst>
              </a:rPr>
              <a:t> </a:t>
            </a:r>
            <a:r>
              <a:rPr lang="ru-RU" dirty="0" err="1">
                <a:solidFill>
                  <a:schemeClr val="bg1"/>
                </a:solidFill>
                <a:effectLst>
                  <a:outerShdw blurRad="38100" dist="38100" dir="2700000" algn="tl">
                    <a:srgbClr val="000000">
                      <a:alpha val="43137"/>
                    </a:srgbClr>
                  </a:outerShdw>
                </a:effectLst>
              </a:rPr>
              <a:t>цей</a:t>
            </a:r>
            <a:r>
              <a:rPr lang="ru-RU" dirty="0">
                <a:solidFill>
                  <a:schemeClr val="bg1"/>
                </a:solidFill>
                <a:effectLst>
                  <a:outerShdw blurRad="38100" dist="38100" dir="2700000" algn="tl">
                    <a:srgbClr val="000000">
                      <a:alpha val="43137"/>
                    </a:srgbClr>
                  </a:outerShdw>
                </a:effectLst>
              </a:rPr>
              <a:t> факт.</a:t>
            </a:r>
            <a:endParaRPr lang="uk-UA"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1862822"/>
            <a:ext cx="5940152" cy="2246769"/>
          </a:xfrm>
          <a:prstGeom prst="rect">
            <a:avLst/>
          </a:prstGeom>
          <a:noFill/>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Віспа — одне з найдавніших захворювань. Опис віспи було знайдено в єгипетському папірусі </a:t>
            </a:r>
            <a:r>
              <a:rPr lang="uk-UA" sz="2000" dirty="0" err="1">
                <a:solidFill>
                  <a:schemeClr val="bg1"/>
                </a:solidFill>
                <a:effectLst>
                  <a:outerShdw blurRad="38100" dist="38100" dir="2700000" algn="tl">
                    <a:srgbClr val="000000">
                      <a:alpha val="43137"/>
                    </a:srgbClr>
                  </a:outerShdw>
                </a:effectLst>
              </a:rPr>
              <a:t>Аменофіса</a:t>
            </a:r>
            <a:r>
              <a:rPr lang="uk-UA" sz="2000" dirty="0">
                <a:solidFill>
                  <a:schemeClr val="bg1"/>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I, </a:t>
            </a:r>
            <a:r>
              <a:rPr lang="uk-UA" sz="2000" dirty="0">
                <a:solidFill>
                  <a:schemeClr val="bg1"/>
                </a:solidFill>
                <a:effectLst>
                  <a:outerShdw blurRad="38100" dist="38100" dir="2700000" algn="tl">
                    <a:srgbClr val="000000">
                      <a:alpha val="43137"/>
                    </a:srgbClr>
                  </a:outerShdw>
                </a:effectLst>
              </a:rPr>
              <a:t>складеному близько 4 тис. років до нашої </a:t>
            </a:r>
            <a:r>
              <a:rPr lang="uk-UA" sz="2000" dirty="0" smtClean="0">
                <a:solidFill>
                  <a:schemeClr val="bg1"/>
                </a:solidFill>
                <a:effectLst>
                  <a:outerShdw blurRad="38100" dist="38100" dir="2700000" algn="tl">
                    <a:srgbClr val="000000">
                      <a:alpha val="43137"/>
                    </a:srgbClr>
                  </a:outerShdw>
                </a:effectLst>
              </a:rPr>
              <a:t>ери. В </a:t>
            </a:r>
            <a:r>
              <a:rPr lang="uk-UA" sz="2000" dirty="0">
                <a:solidFill>
                  <a:schemeClr val="bg1"/>
                </a:solidFill>
                <a:effectLst>
                  <a:outerShdw blurRad="38100" dist="38100" dir="2700000" algn="tl">
                    <a:srgbClr val="000000">
                      <a:alpha val="43137"/>
                    </a:srgbClr>
                  </a:outerShdw>
                </a:effectLst>
              </a:rPr>
              <a:t>кінці </a:t>
            </a:r>
            <a:r>
              <a:rPr lang="en-US" sz="2000" dirty="0">
                <a:solidFill>
                  <a:schemeClr val="bg1"/>
                </a:solidFill>
                <a:effectLst>
                  <a:outerShdw blurRad="38100" dist="38100" dir="2700000" algn="tl">
                    <a:srgbClr val="000000">
                      <a:alpha val="43137"/>
                    </a:srgbClr>
                  </a:outerShdw>
                </a:effectLst>
              </a:rPr>
              <a:t>XVIII </a:t>
            </a:r>
            <a:r>
              <a:rPr lang="uk-UA" sz="2000" dirty="0">
                <a:solidFill>
                  <a:schemeClr val="bg1"/>
                </a:solidFill>
                <a:effectLst>
                  <a:outerShdw blurRad="38100" dist="38100" dir="2700000" algn="tl">
                    <a:srgbClr val="000000">
                      <a:alpha val="43137"/>
                    </a:srgbClr>
                  </a:outerShdw>
                </a:effectLst>
              </a:rPr>
              <a:t>століття англійський лікар Едвард </a:t>
            </a:r>
            <a:r>
              <a:rPr lang="uk-UA" sz="2000" dirty="0" err="1">
                <a:solidFill>
                  <a:schemeClr val="bg1"/>
                </a:solidFill>
                <a:effectLst>
                  <a:outerShdw blurRad="38100" dist="38100" dir="2700000" algn="tl">
                    <a:srgbClr val="000000">
                      <a:alpha val="43137"/>
                    </a:srgbClr>
                  </a:outerShdw>
                </a:effectLst>
              </a:rPr>
              <a:t>Дженнер</a:t>
            </a:r>
            <a:r>
              <a:rPr lang="uk-UA" sz="2000" dirty="0">
                <a:solidFill>
                  <a:schemeClr val="bg1"/>
                </a:solidFill>
                <a:effectLst>
                  <a:outerShdw blurRad="38100" dist="38100" dir="2700000" algn="tl">
                    <a:srgbClr val="000000">
                      <a:alpha val="43137"/>
                    </a:srgbClr>
                  </a:outerShdw>
                </a:effectLst>
              </a:rPr>
              <a:t> винайшов безпечне щеплення від віспи на </a:t>
            </a:r>
            <a:r>
              <a:rPr lang="uk-UA" sz="2000" dirty="0" smtClean="0">
                <a:solidFill>
                  <a:schemeClr val="bg1"/>
                </a:solidFill>
                <a:effectLst>
                  <a:outerShdw blurRad="38100" dist="38100" dir="2700000" algn="tl">
                    <a:srgbClr val="000000">
                      <a:alpha val="43137"/>
                    </a:srgbClr>
                  </a:outerShdw>
                </a:effectLst>
              </a:rPr>
              <a:t>основі вірусу </a:t>
            </a:r>
            <a:r>
              <a:rPr lang="uk-UA" sz="2000" dirty="0">
                <a:solidFill>
                  <a:schemeClr val="bg1"/>
                </a:solidFill>
                <a:effectLst>
                  <a:outerShdw blurRad="38100" dist="38100" dir="2700000" algn="tl">
                    <a:srgbClr val="000000">
                      <a:alpha val="43137"/>
                    </a:srgbClr>
                  </a:outerShdw>
                </a:effectLst>
              </a:rPr>
              <a:t>коров'ячої віспи, яка </a:t>
            </a:r>
            <a:r>
              <a:rPr lang="uk-UA" sz="2000" dirty="0" smtClean="0">
                <a:solidFill>
                  <a:schemeClr val="bg1"/>
                </a:solidFill>
                <a:effectLst>
                  <a:outerShdw blurRad="38100" dist="38100" dir="2700000" algn="tl">
                    <a:srgbClr val="000000">
                      <a:alpha val="43137"/>
                    </a:srgbClr>
                  </a:outerShdw>
                </a:effectLst>
              </a:rPr>
              <a:t>потім була щеплена </a:t>
            </a:r>
            <a:r>
              <a:rPr lang="uk-UA" sz="2000" dirty="0">
                <a:solidFill>
                  <a:schemeClr val="bg1"/>
                </a:solidFill>
                <a:effectLst>
                  <a:outerShdw blurRad="38100" dist="38100" dir="2700000" algn="tl">
                    <a:srgbClr val="000000">
                      <a:alpha val="43137"/>
                    </a:srgbClr>
                  </a:outerShdw>
                </a:effectLst>
              </a:rPr>
              <a:t>в </a:t>
            </a:r>
            <a:r>
              <a:rPr lang="uk-UA" sz="2000" dirty="0" smtClean="0">
                <a:solidFill>
                  <a:schemeClr val="bg1"/>
                </a:solidFill>
                <a:effectLst>
                  <a:outerShdw blurRad="38100" dist="38100" dir="2700000" algn="tl">
                    <a:srgbClr val="000000">
                      <a:alpha val="43137"/>
                    </a:srgbClr>
                  </a:outerShdw>
                </a:effectLst>
              </a:rPr>
              <a:t>Європі масово</a:t>
            </a:r>
            <a:r>
              <a:rPr lang="uk-UA" sz="2000" dirty="0">
                <a:solidFill>
                  <a:schemeClr val="bg1"/>
                </a:solidFill>
                <a:effectLst>
                  <a:outerShdw blurRad="38100" dist="38100" dir="2700000" algn="tl">
                    <a:srgbClr val="000000">
                      <a:alpha val="43137"/>
                    </a:srgbClr>
                  </a:outerShdw>
                </a:effectLst>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2865"/>
            <a:ext cx="1835696" cy="269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47193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4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6146"/>
                                        </p:tgtEl>
                                        <p:attrNameLst>
                                          <p:attrName>style.visibility</p:attrName>
                                        </p:attrNameLst>
                                      </p:cBhvr>
                                      <p:to>
                                        <p:strVal val="visible"/>
                                      </p:to>
                                    </p:set>
                                    <p:anim calcmode="lin" valueType="num">
                                      <p:cBhvr>
                                        <p:cTn id="30" dur="1000" fill="hold"/>
                                        <p:tgtEl>
                                          <p:spTgt spid="6146"/>
                                        </p:tgtEl>
                                        <p:attrNameLst>
                                          <p:attrName>ppt_w</p:attrName>
                                        </p:attrNameLst>
                                      </p:cBhvr>
                                      <p:tavLst>
                                        <p:tav tm="0">
                                          <p:val>
                                            <p:fltVal val="0"/>
                                          </p:val>
                                        </p:tav>
                                        <p:tav tm="100000">
                                          <p:val>
                                            <p:strVal val="#ppt_w"/>
                                          </p:val>
                                        </p:tav>
                                      </p:tavLst>
                                    </p:anim>
                                    <p:anim calcmode="lin" valueType="num">
                                      <p:cBhvr>
                                        <p:cTn id="31" dur="1000" fill="hold"/>
                                        <p:tgtEl>
                                          <p:spTgt spid="6146"/>
                                        </p:tgtEl>
                                        <p:attrNameLst>
                                          <p:attrName>ppt_h</p:attrName>
                                        </p:attrNameLst>
                                      </p:cBhvr>
                                      <p:tavLst>
                                        <p:tav tm="0">
                                          <p:val>
                                            <p:fltVal val="0"/>
                                          </p:val>
                                        </p:tav>
                                        <p:tav tm="100000">
                                          <p:val>
                                            <p:strVal val="#ppt_h"/>
                                          </p:val>
                                        </p:tav>
                                      </p:tavLst>
                                    </p:anim>
                                    <p:anim calcmode="lin" valueType="num">
                                      <p:cBhvr>
                                        <p:cTn id="32" dur="1000" fill="hold"/>
                                        <p:tgtEl>
                                          <p:spTgt spid="6146"/>
                                        </p:tgtEl>
                                        <p:attrNameLst>
                                          <p:attrName>style.rotation</p:attrName>
                                        </p:attrNameLst>
                                      </p:cBhvr>
                                      <p:tavLst>
                                        <p:tav tm="0">
                                          <p:val>
                                            <p:fltVal val="90"/>
                                          </p:val>
                                        </p:tav>
                                        <p:tav tm="100000">
                                          <p:val>
                                            <p:fltVal val="0"/>
                                          </p:val>
                                        </p:tav>
                                      </p:tavLst>
                                    </p:anim>
                                    <p:animEffect transition="in" filter="fade">
                                      <p:cBhvr>
                                        <p:cTn id="33" dur="1000"/>
                                        <p:tgtEl>
                                          <p:spTgt spid="614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05148"/>
            <a:ext cx="3707904" cy="415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9144000" cy="2616101"/>
          </a:xfrm>
          <a:prstGeom prst="rect">
            <a:avLst/>
          </a:prstGeom>
          <a:noFill/>
        </p:spPr>
        <p:txBody>
          <a:bodyPr wrap="square" rtlCol="0">
            <a:spAutoFit/>
          </a:bodyPr>
          <a:lstStyle/>
          <a:p>
            <a:r>
              <a:rPr lang="vi-VN" sz="2400" u="sng" dirty="0">
                <a:solidFill>
                  <a:schemeClr val="bg1"/>
                </a:solidFill>
                <a:effectLst>
                  <a:outerShdw blurRad="38100" dist="38100" dir="2700000" algn="tl">
                    <a:srgbClr val="000000">
                      <a:alpha val="43137"/>
                    </a:srgbClr>
                  </a:outerShdw>
                </a:effectLst>
              </a:rPr>
              <a:t>Вітряна </a:t>
            </a:r>
            <a:r>
              <a:rPr lang="vi-VN" sz="2400" u="sng" dirty="0" smtClean="0">
                <a:solidFill>
                  <a:schemeClr val="bg1"/>
                </a:solidFill>
                <a:effectLst>
                  <a:outerShdw blurRad="38100" dist="38100" dir="2700000" algn="tl">
                    <a:srgbClr val="000000">
                      <a:alpha val="43137"/>
                    </a:srgbClr>
                  </a:outerShdw>
                </a:effectLst>
              </a:rPr>
              <a:t>віспа</a:t>
            </a:r>
            <a:r>
              <a:rPr lang="vi-VN" sz="2000" dirty="0" smtClean="0">
                <a:solidFill>
                  <a:schemeClr val="bg1"/>
                </a:solidFill>
                <a:effectLst>
                  <a:outerShdw blurRad="38100" dist="38100" dir="2700000" algn="tl">
                    <a:srgbClr val="000000">
                      <a:alpha val="43137"/>
                    </a:srgbClr>
                  </a:outerShdw>
                </a:effectLst>
              </a:rPr>
              <a:t> </a:t>
            </a:r>
            <a:r>
              <a:rPr lang="vi-VN" sz="2000" dirty="0">
                <a:solidFill>
                  <a:schemeClr val="bg1"/>
                </a:solidFill>
                <a:effectLst>
                  <a:outerShdw blurRad="38100" dist="38100" dir="2700000" algn="tl">
                    <a:srgbClr val="000000">
                      <a:alpha val="43137"/>
                    </a:srgbClr>
                  </a:outerShdw>
                </a:effectLst>
              </a:rPr>
              <a:t>(лат. </a:t>
            </a:r>
            <a:r>
              <a:rPr lang="en-US" sz="2000" dirty="0">
                <a:solidFill>
                  <a:schemeClr val="bg1"/>
                </a:solidFill>
                <a:effectLst>
                  <a:outerShdw blurRad="38100" dist="38100" dir="2700000" algn="tl">
                    <a:srgbClr val="000000">
                      <a:alpha val="43137"/>
                    </a:srgbClr>
                  </a:outerShdw>
                </a:effectLst>
              </a:rPr>
              <a:t>Varicella, </a:t>
            </a:r>
            <a:r>
              <a:rPr lang="vi-VN" sz="2000" dirty="0">
                <a:solidFill>
                  <a:schemeClr val="bg1"/>
                </a:solidFill>
                <a:effectLst>
                  <a:outerShdw blurRad="38100" dist="38100" dir="2700000" algn="tl">
                    <a:srgbClr val="000000">
                      <a:alpha val="43137"/>
                    </a:srgbClr>
                  </a:outerShdw>
                </a:effectLst>
              </a:rPr>
              <a:t>грец. </a:t>
            </a:r>
            <a:r>
              <a:rPr lang="el-GR" sz="2000" dirty="0">
                <a:solidFill>
                  <a:schemeClr val="bg1"/>
                </a:solidFill>
                <a:effectLst>
                  <a:outerShdw blurRad="38100" dist="38100" dir="2700000" algn="tl">
                    <a:srgbClr val="000000">
                      <a:alpha val="43137"/>
                    </a:srgbClr>
                  </a:outerShdw>
                </a:effectLst>
              </a:rPr>
              <a:t>Ανεμοβλογιά) — </a:t>
            </a:r>
            <a:r>
              <a:rPr lang="vi-VN" sz="2000" dirty="0">
                <a:solidFill>
                  <a:schemeClr val="bg1"/>
                </a:solidFill>
                <a:effectLst>
                  <a:outerShdw blurRad="38100" dist="38100" dir="2700000" algn="tl">
                    <a:srgbClr val="000000">
                      <a:alpha val="43137"/>
                    </a:srgbClr>
                  </a:outerShdw>
                </a:effectLst>
              </a:rPr>
              <a:t>гостре інфекційне захворювання з повітряно-крапельним шляхом передачі. Характеризується лихоманкою, папуловезикульознми висипанням із доброякісним протіканням</a:t>
            </a:r>
            <a:r>
              <a:rPr lang="vi-VN" sz="2000" dirty="0" smtClean="0">
                <a:solidFill>
                  <a:schemeClr val="bg1"/>
                </a:solidFill>
                <a:effectLst>
                  <a:outerShdw blurRad="38100" dist="38100" dir="2700000" algn="tl">
                    <a:srgbClr val="000000">
                      <a:alpha val="43137"/>
                    </a:srgbClr>
                  </a:outerShdw>
                </a:effectLst>
              </a:rPr>
              <a:t>.</a:t>
            </a:r>
            <a:r>
              <a:rPr lang="uk-UA" sz="2000" dirty="0">
                <a:solidFill>
                  <a:schemeClr val="bg1"/>
                </a:solidFill>
                <a:effectLst>
                  <a:outerShdw blurRad="38100" dist="38100" dir="2700000" algn="tl">
                    <a:srgbClr val="000000">
                      <a:alpha val="43137"/>
                    </a:srgbClr>
                  </a:outerShdw>
                </a:effectLst>
              </a:rPr>
              <a:t> Хвороба викликається вірусом з родини </a:t>
            </a:r>
            <a:r>
              <a:rPr lang="en-US" sz="2000" dirty="0" err="1">
                <a:solidFill>
                  <a:schemeClr val="bg1"/>
                </a:solidFill>
                <a:effectLst>
                  <a:outerShdw blurRad="38100" dist="38100" dir="2700000" algn="tl">
                    <a:srgbClr val="000000">
                      <a:alpha val="43137"/>
                    </a:srgbClr>
                  </a:outerShdw>
                </a:effectLst>
              </a:rPr>
              <a:t>Herpesviridae</a:t>
            </a:r>
            <a:r>
              <a:rPr lang="en-US" sz="2000" dirty="0">
                <a:solidFill>
                  <a:schemeClr val="bg1"/>
                </a:solidFill>
                <a:effectLst>
                  <a:outerShdw blurRad="38100" dist="38100" dir="2700000" algn="tl">
                    <a:srgbClr val="000000">
                      <a:alpha val="43137"/>
                    </a:srgbClr>
                  </a:outerShdw>
                </a:effectLst>
              </a:rPr>
              <a:t> — </a:t>
            </a:r>
            <a:r>
              <a:rPr lang="uk-UA" sz="2000" dirty="0" err="1">
                <a:solidFill>
                  <a:schemeClr val="bg1"/>
                </a:solidFill>
                <a:effectLst>
                  <a:outerShdw blurRad="38100" dist="38100" dir="2700000" algn="tl">
                    <a:srgbClr val="000000">
                      <a:alpha val="43137"/>
                    </a:srgbClr>
                  </a:outerShdw>
                </a:effectLst>
              </a:rPr>
              <a:t>варицела-зостер</a:t>
            </a:r>
            <a:r>
              <a:rPr lang="uk-UA" sz="2000" dirty="0">
                <a:solidFill>
                  <a:schemeClr val="bg1"/>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Varicella Zoster). </a:t>
            </a:r>
            <a:r>
              <a:rPr lang="uk-UA" sz="2000" dirty="0">
                <a:solidFill>
                  <a:schemeClr val="bg1"/>
                </a:solidFill>
                <a:effectLst>
                  <a:outerShdw blurRad="38100" dist="38100" dir="2700000" algn="tl">
                    <a:srgbClr val="000000">
                      <a:alpha val="43137"/>
                    </a:srgbClr>
                  </a:outerShdw>
                </a:effectLst>
              </a:rPr>
              <a:t>Вірус </a:t>
            </a:r>
            <a:r>
              <a:rPr lang="uk-UA" sz="2000" dirty="0" err="1">
                <a:solidFill>
                  <a:schemeClr val="bg1"/>
                </a:solidFill>
                <a:effectLst>
                  <a:outerShdw blurRad="38100" dist="38100" dir="2700000" algn="tl">
                    <a:srgbClr val="000000">
                      <a:alpha val="43137"/>
                    </a:srgbClr>
                  </a:outerShdw>
                </a:effectLst>
              </a:rPr>
              <a:t>варицела-зостер</a:t>
            </a:r>
            <a:r>
              <a:rPr lang="uk-UA" sz="2000" dirty="0">
                <a:solidFill>
                  <a:schemeClr val="bg1"/>
                </a:solidFill>
                <a:effectLst>
                  <a:outerShdw blurRad="38100" dist="38100" dir="2700000" algn="tl">
                    <a:srgbClr val="000000">
                      <a:alpha val="43137"/>
                    </a:srgbClr>
                  </a:outerShdw>
                </a:effectLst>
              </a:rPr>
              <a:t> є причиною двох клінічно несхожих захворювань: вітряної віспи, що виникає переважно у дитячому віці, та оперізуючого </a:t>
            </a:r>
            <a:r>
              <a:rPr lang="uk-UA" sz="2000" dirty="0" err="1">
                <a:solidFill>
                  <a:schemeClr val="bg1"/>
                </a:solidFill>
                <a:effectLst>
                  <a:outerShdw blurRad="38100" dist="38100" dir="2700000" algn="tl">
                    <a:srgbClr val="000000">
                      <a:alpha val="43137"/>
                    </a:srgbClr>
                  </a:outerShdw>
                </a:effectLst>
              </a:rPr>
              <a:t>герпеса</a:t>
            </a:r>
            <a:r>
              <a:rPr lang="uk-UA" sz="2000" dirty="0">
                <a:solidFill>
                  <a:schemeClr val="bg1"/>
                </a:solidFill>
                <a:effectLst>
                  <a:outerShdw blurRad="38100" dist="38100" dir="2700000" algn="tl">
                    <a:srgbClr val="000000">
                      <a:alpha val="43137"/>
                    </a:srgbClr>
                  </a:outerShdw>
                </a:effectLst>
              </a:rPr>
              <a:t>, або оперізуючого </a:t>
            </a:r>
            <a:r>
              <a:rPr lang="uk-UA" sz="2000" dirty="0" err="1">
                <a:solidFill>
                  <a:schemeClr val="bg1"/>
                </a:solidFill>
                <a:effectLst>
                  <a:outerShdw blurRad="38100" dist="38100" dir="2700000" algn="tl">
                    <a:srgbClr val="000000">
                      <a:alpha val="43137"/>
                    </a:srgbClr>
                  </a:outerShdw>
                </a:effectLst>
              </a:rPr>
              <a:t>лишая</a:t>
            </a:r>
            <a:r>
              <a:rPr lang="uk-UA" sz="2000" dirty="0">
                <a:solidFill>
                  <a:schemeClr val="bg1"/>
                </a:solidFill>
                <a:effectLst>
                  <a:outerShdw blurRad="38100" dist="38100" dir="2700000" algn="tl">
                    <a:srgbClr val="000000">
                      <a:alpha val="43137"/>
                    </a:srgbClr>
                  </a:outerShdw>
                </a:effectLst>
              </a:rPr>
              <a:t>, клінічні прояви якого спостерігаються, як правило, у людей зрілого віку.</a:t>
            </a:r>
          </a:p>
        </p:txBody>
      </p:sp>
      <p:sp>
        <p:nvSpPr>
          <p:cNvPr id="3" name="TextBox 2"/>
          <p:cNvSpPr txBox="1"/>
          <p:nvPr/>
        </p:nvSpPr>
        <p:spPr>
          <a:xfrm>
            <a:off x="9015" y="2742553"/>
            <a:ext cx="5436096" cy="3785652"/>
          </a:xfrm>
          <a:prstGeom prst="rect">
            <a:avLst/>
          </a:prstGeom>
          <a:gradFill flip="none" rotWithShape="1">
            <a:gsLst>
              <a:gs pos="0">
                <a:srgbClr val="000082"/>
              </a:gs>
              <a:gs pos="30000">
                <a:srgbClr val="66008F"/>
              </a:gs>
              <a:gs pos="64999">
                <a:srgbClr val="BA0066"/>
              </a:gs>
              <a:gs pos="89999">
                <a:srgbClr val="FF0000"/>
              </a:gs>
              <a:gs pos="100000">
                <a:srgbClr val="FF8200"/>
              </a:gs>
            </a:gsLst>
            <a:lin ang="2700000" scaled="1"/>
            <a:tileRect/>
          </a:gradFill>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Вітряна віспа проявляється у вигляді </a:t>
            </a:r>
            <a:r>
              <a:rPr lang="uk-UA" sz="2000" dirty="0" err="1">
                <a:solidFill>
                  <a:schemeClr val="bg1"/>
                </a:solidFill>
                <a:effectLst>
                  <a:outerShdw blurRad="38100" dist="38100" dir="2700000" algn="tl">
                    <a:srgbClr val="000000">
                      <a:alpha val="43137"/>
                    </a:srgbClr>
                  </a:outerShdw>
                </a:effectLst>
              </a:rPr>
              <a:t>генералізованого</a:t>
            </a:r>
            <a:r>
              <a:rPr lang="uk-UA" sz="2000" dirty="0">
                <a:solidFill>
                  <a:schemeClr val="bg1"/>
                </a:solidFill>
                <a:effectLst>
                  <a:outerShdw blurRad="38100" dist="38100" dir="2700000" algn="tl">
                    <a:srgbClr val="000000">
                      <a:alpha val="43137"/>
                    </a:srgbClr>
                  </a:outerShdw>
                </a:effectLst>
              </a:rPr>
              <a:t> </a:t>
            </a:r>
            <a:r>
              <a:rPr lang="uk-UA" sz="2000" dirty="0" err="1">
                <a:solidFill>
                  <a:schemeClr val="bg1"/>
                </a:solidFill>
                <a:effectLst>
                  <a:outerShdw blurRad="38100" dist="38100" dir="2700000" algn="tl">
                    <a:srgbClr val="000000">
                      <a:alpha val="43137"/>
                    </a:srgbClr>
                  </a:outerShdw>
                </a:effectLst>
              </a:rPr>
              <a:t>розеольозно-везикульозного</a:t>
            </a:r>
            <a:r>
              <a:rPr lang="uk-UA" sz="2000" dirty="0">
                <a:solidFill>
                  <a:schemeClr val="bg1"/>
                </a:solidFill>
                <a:effectLst>
                  <a:outerShdw blurRad="38100" dist="38100" dir="2700000" algn="tl">
                    <a:srgbClr val="000000">
                      <a:alpha val="43137"/>
                    </a:srgbClr>
                  </a:outerShdw>
                </a:effectLst>
              </a:rPr>
              <a:t> висипання; оперізуючий </a:t>
            </a:r>
            <a:r>
              <a:rPr lang="uk-UA" sz="2000" dirty="0" err="1">
                <a:solidFill>
                  <a:schemeClr val="bg1"/>
                </a:solidFill>
                <a:effectLst>
                  <a:outerShdw blurRad="38100" dist="38100" dir="2700000" algn="tl">
                    <a:srgbClr val="000000">
                      <a:alpha val="43137"/>
                    </a:srgbClr>
                  </a:outerShdw>
                </a:effectLst>
              </a:rPr>
              <a:t>герпес</a:t>
            </a:r>
            <a:r>
              <a:rPr lang="uk-UA" sz="2000" dirty="0">
                <a:solidFill>
                  <a:schemeClr val="bg1"/>
                </a:solidFill>
                <a:effectLst>
                  <a:outerShdw blurRad="38100" dist="38100" dir="2700000" algn="tl">
                    <a:srgbClr val="000000">
                      <a:alpha val="43137"/>
                    </a:srgbClr>
                  </a:outerShdw>
                </a:effectLst>
              </a:rPr>
              <a:t> — висипами зливного характеру на одному або декількох розташованих поруч </a:t>
            </a:r>
            <a:r>
              <a:rPr lang="uk-UA" sz="2000" dirty="0" err="1">
                <a:solidFill>
                  <a:schemeClr val="bg1"/>
                </a:solidFill>
                <a:effectLst>
                  <a:outerShdw blurRad="38100" dist="38100" dir="2700000" algn="tl">
                    <a:srgbClr val="000000">
                      <a:alpha val="43137"/>
                    </a:srgbClr>
                  </a:outerShdw>
                </a:effectLst>
              </a:rPr>
              <a:t>дерматомах</a:t>
            </a:r>
            <a:r>
              <a:rPr lang="uk-UA" sz="2000" dirty="0">
                <a:solidFill>
                  <a:schemeClr val="bg1"/>
                </a:solidFill>
                <a:effectLst>
                  <a:outerShdw blurRad="38100" dist="38100" dir="2700000" algn="tl">
                    <a:srgbClr val="000000">
                      <a:alpha val="43137"/>
                    </a:srgbClr>
                  </a:outerShdw>
                </a:effectLst>
              </a:rPr>
              <a:t>. Шрами, які виникають внаслідок вторинного бактеріального ураження пошкодженої вірусом шкіри залишаються в людини на все життя. У разі відсутності вторинного інфікування шрамів не лишається, оскільки вірус не пошкоджує генеративний шар шкіри.</a:t>
            </a:r>
          </a:p>
        </p:txBody>
      </p:sp>
    </p:spTree>
    <p:extLst>
      <p:ext uri="{BB962C8B-B14F-4D97-AF65-F5344CB8AC3E}">
        <p14:creationId xmlns:p14="http://schemas.microsoft.com/office/powerpoint/2010/main" val="11365763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7171"/>
                                        </p:tgtEl>
                                        <p:attrNameLst>
                                          <p:attrName>style.visibility</p:attrName>
                                        </p:attrNameLst>
                                      </p:cBhvr>
                                      <p:to>
                                        <p:strVal val="visible"/>
                                      </p:to>
                                    </p:set>
                                    <p:anim calcmode="lin" valueType="num">
                                      <p:cBhvr>
                                        <p:cTn id="16" dur="1000" fill="hold"/>
                                        <p:tgtEl>
                                          <p:spTgt spid="7171"/>
                                        </p:tgtEl>
                                        <p:attrNameLst>
                                          <p:attrName>ppt_w</p:attrName>
                                        </p:attrNameLst>
                                      </p:cBhvr>
                                      <p:tavLst>
                                        <p:tav tm="0">
                                          <p:val>
                                            <p:fltVal val="0"/>
                                          </p:val>
                                        </p:tav>
                                        <p:tav tm="100000">
                                          <p:val>
                                            <p:strVal val="#ppt_w"/>
                                          </p:val>
                                        </p:tav>
                                      </p:tavLst>
                                    </p:anim>
                                    <p:anim calcmode="lin" valueType="num">
                                      <p:cBhvr>
                                        <p:cTn id="17" dur="1000" fill="hold"/>
                                        <p:tgtEl>
                                          <p:spTgt spid="7171"/>
                                        </p:tgtEl>
                                        <p:attrNameLst>
                                          <p:attrName>ppt_h</p:attrName>
                                        </p:attrNameLst>
                                      </p:cBhvr>
                                      <p:tavLst>
                                        <p:tav tm="0">
                                          <p:val>
                                            <p:fltVal val="0"/>
                                          </p:val>
                                        </p:tav>
                                        <p:tav tm="100000">
                                          <p:val>
                                            <p:strVal val="#ppt_h"/>
                                          </p:val>
                                        </p:tav>
                                      </p:tavLst>
                                    </p:anim>
                                    <p:anim calcmode="lin" valueType="num">
                                      <p:cBhvr>
                                        <p:cTn id="18" dur="1000" fill="hold"/>
                                        <p:tgtEl>
                                          <p:spTgt spid="7171"/>
                                        </p:tgtEl>
                                        <p:attrNameLst>
                                          <p:attrName>style.rotation</p:attrName>
                                        </p:attrNameLst>
                                      </p:cBhvr>
                                      <p:tavLst>
                                        <p:tav tm="0">
                                          <p:val>
                                            <p:fltVal val="90"/>
                                          </p:val>
                                        </p:tav>
                                        <p:tav tm="100000">
                                          <p:val>
                                            <p:fltVal val="0"/>
                                          </p:val>
                                        </p:tav>
                                      </p:tavLst>
                                    </p:anim>
                                    <p:animEffect transition="in" filter="fade">
                                      <p:cBhvr>
                                        <p:cTn id="19" dur="1000"/>
                                        <p:tgtEl>
                                          <p:spTgt spid="7171"/>
                                        </p:tgtEl>
                                      </p:cBhvr>
                                    </p:animEffect>
                                  </p:childTnLst>
                                </p:cTn>
                              </p:par>
                            </p:childTnLst>
                          </p:cTn>
                        </p:par>
                        <p:par>
                          <p:cTn id="20" fill="hold">
                            <p:stCondLst>
                              <p:cond delay="2000"/>
                            </p:stCondLst>
                            <p:childTnLst>
                              <p:par>
                                <p:cTn id="21" presetID="21"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4)">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24535"/>
          </a:xfrm>
          <a:prstGeom prst="rect">
            <a:avLst/>
          </a:prstGeom>
          <a:gradFill flip="none" rotWithShape="1">
            <a:gsLst>
              <a:gs pos="46875">
                <a:srgbClr val="A1BC75"/>
              </a:gs>
              <a:gs pos="43750">
                <a:srgbClr val="A5BF7B"/>
              </a:gs>
              <a:gs pos="37500">
                <a:srgbClr val="ADC587"/>
              </a:gs>
              <a:gs pos="25000">
                <a:srgbClr val="BDD29F"/>
              </a:gs>
              <a:gs pos="0">
                <a:srgbClr val="DDEBCF"/>
              </a:gs>
              <a:gs pos="50000">
                <a:srgbClr val="9CB86E"/>
              </a:gs>
              <a:gs pos="100000">
                <a:srgbClr val="156B13"/>
              </a:gs>
            </a:gsLst>
            <a:path path="rect">
              <a:fillToRect l="100000" t="100000"/>
            </a:path>
            <a:tileRect r="-100000" b="-100000"/>
          </a:gradFill>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Тривалість інкубаційного періоду - від 11 до 21 дня (у середньому 15-17 днів). Зрідка спостерігається короткочасний період передвісників (продрому), що триває добу; у цей період на шкірі виникає висип, що зникає через декілька </a:t>
            </a:r>
            <a:r>
              <a:rPr lang="uk-UA" sz="2000" dirty="0" smtClean="0">
                <a:solidFill>
                  <a:schemeClr val="bg1"/>
                </a:solidFill>
                <a:effectLst>
                  <a:outerShdw blurRad="38100" dist="38100" dir="2700000" algn="tl">
                    <a:srgbClr val="000000">
                      <a:alpha val="43137"/>
                    </a:srgbClr>
                  </a:outerShdw>
                </a:effectLst>
              </a:rPr>
              <a:t>годин. Часто </a:t>
            </a:r>
            <a:r>
              <a:rPr lang="uk-UA" sz="2000" dirty="0">
                <a:solidFill>
                  <a:schemeClr val="bg1"/>
                </a:solidFill>
                <a:effectLst>
                  <a:outerShdw blurRad="38100" dist="38100" dir="2700000" algn="tl">
                    <a:srgbClr val="000000">
                      <a:alpha val="43137"/>
                    </a:srgbClr>
                  </a:outerShdw>
                </a:effectLst>
              </a:rPr>
              <a:t>хвороба розпочинається гостро - з підвищення температури до 38-39 °</a:t>
            </a:r>
            <a:r>
              <a:rPr lang="en-US" sz="2000" dirty="0">
                <a:solidFill>
                  <a:schemeClr val="bg1"/>
                </a:solidFill>
                <a:effectLst>
                  <a:outerShdw blurRad="38100" dist="38100" dir="2700000" algn="tl">
                    <a:srgbClr val="000000">
                      <a:alpha val="43137"/>
                    </a:srgbClr>
                  </a:outerShdw>
                </a:effectLst>
              </a:rPr>
              <a:t>C, </a:t>
            </a:r>
            <a:r>
              <a:rPr lang="uk-UA" sz="2000" dirty="0">
                <a:solidFill>
                  <a:schemeClr val="bg1"/>
                </a:solidFill>
                <a:effectLst>
                  <a:outerShdw blurRad="38100" dist="38100" dir="2700000" algn="tl">
                    <a:srgbClr val="000000">
                      <a:alpha val="43137"/>
                    </a:srgbClr>
                  </a:outerShdw>
                </a:effectLst>
              </a:rPr>
              <a:t>потім на різних ділянках тіла, переважно на шкірі тулуба, з'являється доволі рясний висип у вигляді круглих рожевих плям діаметром 1-3 мм; такий же висип виникає на слизових носоглотки та зіва. Потім це висипання перетворюється на пухирці, наповнені прозорою рідиною; навколо кожного пухирця (</a:t>
            </a:r>
            <a:r>
              <a:rPr lang="uk-UA" sz="2000" dirty="0" err="1">
                <a:solidFill>
                  <a:schemeClr val="bg1"/>
                </a:solidFill>
                <a:effectLst>
                  <a:outerShdw blurRad="38100" dist="38100" dir="2700000" algn="tl">
                    <a:srgbClr val="000000">
                      <a:alpha val="43137"/>
                    </a:srgbClr>
                  </a:outerShdw>
                </a:effectLst>
              </a:rPr>
              <a:t>вазікули</a:t>
            </a:r>
            <a:r>
              <a:rPr lang="uk-UA" sz="2000" dirty="0">
                <a:solidFill>
                  <a:schemeClr val="bg1"/>
                </a:solidFill>
                <a:effectLst>
                  <a:outerShdw blurRad="38100" dist="38100" dir="2700000" algn="tl">
                    <a:srgbClr val="000000">
                      <a:alpha val="43137"/>
                    </a:srgbClr>
                  </a:outerShdw>
                </a:effectLst>
              </a:rPr>
              <a:t>) утворюється вузька червона облямівка (обідок </a:t>
            </a:r>
            <a:r>
              <a:rPr lang="uk-UA" sz="2000" dirty="0" err="1">
                <a:solidFill>
                  <a:schemeClr val="bg1"/>
                </a:solidFill>
                <a:effectLst>
                  <a:outerShdw blurRad="38100" dist="38100" dir="2700000" algn="tl">
                    <a:srgbClr val="000000">
                      <a:alpha val="43137"/>
                    </a:srgbClr>
                  </a:outerShdw>
                </a:effectLst>
              </a:rPr>
              <a:t>гіперемійованої</a:t>
            </a:r>
            <a:r>
              <a:rPr lang="uk-UA" sz="2000" dirty="0">
                <a:solidFill>
                  <a:schemeClr val="bg1"/>
                </a:solidFill>
                <a:effectLst>
                  <a:outerShdw blurRad="38100" dist="38100" dir="2700000" algn="tl">
                    <a:srgbClr val="000000">
                      <a:alpha val="43137"/>
                    </a:srgbClr>
                  </a:outerShdw>
                </a:effectLst>
              </a:rPr>
              <a:t> шкіри або слизової оболонки). У центрі деяких пухирчиків з'являється вдавлення, внаслідок чого елементи висипу стають схожими на ті, що виникають при натуральній віспі. Вже на другий день багато пухирців лопаються або внаслідок </a:t>
            </a:r>
            <a:r>
              <a:rPr lang="uk-UA" sz="2000" dirty="0" err="1">
                <a:solidFill>
                  <a:schemeClr val="bg1"/>
                </a:solidFill>
                <a:effectLst>
                  <a:outerShdw blurRad="38100" dist="38100" dir="2700000" algn="tl">
                    <a:srgbClr val="000000">
                      <a:alpha val="43137"/>
                    </a:srgbClr>
                  </a:outerShdw>
                </a:effectLst>
              </a:rPr>
              <a:t>свербіжу</a:t>
            </a:r>
            <a:r>
              <a:rPr lang="uk-UA" sz="2000" dirty="0">
                <a:solidFill>
                  <a:schemeClr val="bg1"/>
                </a:solidFill>
                <a:effectLst>
                  <a:outerShdw blurRad="38100" dist="38100" dir="2700000" algn="tl">
                    <a:srgbClr val="000000">
                      <a:alpha val="43137"/>
                    </a:srgbClr>
                  </a:outerShdw>
                </a:effectLst>
              </a:rPr>
              <a:t> хворий здирає їх нігтями, вміст пухирців засихає на шкірі, утворюючі сухі темно-бурі кірки. Характерний поліморфізм висипу: одночасна наявність пухирців та сухих кірок на шкірі та слизових оболонках.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2286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92989"/>
            <a:ext cx="2430016" cy="166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4951944"/>
            <a:ext cx="1475656" cy="190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993" y="4951944"/>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55838" b="7997"/>
          <a:stretch/>
        </p:blipFill>
        <p:spPr bwMode="auto">
          <a:xfrm>
            <a:off x="4695304" y="5192989"/>
            <a:ext cx="1089472" cy="170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472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3)">
                                      <p:cBhvr>
                                        <p:cTn id="16" dur="2000"/>
                                        <p:tgtEl>
                                          <p:spTgt spid="2050"/>
                                        </p:tgtEl>
                                      </p:cBhvr>
                                    </p:animEffect>
                                  </p:childTnLst>
                                </p:cTn>
                              </p:par>
                              <p:par>
                                <p:cTn id="17" presetID="21" presetClass="entr" presetSubtype="3"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heel(3)">
                                      <p:cBhvr>
                                        <p:cTn id="19" dur="2000"/>
                                        <p:tgtEl>
                                          <p:spTgt spid="2051"/>
                                        </p:tgtEl>
                                      </p:cBhvr>
                                    </p:animEffect>
                                  </p:childTnLst>
                                </p:cTn>
                              </p:par>
                              <p:par>
                                <p:cTn id="20" presetID="21" presetClass="entr" presetSubtype="3"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heel(3)">
                                      <p:cBhvr>
                                        <p:cTn id="22" dur="2000"/>
                                        <p:tgtEl>
                                          <p:spTgt spid="2054"/>
                                        </p:tgtEl>
                                      </p:cBhvr>
                                    </p:animEffect>
                                  </p:childTnLst>
                                </p:cTn>
                              </p:par>
                              <p:par>
                                <p:cTn id="23" presetID="21" presetClass="entr" presetSubtype="3"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wheel(3)">
                                      <p:cBhvr>
                                        <p:cTn id="25" dur="2000"/>
                                        <p:tgtEl>
                                          <p:spTgt spid="2053"/>
                                        </p:tgtEl>
                                      </p:cBhvr>
                                    </p:animEffect>
                                  </p:childTnLst>
                                </p:cTn>
                              </p:par>
                              <p:par>
                                <p:cTn id="26" presetID="21" presetClass="entr" presetSubtype="3"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wheel(3)">
                                      <p:cBhvr>
                                        <p:cTn id="28"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401205"/>
          </a:xfrm>
          <a:prstGeom prst="rect">
            <a:avLst/>
          </a:prstGeom>
          <a:gradFill flip="none" rotWithShape="1">
            <a:gsLst>
              <a:gs pos="0">
                <a:srgbClr val="FFC000"/>
              </a:gs>
              <a:gs pos="66650">
                <a:srgbClr val="E2C30A"/>
              </a:gs>
              <a:gs pos="54571">
                <a:srgbClr val="DFBA07"/>
              </a:gs>
              <a:gs pos="42493">
                <a:srgbClr val="B59303"/>
              </a:gs>
              <a:gs pos="25000">
                <a:srgbClr val="D6A300"/>
              </a:gs>
              <a:gs pos="75000">
                <a:srgbClr val="C49500"/>
              </a:gs>
              <a:gs pos="100000">
                <a:srgbClr val="FFFF00"/>
              </a:gs>
            </a:gsLst>
            <a:lin ang="2700000" scaled="1"/>
            <a:tileRect/>
          </a:gradFill>
        </p:spPr>
        <p:txBody>
          <a:bodyPr wrap="square" rtlCol="0">
            <a:spAutoFit/>
          </a:bodyPr>
          <a:lstStyle/>
          <a:p>
            <a:r>
              <a:rPr lang="uk-UA" sz="2000" dirty="0">
                <a:solidFill>
                  <a:schemeClr val="bg1"/>
                </a:solidFill>
                <a:effectLst>
                  <a:outerShdw blurRad="38100" dist="38100" dir="2700000" algn="tl">
                    <a:srgbClr val="000000">
                      <a:alpha val="43137"/>
                    </a:srgbClr>
                  </a:outerShdw>
                </a:effectLst>
              </a:rPr>
              <a:t>Для </a:t>
            </a:r>
            <a:r>
              <a:rPr lang="uk-UA" sz="2000" dirty="0" err="1">
                <a:solidFill>
                  <a:schemeClr val="bg1"/>
                </a:solidFill>
                <a:effectLst>
                  <a:outerShdw blurRad="38100" dist="38100" dir="2700000" algn="tl">
                    <a:srgbClr val="000000">
                      <a:alpha val="43137"/>
                    </a:srgbClr>
                  </a:outerShdw>
                </a:effectLst>
              </a:rPr>
              <a:t>етіотропного</a:t>
            </a:r>
            <a:r>
              <a:rPr lang="uk-UA" sz="2000" dirty="0">
                <a:solidFill>
                  <a:schemeClr val="bg1"/>
                </a:solidFill>
                <a:effectLst>
                  <a:outerShdw blurRad="38100" dist="38100" dir="2700000" algn="tl">
                    <a:srgbClr val="000000">
                      <a:alpha val="43137"/>
                    </a:srgbClr>
                  </a:outerShdw>
                </a:effectLst>
              </a:rPr>
              <a:t> лікування використовують </a:t>
            </a:r>
            <a:r>
              <a:rPr lang="uk-UA" sz="2000" dirty="0" err="1">
                <a:solidFill>
                  <a:schemeClr val="bg1"/>
                </a:solidFill>
                <a:effectLst>
                  <a:outerShdw blurRad="38100" dist="38100" dir="2700000" algn="tl">
                    <a:srgbClr val="000000">
                      <a:alpha val="43137"/>
                    </a:srgbClr>
                  </a:outerShdw>
                </a:effectLst>
              </a:rPr>
              <a:t>ацикловір</a:t>
            </a:r>
            <a:r>
              <a:rPr lang="uk-UA" sz="2000" dirty="0">
                <a:solidFill>
                  <a:schemeClr val="bg1"/>
                </a:solidFill>
                <a:effectLst>
                  <a:outerShdw blurRad="38100" dist="38100" dir="2700000" algn="tl">
                    <a:srgbClr val="000000">
                      <a:alpha val="43137"/>
                    </a:srgbClr>
                  </a:outerShdw>
                </a:effectLst>
              </a:rPr>
              <a:t>, який рекомендують починати вживати не пізніше, ніж через 24 години від початку хвороби.</a:t>
            </a:r>
          </a:p>
          <a:p>
            <a:r>
              <a:rPr lang="uk-UA" sz="2000" dirty="0" smtClean="0">
                <a:solidFill>
                  <a:schemeClr val="bg1"/>
                </a:solidFill>
                <a:effectLst>
                  <a:outerShdw blurRad="38100" dist="38100" dir="2700000" algn="tl">
                    <a:srgbClr val="000000">
                      <a:alpha val="43137"/>
                    </a:srgbClr>
                  </a:outerShdw>
                </a:effectLst>
              </a:rPr>
              <a:t>Також необхідно </a:t>
            </a:r>
            <a:r>
              <a:rPr lang="uk-UA" sz="2000" dirty="0">
                <a:solidFill>
                  <a:schemeClr val="bg1"/>
                </a:solidFill>
                <a:effectLst>
                  <a:outerShdw blurRad="38100" dist="38100" dir="2700000" algn="tl">
                    <a:srgbClr val="000000">
                      <a:alpha val="43137"/>
                    </a:srgbClr>
                  </a:outerShdw>
                </a:effectLst>
              </a:rPr>
              <a:t>слідкувати за чистотою </a:t>
            </a:r>
            <a:r>
              <a:rPr lang="uk-UA" sz="2000" dirty="0" err="1">
                <a:solidFill>
                  <a:schemeClr val="bg1"/>
                </a:solidFill>
                <a:effectLst>
                  <a:outerShdw blurRad="38100" dist="38100" dir="2700000" algn="tl">
                    <a:srgbClr val="000000">
                      <a:alpha val="43137"/>
                    </a:srgbClr>
                  </a:outerShdw>
                </a:effectLst>
              </a:rPr>
              <a:t>постілі</a:t>
            </a:r>
            <a:r>
              <a:rPr lang="uk-UA" sz="2000" dirty="0">
                <a:solidFill>
                  <a:schemeClr val="bg1"/>
                </a:solidFill>
                <a:effectLst>
                  <a:outerShdw blurRad="38100" dist="38100" dir="2700000" algn="tl">
                    <a:srgbClr val="000000">
                      <a:alpha val="43137"/>
                    </a:srgbClr>
                  </a:outerShdw>
                </a:effectLst>
              </a:rPr>
              <a:t> та білизни. Пухирці, що відкрилися, змащують тампоном, змоченим 1% спиртовим розчином метиленового синього; для зменшення </a:t>
            </a:r>
            <a:r>
              <a:rPr lang="uk-UA" sz="2000" dirty="0" err="1">
                <a:solidFill>
                  <a:schemeClr val="bg1"/>
                </a:solidFill>
                <a:effectLst>
                  <a:outerShdw blurRad="38100" dist="38100" dir="2700000" algn="tl">
                    <a:srgbClr val="000000">
                      <a:alpha val="43137"/>
                    </a:srgbClr>
                  </a:outerShdw>
                </a:effectLst>
              </a:rPr>
              <a:t>свербіжу</a:t>
            </a:r>
            <a:r>
              <a:rPr lang="uk-UA" sz="2000" dirty="0">
                <a:solidFill>
                  <a:schemeClr val="bg1"/>
                </a:solidFill>
                <a:effectLst>
                  <a:outerShdw blurRad="38100" dist="38100" dir="2700000" algn="tl">
                    <a:srgbClr val="000000">
                      <a:alpha val="43137"/>
                    </a:srgbClr>
                  </a:outerShdw>
                </a:effectLst>
              </a:rPr>
              <a:t> відповідні ділянки шкіри змащують 5% спиртовим розчином ментолу. При тяжких формах вводять гамма-глобулін (3-6 </a:t>
            </a:r>
            <a:r>
              <a:rPr lang="uk-UA" sz="2000" dirty="0" err="1">
                <a:solidFill>
                  <a:schemeClr val="bg1"/>
                </a:solidFill>
                <a:effectLst>
                  <a:outerShdw blurRad="38100" dist="38100" dir="2700000" algn="tl">
                    <a:srgbClr val="000000">
                      <a:alpha val="43137"/>
                    </a:srgbClr>
                  </a:outerShdw>
                </a:effectLst>
              </a:rPr>
              <a:t>мл</a:t>
            </a:r>
            <a:r>
              <a:rPr lang="uk-UA" sz="2000" dirty="0">
                <a:solidFill>
                  <a:schemeClr val="bg1"/>
                </a:solidFill>
                <a:effectLst>
                  <a:outerShdw blurRad="38100" dist="38100" dir="2700000" algn="tl">
                    <a:srgbClr val="000000">
                      <a:alpha val="43137"/>
                    </a:srgbClr>
                  </a:outerShdw>
                </a:effectLst>
              </a:rPr>
              <a:t> в/м). У хворих пустульозною або гангренозною формою вітряної віспи застосовують в/м ін'єкції пеніциліну для пригнічення вторинної (бактеріальної) інфекції. У випадках </a:t>
            </a:r>
            <a:r>
              <a:rPr lang="uk-UA" sz="2000" dirty="0" err="1">
                <a:solidFill>
                  <a:schemeClr val="bg1"/>
                </a:solidFill>
                <a:effectLst>
                  <a:outerShdw blurRad="38100" dist="38100" dir="2700000" algn="tl">
                    <a:srgbClr val="000000">
                      <a:alpha val="43137"/>
                    </a:srgbClr>
                  </a:outerShdw>
                </a:effectLst>
              </a:rPr>
              <a:t>вітрянкового</a:t>
            </a:r>
            <a:r>
              <a:rPr lang="uk-UA" sz="2000" dirty="0">
                <a:solidFill>
                  <a:schemeClr val="bg1"/>
                </a:solidFill>
                <a:effectLst>
                  <a:outerShdw blurRad="38100" dist="38100" dir="2700000" algn="tl">
                    <a:srgbClr val="000000">
                      <a:alpha val="43137"/>
                    </a:srgbClr>
                  </a:outerShdw>
                </a:effectLst>
              </a:rPr>
              <a:t> крупу може потребуватися трахеотомія. А також звичайним розчином діамантового зеленого 1% (зеленка). Підвищену температуру можна збивати двома видами жарознижуючих препаратів: </a:t>
            </a:r>
            <a:r>
              <a:rPr lang="uk-UA" sz="2000" dirty="0" err="1">
                <a:solidFill>
                  <a:schemeClr val="bg1"/>
                </a:solidFill>
                <a:effectLst>
                  <a:outerShdw blurRad="38100" dist="38100" dir="2700000" algn="tl">
                    <a:srgbClr val="000000">
                      <a:alpha val="43137"/>
                    </a:srgbClr>
                  </a:outerShdw>
                </a:effectLst>
              </a:rPr>
              <a:t>парацетамолом</a:t>
            </a:r>
            <a:r>
              <a:rPr lang="uk-UA" sz="2000" dirty="0">
                <a:solidFill>
                  <a:schemeClr val="bg1"/>
                </a:solidFill>
                <a:effectLst>
                  <a:outerShdw blurRad="38100" dist="38100" dir="2700000" algn="tl">
                    <a:srgbClr val="000000">
                      <a:alpha val="43137"/>
                    </a:srgbClr>
                  </a:outerShdw>
                </a:effectLst>
              </a:rPr>
              <a:t> або </a:t>
            </a:r>
            <a:r>
              <a:rPr lang="uk-UA" sz="2000" dirty="0" err="1">
                <a:solidFill>
                  <a:schemeClr val="bg1"/>
                </a:solidFill>
                <a:effectLst>
                  <a:outerShdw blurRad="38100" dist="38100" dir="2700000" algn="tl">
                    <a:srgbClr val="000000">
                      <a:alpha val="43137"/>
                    </a:srgbClr>
                  </a:outerShdw>
                </a:effectLst>
              </a:rPr>
              <a:t>ібупрофеном</a:t>
            </a:r>
            <a:r>
              <a:rPr lang="uk-UA" sz="2000" dirty="0">
                <a:solidFill>
                  <a:schemeClr val="bg1"/>
                </a:solidFill>
                <a:effectLst>
                  <a:outerShdw blurRad="38100" dist="38100" dir="2700000" algn="tl">
                    <a:srgbClr val="000000">
                      <a:alpha val="43137"/>
                    </a:srgbClr>
                  </a:outerShdw>
                </a:effectLst>
              </a:rPr>
              <a:t>. Протипоказано вживання похідних аспірину через ризик виникнення синдрому Реє.</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7447"/>
            <a:ext cx="3923928" cy="255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281508"/>
            <a:ext cx="3456384" cy="257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601" y="4401206"/>
            <a:ext cx="1800399" cy="2456794"/>
          </a:xfrm>
          <a:prstGeom prst="rect">
            <a:avLst/>
          </a:prstGeom>
        </p:spPr>
      </p:pic>
    </p:spTree>
    <p:extLst>
      <p:ext uri="{BB962C8B-B14F-4D97-AF65-F5344CB8AC3E}">
        <p14:creationId xmlns:p14="http://schemas.microsoft.com/office/powerpoint/2010/main" val="40769686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2923877"/>
          </a:xfrm>
          <a:prstGeom prst="rect">
            <a:avLst/>
          </a:prstGeom>
          <a:noFill/>
        </p:spPr>
        <p:txBody>
          <a:bodyPr wrap="square" rtlCol="0">
            <a:spAutoFit/>
          </a:bodyPr>
          <a:lstStyle/>
          <a:p>
            <a:r>
              <a:rPr lang="vi-VN" sz="2400" u="sng" dirty="0">
                <a:solidFill>
                  <a:schemeClr val="bg1"/>
                </a:solidFill>
                <a:effectLst>
                  <a:outerShdw blurRad="38100" dist="38100" dir="2700000" algn="tl">
                    <a:srgbClr val="000000">
                      <a:alpha val="43137"/>
                    </a:srgbClr>
                  </a:outerShdw>
                </a:effectLst>
              </a:rPr>
              <a:t>Чума́</a:t>
            </a:r>
            <a:r>
              <a:rPr lang="vi-VN" sz="2000" dirty="0">
                <a:solidFill>
                  <a:schemeClr val="bg1"/>
                </a:solidFill>
                <a:effectLst>
                  <a:outerShdw blurRad="38100" dist="38100" dir="2700000" algn="tl">
                    <a:srgbClr val="000000">
                      <a:alpha val="43137"/>
                    </a:srgbClr>
                  </a:outerShdw>
                </a:effectLst>
              </a:rPr>
              <a:t> (</a:t>
            </a:r>
            <a:r>
              <a:rPr lang="en-US" sz="2000" dirty="0" err="1">
                <a:solidFill>
                  <a:schemeClr val="bg1"/>
                </a:solidFill>
                <a:effectLst>
                  <a:outerShdw blurRad="38100" dist="38100" dir="2700000" algn="tl">
                    <a:srgbClr val="000000">
                      <a:alpha val="43137"/>
                    </a:srgbClr>
                  </a:outerShdw>
                </a:effectLst>
              </a:rPr>
              <a:t>Pestis</a:t>
            </a:r>
            <a:r>
              <a:rPr lang="en-US" sz="2000" dirty="0">
                <a:solidFill>
                  <a:schemeClr val="bg1"/>
                </a:solidFill>
                <a:effectLst>
                  <a:outerShdw blurRad="38100" dist="38100" dir="2700000" algn="tl">
                    <a:srgbClr val="000000">
                      <a:alpha val="43137"/>
                    </a:srgbClr>
                  </a:outerShdw>
                </a:effectLst>
              </a:rPr>
              <a:t>) — </a:t>
            </a:r>
            <a:r>
              <a:rPr lang="vi-VN" sz="2000" dirty="0">
                <a:solidFill>
                  <a:schemeClr val="bg1"/>
                </a:solidFill>
                <a:effectLst>
                  <a:outerShdw blurRad="38100" dist="38100" dir="2700000" algn="tl">
                    <a:srgbClr val="000000">
                      <a:alpha val="43137"/>
                    </a:srgbClr>
                  </a:outerShdw>
                </a:effectLst>
              </a:rPr>
              <a:t>гостре інфекційне захворювання людей та деяких тварин (головним чином гризунів (300 видів), зокрема пацюків (щурів), з яких інфекцію переносять на людину блохи), що розвивається за типом геморагічної </a:t>
            </a:r>
            <a:r>
              <a:rPr lang="vi-VN" sz="2000" dirty="0" smtClean="0">
                <a:solidFill>
                  <a:schemeClr val="bg1"/>
                </a:solidFill>
                <a:effectLst>
                  <a:outerShdw blurRad="38100" dist="38100" dir="2700000" algn="tl">
                    <a:srgbClr val="000000">
                      <a:alpha val="43137"/>
                    </a:srgbClr>
                  </a:outerShdw>
                </a:effectLst>
              </a:rPr>
              <a:t>септицемії.</a:t>
            </a:r>
            <a:r>
              <a:rPr lang="uk-UA" sz="2000" dirty="0" smtClean="0">
                <a:solidFill>
                  <a:schemeClr val="bg1"/>
                </a:solidFill>
                <a:effectLst>
                  <a:outerShdw blurRad="38100" dist="38100" dir="2700000" algn="tl">
                    <a:srgbClr val="000000">
                      <a:alpha val="43137"/>
                    </a:srgbClr>
                  </a:outerShdw>
                </a:effectLst>
              </a:rPr>
              <a:t> </a:t>
            </a:r>
            <a:r>
              <a:rPr lang="vi-VN" sz="2000" dirty="0" smtClean="0">
                <a:solidFill>
                  <a:schemeClr val="bg1"/>
                </a:solidFill>
                <a:effectLst>
                  <a:outerShdw blurRad="38100" dist="38100" dir="2700000" algn="tl">
                    <a:srgbClr val="000000">
                      <a:alpha val="43137"/>
                    </a:srgbClr>
                  </a:outerShdw>
                </a:effectLst>
              </a:rPr>
              <a:t>Чуму </a:t>
            </a:r>
            <a:r>
              <a:rPr lang="vi-VN" sz="2000" dirty="0">
                <a:solidFill>
                  <a:schemeClr val="bg1"/>
                </a:solidFill>
                <a:effectLst>
                  <a:outerShdw blurRad="38100" dist="38100" dir="2700000" algn="tl">
                    <a:srgbClr val="000000">
                      <a:alpha val="43137"/>
                    </a:srgbClr>
                  </a:outerShdw>
                </a:effectLst>
              </a:rPr>
              <a:t>відносять до категорії особливо небезпечних інфекцій, бо, по-перше, її збудник має високу заразність (до чуми, туляремії, бруцельозу сприйнятливі всі люди), по-друге, збудник здатний спричиняти не тільки епідемії, але і пандемії, по-третє, перебіг хвороби дуже </a:t>
            </a:r>
            <a:r>
              <a:rPr lang="vi-VN" sz="2000" dirty="0" smtClean="0">
                <a:solidFill>
                  <a:schemeClr val="bg1"/>
                </a:solidFill>
                <a:effectLst>
                  <a:outerShdw blurRad="38100" dist="38100" dir="2700000" algn="tl">
                    <a:srgbClr val="000000">
                      <a:alpha val="43137"/>
                    </a:srgbClr>
                  </a:outerShdw>
                </a:effectLst>
              </a:rPr>
              <a:t>важкий. </a:t>
            </a:r>
            <a:r>
              <a:rPr lang="vi-VN" sz="2000" dirty="0">
                <a:solidFill>
                  <a:schemeClr val="bg1"/>
                </a:solidFill>
                <a:effectLst>
                  <a:outerShdw blurRad="38100" dist="38100" dir="2700000" algn="tl">
                    <a:srgbClr val="000000">
                      <a:alpha val="43137"/>
                    </a:srgbClr>
                  </a:outerShdw>
                </a:effectLst>
              </a:rPr>
              <a:t>Відомі три великі пандемії чуми, які забрали близько 200млн. людських </a:t>
            </a:r>
            <a:r>
              <a:rPr lang="vi-VN" sz="2000" dirty="0" smtClean="0">
                <a:solidFill>
                  <a:schemeClr val="bg1"/>
                </a:solidFill>
                <a:effectLst>
                  <a:outerShdw blurRad="38100" dist="38100" dir="2700000" algn="tl">
                    <a:srgbClr val="000000">
                      <a:alpha val="43137"/>
                    </a:srgbClr>
                  </a:outerShdw>
                </a:effectLst>
              </a:rPr>
              <a:t>життів.</a:t>
            </a:r>
            <a:endParaRPr lang="uk-UA" sz="2000"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971342"/>
            <a:ext cx="2915816" cy="288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23728" y="2492896"/>
            <a:ext cx="7011955" cy="1477328"/>
          </a:xfrm>
          <a:prstGeom prst="rect">
            <a:avLst/>
          </a:prstGeom>
          <a:gradFill flip="none" rotWithShape="1">
            <a:gsLst>
              <a:gs pos="0">
                <a:srgbClr val="7030A0"/>
              </a:gs>
              <a:gs pos="17999">
                <a:srgbClr val="99CCFF"/>
              </a:gs>
              <a:gs pos="36000">
                <a:srgbClr val="9966FF"/>
              </a:gs>
              <a:gs pos="61000">
                <a:srgbClr val="CC99FF"/>
              </a:gs>
              <a:gs pos="82001">
                <a:srgbClr val="99CCFF"/>
              </a:gs>
              <a:gs pos="100000">
                <a:srgbClr val="7030A0"/>
              </a:gs>
            </a:gsLst>
            <a:lin ang="2700000" scaled="1"/>
            <a:tileRect/>
          </a:gradFill>
        </p:spPr>
        <p:txBody>
          <a:bodyPr wrap="square" rtlCol="0">
            <a:spAutoFit/>
          </a:bodyPr>
          <a:lstStyle/>
          <a:p>
            <a:r>
              <a:rPr lang="uk-UA" dirty="0">
                <a:solidFill>
                  <a:schemeClr val="bg1"/>
                </a:solidFill>
              </a:rPr>
              <a:t>Збудник чуми </a:t>
            </a:r>
            <a:r>
              <a:rPr lang="en-US" dirty="0">
                <a:solidFill>
                  <a:schemeClr val="bg1"/>
                </a:solidFill>
              </a:rPr>
              <a:t>Yersinia </a:t>
            </a:r>
            <a:r>
              <a:rPr lang="en-US" dirty="0" err="1">
                <a:solidFill>
                  <a:schemeClr val="bg1"/>
                </a:solidFill>
              </a:rPr>
              <a:t>pestis</a:t>
            </a:r>
            <a:r>
              <a:rPr lang="en-US" dirty="0">
                <a:solidFill>
                  <a:schemeClr val="bg1"/>
                </a:solidFill>
              </a:rPr>
              <a:t> </a:t>
            </a:r>
            <a:r>
              <a:rPr lang="uk-UA" dirty="0">
                <a:solidFill>
                  <a:schemeClr val="bg1"/>
                </a:solidFill>
              </a:rPr>
              <a:t>відкритий у 1894 одночасно французом А.</a:t>
            </a:r>
            <a:r>
              <a:rPr lang="uk-UA" dirty="0" err="1">
                <a:solidFill>
                  <a:schemeClr val="bg1"/>
                </a:solidFill>
              </a:rPr>
              <a:t>Єрсеном</a:t>
            </a:r>
            <a:r>
              <a:rPr lang="uk-UA" dirty="0">
                <a:solidFill>
                  <a:schemeClr val="bg1"/>
                </a:solidFill>
              </a:rPr>
              <a:t> та японцем </a:t>
            </a:r>
            <a:r>
              <a:rPr lang="uk-UA" dirty="0" err="1">
                <a:solidFill>
                  <a:schemeClr val="bg1"/>
                </a:solidFill>
              </a:rPr>
              <a:t>Кітасато</a:t>
            </a:r>
            <a:r>
              <a:rPr lang="uk-UA" dirty="0">
                <a:solidFill>
                  <a:schemeClr val="bg1"/>
                </a:solidFill>
              </a:rPr>
              <a:t>. Великий внесок у вивчення чуми зробили українські вчені Д.С.Самойлович (уперше запропонував робити щеплення проти чуми) і Д.К.Заболотний (вивчав природні вогнища чуми, її носіїв</a:t>
            </a:r>
            <a:r>
              <a:rPr lang="uk-UA" dirty="0" smtClean="0">
                <a:solidFill>
                  <a:schemeClr val="bg1"/>
                </a:solidFill>
              </a:rPr>
              <a:t>).</a:t>
            </a:r>
            <a:endParaRPr lang="uk-UA" dirty="0">
              <a:solidFill>
                <a:schemeClr val="bg1"/>
              </a:solidFill>
            </a:endParaRPr>
          </a:p>
        </p:txBody>
      </p:sp>
      <p:sp>
        <p:nvSpPr>
          <p:cNvPr id="5" name="TextBox 4"/>
          <p:cNvSpPr txBox="1"/>
          <p:nvPr/>
        </p:nvSpPr>
        <p:spPr>
          <a:xfrm>
            <a:off x="0" y="4084037"/>
            <a:ext cx="6228184" cy="2585323"/>
          </a:xfrm>
          <a:prstGeom prst="rect">
            <a:avLst/>
          </a:prstGeom>
          <a:gradFill flip="none" rotWithShape="1">
            <a:gsLst>
              <a:gs pos="0">
                <a:srgbClr val="7030A0"/>
              </a:gs>
              <a:gs pos="17999">
                <a:srgbClr val="99CCFF"/>
              </a:gs>
              <a:gs pos="36000">
                <a:srgbClr val="9966FF"/>
              </a:gs>
              <a:gs pos="61000">
                <a:srgbClr val="CC99FF"/>
              </a:gs>
              <a:gs pos="82001">
                <a:srgbClr val="99CCFF"/>
              </a:gs>
              <a:gs pos="100000">
                <a:srgbClr val="7030A0"/>
              </a:gs>
            </a:gsLst>
            <a:lin ang="8100000" scaled="1"/>
            <a:tileRect/>
          </a:gradFill>
        </p:spPr>
        <p:txBody>
          <a:bodyPr wrap="square" rtlCol="0">
            <a:spAutoFit/>
          </a:bodyPr>
          <a:lstStyle/>
          <a:p>
            <a:r>
              <a:rPr lang="uk-UA" dirty="0">
                <a:solidFill>
                  <a:schemeClr val="bg1"/>
                </a:solidFill>
              </a:rPr>
              <a:t>Джерело інфекції – дикі, синантропні та домашні тварини (біля 300 видів). Основний резервуар інфекції – гризуни (біля 300 видів</a:t>
            </a:r>
            <a:r>
              <a:rPr lang="uk-UA" dirty="0" smtClean="0">
                <a:solidFill>
                  <a:schemeClr val="bg1"/>
                </a:solidFill>
              </a:rPr>
              <a:t>). Зараження </a:t>
            </a:r>
            <a:r>
              <a:rPr lang="uk-UA" dirty="0">
                <a:solidFill>
                  <a:schemeClr val="bg1"/>
                </a:solidFill>
              </a:rPr>
              <a:t>гризунів відбувається головно через укуси бліх. Існує понад 90 видів бліх-переносників збудника </a:t>
            </a:r>
            <a:r>
              <a:rPr lang="uk-UA" dirty="0" smtClean="0">
                <a:solidFill>
                  <a:schemeClr val="bg1"/>
                </a:solidFill>
              </a:rPr>
              <a:t>чуми. </a:t>
            </a:r>
            <a:r>
              <a:rPr lang="uk-UA" dirty="0">
                <a:solidFill>
                  <a:schemeClr val="bg1"/>
                </a:solidFill>
              </a:rPr>
              <a:t>В організмі </a:t>
            </a:r>
            <a:r>
              <a:rPr lang="uk-UA" dirty="0" smtClean="0">
                <a:solidFill>
                  <a:schemeClr val="bg1"/>
                </a:solidFill>
              </a:rPr>
              <a:t>блохи розмножуються </a:t>
            </a:r>
            <a:r>
              <a:rPr lang="uk-UA" dirty="0">
                <a:solidFill>
                  <a:schemeClr val="bg1"/>
                </a:solidFill>
              </a:rPr>
              <a:t>у стравоході і живляться кров'ю. Заразними є екскременти блохи і кров'яний згусток, який блоха відригує, кусаючи свою </a:t>
            </a:r>
            <a:r>
              <a:rPr lang="uk-UA" dirty="0" smtClean="0">
                <a:solidFill>
                  <a:schemeClr val="bg1"/>
                </a:solidFill>
              </a:rPr>
              <a:t>жертву. </a:t>
            </a:r>
            <a:r>
              <a:rPr lang="uk-UA" dirty="0">
                <a:solidFill>
                  <a:schemeClr val="bg1"/>
                </a:solidFill>
              </a:rPr>
              <a:t>Основними носіями є ховрахи, байбаки, </a:t>
            </a:r>
            <a:r>
              <a:rPr lang="uk-UA" dirty="0" smtClean="0">
                <a:solidFill>
                  <a:schemeClr val="bg1"/>
                </a:solidFill>
              </a:rPr>
              <a:t>піщанки.</a:t>
            </a:r>
            <a:endParaRPr lang="uk-UA" dirty="0">
              <a:solidFill>
                <a:schemeClr val="bg1"/>
              </a:solidFill>
            </a:endParaRPr>
          </a:p>
        </p:txBody>
      </p:sp>
    </p:spTree>
    <p:extLst>
      <p:ext uri="{BB962C8B-B14F-4D97-AF65-F5344CB8AC3E}">
        <p14:creationId xmlns:p14="http://schemas.microsoft.com/office/powerpoint/2010/main" val="41840215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ppt_w</p:attrName>
                                        </p:attrNameLst>
                                      </p:cBhvr>
                                      <p:tavLst>
                                        <p:tav tm="0">
                                          <p:val>
                                            <p:fltVal val="0"/>
                                          </p:val>
                                        </p:tav>
                                        <p:tav tm="100000">
                                          <p:val>
                                            <p:strVal val="#ppt_w"/>
                                          </p:val>
                                        </p:tav>
                                      </p:tavLst>
                                    </p:anim>
                                    <p:anim calcmode="lin" valueType="num">
                                      <p:cBhvr>
                                        <p:cTn id="17" dur="1000" fill="hold"/>
                                        <p:tgtEl>
                                          <p:spTgt spid="3074"/>
                                        </p:tgtEl>
                                        <p:attrNameLst>
                                          <p:attrName>ppt_h</p:attrName>
                                        </p:attrNameLst>
                                      </p:cBhvr>
                                      <p:tavLst>
                                        <p:tav tm="0">
                                          <p:val>
                                            <p:fltVal val="0"/>
                                          </p:val>
                                        </p:tav>
                                        <p:tav tm="100000">
                                          <p:val>
                                            <p:strVal val="#ppt_h"/>
                                          </p:val>
                                        </p:tav>
                                      </p:tavLst>
                                    </p:anim>
                                    <p:anim calcmode="lin" valueType="num">
                                      <p:cBhvr>
                                        <p:cTn id="18" dur="1000" fill="hold"/>
                                        <p:tgtEl>
                                          <p:spTgt spid="3074"/>
                                        </p:tgtEl>
                                        <p:attrNameLst>
                                          <p:attrName>style.rotation</p:attrName>
                                        </p:attrNameLst>
                                      </p:cBhvr>
                                      <p:tavLst>
                                        <p:tav tm="0">
                                          <p:val>
                                            <p:fltVal val="90"/>
                                          </p:val>
                                        </p:tav>
                                        <p:tav tm="100000">
                                          <p:val>
                                            <p:fltVal val="0"/>
                                          </p:val>
                                        </p:tav>
                                      </p:tavLst>
                                    </p:anim>
                                    <p:animEffect transition="in" filter="fade">
                                      <p:cBhvr>
                                        <p:cTn id="19" dur="1000"/>
                                        <p:tgtEl>
                                          <p:spTgt spid="307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2000"/>
                            </p:stCondLst>
                            <p:childTnLst>
                              <p:par>
                                <p:cTn id="27" presetID="8"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5602"/>
            <a:ext cx="9001000" cy="680186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uk-UA" sz="2400" u="sng" dirty="0">
                <a:solidFill>
                  <a:schemeClr val="bg1"/>
                </a:solidFill>
                <a:effectLst>
                  <a:outerShdw blurRad="38100" dist="38100" dir="2700000" algn="tl">
                    <a:srgbClr val="000000">
                      <a:alpha val="43137"/>
                    </a:srgbClr>
                  </a:outerShdw>
                </a:effectLst>
              </a:rPr>
              <a:t>Епідемія</a:t>
            </a:r>
            <a:r>
              <a:rPr lang="uk-UA" sz="2000" dirty="0">
                <a:solidFill>
                  <a:schemeClr val="bg1"/>
                </a:solidFill>
                <a:effectLst>
                  <a:outerShdw blurRad="38100" dist="38100" dir="2700000" algn="tl">
                    <a:srgbClr val="000000">
                      <a:alpha val="43137"/>
                    </a:srgbClr>
                  </a:outerShdw>
                </a:effectLst>
              </a:rPr>
              <a:t> – це масове розповсюдження інфекційних захворювань людини в будь-якій місцевості чи країні, що значно перевищує звичайний рівень захворюваності.</a:t>
            </a:r>
          </a:p>
          <a:p>
            <a:r>
              <a:rPr lang="uk-UA" sz="2400" u="sng" dirty="0">
                <a:solidFill>
                  <a:schemeClr val="bg1"/>
                </a:solidFill>
                <a:effectLst>
                  <a:outerShdw blurRad="38100" dist="38100" dir="2700000" algn="tl">
                    <a:srgbClr val="000000">
                      <a:alpha val="43137"/>
                    </a:srgbClr>
                  </a:outerShdw>
                </a:effectLst>
              </a:rPr>
              <a:t>Пандемія</a:t>
            </a:r>
            <a:r>
              <a:rPr lang="uk-UA" sz="2000" dirty="0">
                <a:solidFill>
                  <a:schemeClr val="bg1"/>
                </a:solidFill>
                <a:effectLst>
                  <a:outerShdw blurRad="38100" dist="38100" dir="2700000" algn="tl">
                    <a:srgbClr val="000000">
                      <a:alpha val="43137"/>
                    </a:srgbClr>
                  </a:outerShdw>
                </a:effectLst>
              </a:rPr>
              <a:t> – епідемія, що охоплює більшу частину населення країни, групи країн, </a:t>
            </a:r>
            <a:r>
              <a:rPr lang="uk-UA" sz="2000" dirty="0" smtClean="0">
                <a:solidFill>
                  <a:schemeClr val="bg1"/>
                </a:solidFill>
                <a:effectLst>
                  <a:outerShdw blurRad="38100" dist="38100" dir="2700000" algn="tl">
                    <a:srgbClr val="000000">
                      <a:alpha val="43137"/>
                    </a:srgbClr>
                  </a:outerShdw>
                </a:effectLst>
              </a:rPr>
              <a:t>континенту.</a:t>
            </a:r>
            <a:endParaRPr lang="uk-UA" sz="2000" dirty="0">
              <a:solidFill>
                <a:schemeClr val="bg1"/>
              </a:solidFill>
              <a:effectLst>
                <a:outerShdw blurRad="38100" dist="38100" dir="2700000" algn="tl">
                  <a:srgbClr val="000000">
                    <a:alpha val="43137"/>
                  </a:srgbClr>
                </a:outerShdw>
              </a:effectLst>
            </a:endParaRPr>
          </a:p>
          <a:p>
            <a:r>
              <a:rPr lang="uk-UA" sz="2400" u="sng" dirty="0">
                <a:solidFill>
                  <a:schemeClr val="bg1"/>
                </a:solidFill>
                <a:effectLst>
                  <a:outerShdw blurRad="38100" dist="38100" dir="2700000" algn="tl">
                    <a:srgbClr val="000000">
                      <a:alpha val="43137"/>
                    </a:srgbClr>
                  </a:outerShdw>
                </a:effectLst>
              </a:rPr>
              <a:t>Епідемічний процес </a:t>
            </a:r>
            <a:r>
              <a:rPr lang="uk-UA" sz="2000" dirty="0">
                <a:solidFill>
                  <a:schemeClr val="bg1"/>
                </a:solidFill>
                <a:effectLst>
                  <a:outerShdw blurRad="38100" dist="38100" dir="2700000" algn="tl">
                    <a:srgbClr val="000000">
                      <a:alpha val="43137"/>
                    </a:srgbClr>
                  </a:outerShdw>
                </a:effectLst>
              </a:rPr>
              <a:t>– безперервний ланцюг послідовно виникаючих та взаємозв’язаних інфекційних станів (хворі, носії), що проявляється у вигляді епідемічних вогнищ з хворими та носіями.</a:t>
            </a:r>
          </a:p>
          <a:p>
            <a:r>
              <a:rPr lang="uk-UA" sz="2400" u="sng" dirty="0">
                <a:solidFill>
                  <a:schemeClr val="bg1"/>
                </a:solidFill>
                <a:effectLst>
                  <a:outerShdw blurRad="38100" dist="38100" dir="2700000" algn="tl">
                    <a:srgbClr val="000000">
                      <a:alpha val="43137"/>
                    </a:srgbClr>
                  </a:outerShdw>
                </a:effectLst>
              </a:rPr>
              <a:t>Епідемічне вогнище </a:t>
            </a:r>
            <a:r>
              <a:rPr lang="uk-UA" sz="2000" dirty="0">
                <a:solidFill>
                  <a:schemeClr val="bg1"/>
                </a:solidFill>
                <a:effectLst>
                  <a:outerShdw blurRad="38100" dist="38100" dir="2700000" algn="tl">
                    <a:srgbClr val="000000">
                      <a:alpha val="43137"/>
                    </a:srgbClr>
                  </a:outerShdw>
                </a:effectLst>
              </a:rPr>
              <a:t>– це місце перебування джерела інфекції з оточуючою його територією в тих межах, в яких воно може передавати хворобу</a:t>
            </a:r>
            <a:r>
              <a:rPr lang="uk-UA" sz="2000" dirty="0" smtClean="0">
                <a:solidFill>
                  <a:schemeClr val="bg1"/>
                </a:solidFill>
                <a:effectLst>
                  <a:outerShdw blurRad="38100" dist="38100" dir="2700000" algn="tl">
                    <a:srgbClr val="000000">
                      <a:alpha val="43137"/>
                    </a:srgbClr>
                  </a:outerShdw>
                </a:effectLst>
              </a:rPr>
              <a:t>.</a:t>
            </a:r>
            <a:r>
              <a:rPr lang="uk-UA" sz="2000" dirty="0">
                <a:solidFill>
                  <a:schemeClr val="bg1"/>
                </a:solidFill>
                <a:effectLst>
                  <a:outerShdw blurRad="38100" dist="38100" dir="2700000" algn="tl">
                    <a:srgbClr val="000000">
                      <a:alpha val="43137"/>
                    </a:srgbClr>
                  </a:outerShdw>
                </a:effectLst>
              </a:rPr>
              <a:t> </a:t>
            </a:r>
            <a:endParaRPr lang="uk-UA" sz="2000" dirty="0" smtClean="0">
              <a:solidFill>
                <a:schemeClr val="bg1"/>
              </a:solidFill>
              <a:effectLst>
                <a:outerShdw blurRad="38100" dist="38100" dir="2700000" algn="tl">
                  <a:srgbClr val="000000">
                    <a:alpha val="43137"/>
                  </a:srgbClr>
                </a:outerShdw>
              </a:effectLst>
            </a:endParaRPr>
          </a:p>
          <a:p>
            <a:r>
              <a:rPr lang="uk-UA" sz="2000" dirty="0" smtClean="0">
                <a:solidFill>
                  <a:schemeClr val="bg1"/>
                </a:solidFill>
                <a:effectLst>
                  <a:outerShdw blurRad="38100" dist="38100" dir="2700000" algn="tl">
                    <a:srgbClr val="000000">
                      <a:alpha val="43137"/>
                    </a:srgbClr>
                  </a:outerShdw>
                </a:effectLst>
              </a:rPr>
              <a:t>Протікання </a:t>
            </a:r>
            <a:r>
              <a:rPr lang="uk-UA" sz="2000" dirty="0">
                <a:solidFill>
                  <a:schemeClr val="bg1"/>
                </a:solidFill>
                <a:effectLst>
                  <a:outerShdw blurRad="38100" dist="38100" dir="2700000" algn="tl">
                    <a:srgbClr val="000000">
                      <a:alpha val="43137"/>
                    </a:srgbClr>
                  </a:outerShdw>
                </a:effectLst>
              </a:rPr>
              <a:t>епідемічного процесу залежить від наявності </a:t>
            </a:r>
            <a:r>
              <a:rPr lang="uk-UA" sz="2000" dirty="0" err="1">
                <a:solidFill>
                  <a:schemeClr val="bg1"/>
                </a:solidFill>
                <a:effectLst>
                  <a:outerShdw blurRad="38100" dist="38100" dir="2700000" algn="tl">
                    <a:srgbClr val="000000">
                      <a:alpha val="43137"/>
                    </a:srgbClr>
                  </a:outerShdw>
                </a:effectLst>
              </a:rPr>
              <a:t>слідуючих</a:t>
            </a:r>
            <a:r>
              <a:rPr lang="uk-UA" sz="2000" dirty="0">
                <a:solidFill>
                  <a:schemeClr val="bg1"/>
                </a:solidFill>
                <a:effectLst>
                  <a:outerShdw blurRad="38100" dist="38100" dir="2700000" algn="tl">
                    <a:srgbClr val="000000">
                      <a:alpha val="43137"/>
                    </a:srgbClr>
                  </a:outerShdw>
                </a:effectLst>
              </a:rPr>
              <a:t> факторів:</a:t>
            </a:r>
          </a:p>
          <a:p>
            <a:pPr marL="457200" indent="-457200">
              <a:buFont typeface="+mj-lt"/>
              <a:buAutoNum type="arabicPeriod"/>
            </a:pPr>
            <a:r>
              <a:rPr lang="uk-UA" sz="2000" dirty="0">
                <a:solidFill>
                  <a:schemeClr val="bg1"/>
                </a:solidFill>
                <a:effectLst>
                  <a:outerShdw blurRad="38100" dist="38100" dir="2700000" algn="tl">
                    <a:srgbClr val="000000">
                      <a:alpha val="43137"/>
                    </a:srgbClr>
                  </a:outerShdw>
                </a:effectLst>
              </a:rPr>
              <a:t>Джерело інфекції.</a:t>
            </a:r>
          </a:p>
          <a:p>
            <a:pPr marL="457200" indent="-457200">
              <a:buFont typeface="+mj-lt"/>
              <a:buAutoNum type="arabicPeriod"/>
            </a:pPr>
            <a:r>
              <a:rPr lang="uk-UA" sz="2000" dirty="0">
                <a:solidFill>
                  <a:schemeClr val="bg1"/>
                </a:solidFill>
                <a:effectLst>
                  <a:outerShdw blurRad="38100" dist="38100" dir="2700000" algn="tl">
                    <a:srgbClr val="000000">
                      <a:alpha val="43137"/>
                    </a:srgbClr>
                  </a:outerShdw>
                </a:effectLst>
              </a:rPr>
              <a:t>Механізму передачі.</a:t>
            </a:r>
          </a:p>
          <a:p>
            <a:pPr marL="457200" indent="-457200">
              <a:buFont typeface="+mj-lt"/>
              <a:buAutoNum type="arabicPeriod"/>
            </a:pPr>
            <a:r>
              <a:rPr lang="uk-UA" sz="2000" dirty="0">
                <a:solidFill>
                  <a:schemeClr val="bg1"/>
                </a:solidFill>
                <a:effectLst>
                  <a:outerShdw blurRad="38100" dist="38100" dir="2700000" algn="tl">
                    <a:srgbClr val="000000">
                      <a:alpha val="43137"/>
                    </a:srgbClr>
                  </a:outerShdw>
                </a:effectLst>
              </a:rPr>
              <a:t>Сприятливості населення.</a:t>
            </a:r>
          </a:p>
          <a:p>
            <a:r>
              <a:rPr lang="uk-UA" sz="2000" dirty="0">
                <a:solidFill>
                  <a:schemeClr val="bg1"/>
                </a:solidFill>
                <a:effectLst>
                  <a:outerShdw blurRad="38100" dist="38100" dir="2700000" algn="tl">
                    <a:srgbClr val="000000">
                      <a:alpha val="43137"/>
                    </a:srgbClr>
                  </a:outerShdw>
                </a:effectLst>
              </a:rPr>
              <a:t>При відсутності будь-якої ланки неможливий розвиток епідемії</a:t>
            </a:r>
            <a:r>
              <a:rPr lang="uk-UA" sz="2000" dirty="0" smtClean="0">
                <a:solidFill>
                  <a:schemeClr val="bg1"/>
                </a:solidFill>
                <a:effectLst>
                  <a:outerShdw blurRad="38100" dist="38100" dir="2700000" algn="tl">
                    <a:srgbClr val="000000">
                      <a:alpha val="43137"/>
                    </a:srgbClr>
                  </a:outerShdw>
                </a:effectLst>
              </a:rPr>
              <a:t>.</a:t>
            </a:r>
          </a:p>
          <a:p>
            <a:endParaRPr lang="uk-UA" sz="2000" dirty="0">
              <a:solidFill>
                <a:schemeClr val="bg1"/>
              </a:solidFill>
              <a:effectLst>
                <a:outerShdw blurRad="38100" dist="38100" dir="2700000" algn="tl">
                  <a:srgbClr val="000000">
                    <a:alpha val="43137"/>
                  </a:srgbClr>
                </a:outerShdw>
              </a:effectLst>
            </a:endParaRPr>
          </a:p>
          <a:p>
            <a:endParaRPr lang="uk-UA" sz="2000" dirty="0" smtClean="0">
              <a:solidFill>
                <a:schemeClr val="bg1"/>
              </a:solidFill>
              <a:effectLst>
                <a:outerShdw blurRad="38100" dist="38100" dir="2700000" algn="tl">
                  <a:srgbClr val="000000">
                    <a:alpha val="43137"/>
                  </a:srgbClr>
                </a:outerShdw>
              </a:effectLst>
            </a:endParaRPr>
          </a:p>
          <a:p>
            <a:endParaRPr lang="uk-UA" sz="2000" dirty="0">
              <a:solidFill>
                <a:schemeClr val="bg1"/>
              </a:solidFill>
              <a:effectLst>
                <a:outerShdw blurRad="38100" dist="38100" dir="2700000" algn="tl">
                  <a:srgbClr val="000000">
                    <a:alpha val="43137"/>
                  </a:srgbClr>
                </a:outerShdw>
              </a:effectLst>
            </a:endParaRPr>
          </a:p>
          <a:p>
            <a:endParaRPr lang="uk-UA"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5944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anim calcmode="lin" valueType="num">
                                      <p:cBhvr>
                                        <p:cTn id="8" dur="2000" fill="hold"/>
                                        <p:tgtEl>
                                          <p:spTgt spid="2">
                                            <p:bg/>
                                          </p:spTgt>
                                        </p:tgtEl>
                                        <p:attrNameLst>
                                          <p:attrName>ppt_w</p:attrName>
                                        </p:attrNameLst>
                                      </p:cBhvr>
                                      <p:tavLst>
                                        <p:tav tm="0" fmla="#ppt_w*sin(2.5*pi*$)">
                                          <p:val>
                                            <p:fltVal val="0"/>
                                          </p:val>
                                        </p:tav>
                                        <p:tav tm="100000">
                                          <p:val>
                                            <p:fltVal val="1"/>
                                          </p:val>
                                        </p:tav>
                                      </p:tavLst>
                                    </p:anim>
                                    <p:anim calcmode="lin" valueType="num">
                                      <p:cBhvr>
                                        <p:cTn id="9" dur="2000" fill="hold"/>
                                        <p:tgtEl>
                                          <p:spTgt spid="2">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000"/>
                                        <p:tgtEl>
                                          <p:spTgt spid="2">
                                            <p:txEl>
                                              <p:pRg st="1" end="1"/>
                                            </p:txEl>
                                          </p:spTgt>
                                        </p:tgtEl>
                                      </p:cBhvr>
                                    </p:animEffect>
                                    <p:anim calcmode="lin" valueType="num">
                                      <p:cBhvr>
                                        <p:cTn id="22"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2000"/>
                                        <p:tgtEl>
                                          <p:spTgt spid="2">
                                            <p:txEl>
                                              <p:pRg st="2" end="2"/>
                                            </p:txEl>
                                          </p:spTgt>
                                        </p:tgtEl>
                                      </p:cBhvr>
                                    </p:animEffect>
                                    <p:anim calcmode="lin" valueType="num">
                                      <p:cBhvr>
                                        <p:cTn id="29"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2000"/>
                                        <p:tgtEl>
                                          <p:spTgt spid="2">
                                            <p:txEl>
                                              <p:pRg st="3" end="3"/>
                                            </p:txEl>
                                          </p:spTgt>
                                        </p:tgtEl>
                                      </p:cBhvr>
                                    </p:animEffect>
                                    <p:anim calcmode="lin" valueType="num">
                                      <p:cBhvr>
                                        <p:cTn id="36"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2000"/>
                                        <p:tgtEl>
                                          <p:spTgt spid="2">
                                            <p:txEl>
                                              <p:pRg st="4" end="4"/>
                                            </p:txEl>
                                          </p:spTgt>
                                        </p:tgtEl>
                                      </p:cBhvr>
                                    </p:animEffect>
                                    <p:anim calcmode="lin" valueType="num">
                                      <p:cBhvr>
                                        <p:cTn id="43"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2000"/>
                                        <p:tgtEl>
                                          <p:spTgt spid="2">
                                            <p:txEl>
                                              <p:pRg st="5" end="5"/>
                                            </p:txEl>
                                          </p:spTgt>
                                        </p:tgtEl>
                                      </p:cBhvr>
                                    </p:animEffect>
                                    <p:anim calcmode="lin" valueType="num">
                                      <p:cBhvr>
                                        <p:cTn id="50"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2000"/>
                                        <p:tgtEl>
                                          <p:spTgt spid="2">
                                            <p:txEl>
                                              <p:pRg st="6" end="6"/>
                                            </p:txEl>
                                          </p:spTgt>
                                        </p:tgtEl>
                                      </p:cBhvr>
                                    </p:animEffect>
                                    <p:anim calcmode="lin" valueType="num">
                                      <p:cBhvr>
                                        <p:cTn id="57"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58"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2000"/>
                                        <p:tgtEl>
                                          <p:spTgt spid="2">
                                            <p:txEl>
                                              <p:pRg st="7" end="7"/>
                                            </p:txEl>
                                          </p:spTgt>
                                        </p:tgtEl>
                                      </p:cBhvr>
                                    </p:animEffect>
                                    <p:anim calcmode="lin" valueType="num">
                                      <p:cBhvr>
                                        <p:cTn id="64"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2000"/>
                                        <p:tgtEl>
                                          <p:spTgt spid="2">
                                            <p:txEl>
                                              <p:pRg st="8" end="8"/>
                                            </p:txEl>
                                          </p:spTgt>
                                        </p:tgtEl>
                                      </p:cBhvr>
                                    </p:animEffect>
                                    <p:anim calcmode="lin" valueType="num">
                                      <p:cBhvr>
                                        <p:cTn id="71"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72"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4730368"/>
            <a:ext cx="4968552" cy="1938992"/>
          </a:xfrm>
          <a:prstGeom prst="rect">
            <a:avLst/>
          </a:prstGeom>
          <a:ln>
            <a:noFill/>
          </a:ln>
        </p:spPr>
        <p:style>
          <a:lnRef idx="0">
            <a:scrgbClr r="0" g="0" b="0"/>
          </a:lnRef>
          <a:fillRef idx="1003">
            <a:schemeClr val="dk2"/>
          </a:fillRef>
          <a:effectRef idx="0">
            <a:scrgbClr r="0" g="0" b="0"/>
          </a:effectRef>
          <a:fontRef idx="major"/>
        </p:style>
        <p:txBody>
          <a:bodyPr wrap="square" rtlCol="0">
            <a:spAutoFit/>
          </a:bodyPr>
          <a:lstStyle/>
          <a:p>
            <a:r>
              <a:rPr lang="ru-RU" sz="2000" dirty="0" err="1">
                <a:solidFill>
                  <a:schemeClr val="bg1"/>
                </a:solidFill>
              </a:rPr>
              <a:t>Імунітет</a:t>
            </a:r>
            <a:r>
              <a:rPr lang="ru-RU" sz="2000" dirty="0">
                <a:solidFill>
                  <a:schemeClr val="bg1"/>
                </a:solidFill>
              </a:rPr>
              <a:t>:</a:t>
            </a:r>
          </a:p>
          <a:p>
            <a:pPr marL="285750" indent="-285750">
              <a:buFont typeface="Wingdings" pitchFamily="2" charset="2"/>
              <a:buChar char="Ø"/>
            </a:pPr>
            <a:r>
              <a:rPr lang="ru-RU" sz="2000" dirty="0" err="1">
                <a:solidFill>
                  <a:schemeClr val="bg1"/>
                </a:solidFill>
              </a:rPr>
              <a:t>стійкий</a:t>
            </a:r>
            <a:endParaRPr lang="ru-RU" sz="2000" dirty="0">
              <a:solidFill>
                <a:schemeClr val="bg1"/>
              </a:solidFill>
            </a:endParaRPr>
          </a:p>
          <a:p>
            <a:pPr marL="285750" indent="-285750">
              <a:buFont typeface="Wingdings" pitchFamily="2" charset="2"/>
              <a:buChar char="Ø"/>
            </a:pPr>
            <a:r>
              <a:rPr lang="ru-RU" sz="2000" dirty="0" err="1">
                <a:solidFill>
                  <a:schemeClr val="bg1"/>
                </a:solidFill>
              </a:rPr>
              <a:t>довготривалий</a:t>
            </a:r>
            <a:endParaRPr lang="ru-RU" sz="2000" dirty="0">
              <a:solidFill>
                <a:schemeClr val="bg1"/>
              </a:solidFill>
            </a:endParaRPr>
          </a:p>
          <a:p>
            <a:pPr marL="285750" indent="-285750">
              <a:buFont typeface="Wingdings" pitchFamily="2" charset="2"/>
              <a:buChar char="Ø"/>
            </a:pPr>
            <a:r>
              <a:rPr lang="ru-RU" sz="2000" dirty="0" err="1">
                <a:solidFill>
                  <a:schemeClr val="bg1"/>
                </a:solidFill>
              </a:rPr>
              <a:t>антибактеріальний</a:t>
            </a:r>
            <a:r>
              <a:rPr lang="ru-RU" sz="2000" dirty="0">
                <a:solidFill>
                  <a:schemeClr val="bg1"/>
                </a:solidFill>
              </a:rPr>
              <a:t> та </a:t>
            </a:r>
            <a:r>
              <a:rPr lang="ru-RU" sz="2000" dirty="0" err="1">
                <a:solidFill>
                  <a:schemeClr val="bg1"/>
                </a:solidFill>
              </a:rPr>
              <a:t>антитоксичний</a:t>
            </a:r>
            <a:endParaRPr lang="ru-RU" sz="2000" dirty="0">
              <a:solidFill>
                <a:schemeClr val="bg1"/>
              </a:solidFill>
            </a:endParaRPr>
          </a:p>
          <a:p>
            <a:pPr marL="285750" indent="-285750">
              <a:buFont typeface="Wingdings" pitchFamily="2" charset="2"/>
              <a:buChar char="Ø"/>
            </a:pPr>
            <a:r>
              <a:rPr lang="ru-RU" sz="2000" dirty="0" err="1">
                <a:solidFill>
                  <a:schemeClr val="bg1"/>
                </a:solidFill>
              </a:rPr>
              <a:t>переважно</a:t>
            </a:r>
            <a:r>
              <a:rPr lang="ru-RU" sz="2000" dirty="0">
                <a:solidFill>
                  <a:schemeClr val="bg1"/>
                </a:solidFill>
              </a:rPr>
              <a:t> </a:t>
            </a:r>
            <a:r>
              <a:rPr lang="ru-RU" sz="2000" dirty="0" err="1">
                <a:solidFill>
                  <a:schemeClr val="bg1"/>
                </a:solidFill>
              </a:rPr>
              <a:t>клітинний</a:t>
            </a:r>
            <a:endParaRPr lang="ru-RU" sz="2000" dirty="0">
              <a:solidFill>
                <a:schemeClr val="bg1"/>
              </a:solidFill>
            </a:endParaRPr>
          </a:p>
          <a:p>
            <a:pPr marL="285750" indent="-285750">
              <a:buFont typeface="Wingdings" pitchFamily="2" charset="2"/>
              <a:buChar char="Ø"/>
            </a:pPr>
            <a:r>
              <a:rPr lang="ru-RU" sz="2000" dirty="0" err="1">
                <a:solidFill>
                  <a:schemeClr val="bg1"/>
                </a:solidFill>
              </a:rPr>
              <a:t>формується</a:t>
            </a:r>
            <a:r>
              <a:rPr lang="ru-RU" sz="2000" dirty="0">
                <a:solidFill>
                  <a:schemeClr val="bg1"/>
                </a:solidFill>
              </a:rPr>
              <a:t> стан ГЧУТ</a:t>
            </a:r>
            <a:endParaRPr lang="uk-UA" sz="2000" dirty="0">
              <a:solidFill>
                <a:schemeClr val="bg1"/>
              </a:solidFill>
            </a:endParaRPr>
          </a:p>
        </p:txBody>
      </p:sp>
      <p:sp>
        <p:nvSpPr>
          <p:cNvPr id="4" name="TextBox 3"/>
          <p:cNvSpPr txBox="1"/>
          <p:nvPr/>
        </p:nvSpPr>
        <p:spPr>
          <a:xfrm>
            <a:off x="0" y="-32026"/>
            <a:ext cx="9144000" cy="4524315"/>
          </a:xfrm>
          <a:prstGeom prst="rect">
            <a:avLst/>
          </a:prstGeom>
          <a:gradFill flip="none" rotWithShape="1">
            <a:gsLst>
              <a:gs pos="0">
                <a:srgbClr val="7030A0"/>
              </a:gs>
              <a:gs pos="17999">
                <a:srgbClr val="99CCFF"/>
              </a:gs>
              <a:gs pos="36000">
                <a:srgbClr val="9966FF"/>
              </a:gs>
              <a:gs pos="61000">
                <a:srgbClr val="CC99FF"/>
              </a:gs>
              <a:gs pos="82001">
                <a:srgbClr val="99CCFF"/>
              </a:gs>
              <a:gs pos="100000">
                <a:srgbClr val="7030A0"/>
              </a:gs>
            </a:gsLst>
            <a:lin ang="8100000" scaled="1"/>
            <a:tileRect/>
          </a:gradFill>
        </p:spPr>
        <p:txBody>
          <a:bodyPr wrap="square" rtlCol="0">
            <a:spAutoFit/>
          </a:bodyPr>
          <a:lstStyle/>
          <a:p>
            <a:r>
              <a:rPr lang="uk-UA" dirty="0">
                <a:solidFill>
                  <a:schemeClr val="bg1"/>
                </a:solidFill>
                <a:effectLst>
                  <a:outerShdw blurRad="38100" dist="38100" dir="2700000" algn="tl">
                    <a:srgbClr val="000000">
                      <a:alpha val="43137"/>
                    </a:srgbClr>
                  </a:outerShdw>
                </a:effectLst>
              </a:rPr>
              <a:t>Традиційним засобом першого етапу лікування від чуми були стрептоміцин, </a:t>
            </a:r>
            <a:r>
              <a:rPr lang="uk-UA" dirty="0" err="1">
                <a:solidFill>
                  <a:schemeClr val="bg1"/>
                </a:solidFill>
                <a:effectLst>
                  <a:outerShdw blurRad="38100" dist="38100" dir="2700000" algn="tl">
                    <a:srgbClr val="000000">
                      <a:alpha val="43137"/>
                    </a:srgbClr>
                  </a:outerShdw>
                </a:effectLst>
              </a:rPr>
              <a:t>хлорамфенікол</a:t>
            </a:r>
            <a:r>
              <a:rPr lang="uk-UA" dirty="0">
                <a:solidFill>
                  <a:schemeClr val="bg1"/>
                </a:solidFill>
                <a:effectLst>
                  <a:outerShdw blurRad="38100" dist="38100" dir="2700000" algn="tl">
                    <a:srgbClr val="000000">
                      <a:alpha val="43137"/>
                    </a:srgbClr>
                  </a:outerShdw>
                </a:effectLst>
              </a:rPr>
              <a:t> або тетрациклін. Також є свідоцтва позитивного результату від використання </a:t>
            </a:r>
            <a:r>
              <a:rPr lang="uk-UA" dirty="0" err="1">
                <a:solidFill>
                  <a:schemeClr val="bg1"/>
                </a:solidFill>
                <a:effectLst>
                  <a:outerShdw blurRad="38100" dist="38100" dir="2700000" algn="tl">
                    <a:srgbClr val="000000">
                      <a:alpha val="43137"/>
                    </a:srgbClr>
                  </a:outerShdw>
                </a:effectLst>
              </a:rPr>
              <a:t>доксицикліну</a:t>
            </a:r>
            <a:r>
              <a:rPr lang="uk-UA" dirty="0">
                <a:solidFill>
                  <a:schemeClr val="bg1"/>
                </a:solidFill>
                <a:effectLst>
                  <a:outerShdw blurRad="38100" dist="38100" dir="2700000" algn="tl">
                    <a:srgbClr val="000000">
                      <a:alpha val="43137"/>
                    </a:srgbClr>
                  </a:outerShdw>
                </a:effectLst>
              </a:rPr>
              <a:t> або </a:t>
            </a:r>
            <a:r>
              <a:rPr lang="uk-UA" dirty="0" err="1">
                <a:solidFill>
                  <a:schemeClr val="bg1"/>
                </a:solidFill>
                <a:effectLst>
                  <a:outerShdw blurRad="38100" dist="38100" dir="2700000" algn="tl">
                    <a:srgbClr val="000000">
                      <a:alpha val="43137"/>
                    </a:srgbClr>
                  </a:outerShdw>
                </a:effectLst>
              </a:rPr>
              <a:t>гентаміцину</a:t>
            </a:r>
            <a:r>
              <a:rPr lang="uk-UA" dirty="0">
                <a:solidFill>
                  <a:schemeClr val="bg1"/>
                </a:solidFill>
                <a:effectLst>
                  <a:outerShdw blurRad="38100" dist="38100" dir="2700000" algn="tl">
                    <a:srgbClr val="000000">
                      <a:alpha val="43137"/>
                    </a:srgbClr>
                  </a:outerShdw>
                </a:effectLst>
              </a:rPr>
              <a:t>. Треба відзначити, що виділені штами стійкі до одного або двох перерахованих вище агентів і лікування по можливості повинне виходити з їх сприйнятливості до антибіотиків. Для деяких пацієнтів одного лише лікування антибіотиками недостатньо, і може потребуватися підтримка кровопостачання, дихальна або ниркова підтримка.</a:t>
            </a:r>
          </a:p>
          <a:p>
            <a:r>
              <a:rPr lang="uk-UA" dirty="0" smtClean="0">
                <a:solidFill>
                  <a:schemeClr val="bg1"/>
                </a:solidFill>
                <a:effectLst>
                  <a:outerShdw blurRad="38100" dist="38100" dir="2700000" algn="tl">
                    <a:srgbClr val="000000">
                      <a:alpha val="43137"/>
                    </a:srgbClr>
                  </a:outerShdw>
                </a:effectLst>
              </a:rPr>
              <a:t>Перші відомості </a:t>
            </a:r>
            <a:r>
              <a:rPr lang="uk-UA" dirty="0">
                <a:solidFill>
                  <a:schemeClr val="bg1"/>
                </a:solidFill>
                <a:effectLst>
                  <a:outerShdw blurRad="38100" dist="38100" dir="2700000" algn="tl">
                    <a:srgbClr val="000000">
                      <a:alpha val="43137"/>
                    </a:srgbClr>
                  </a:outerShdw>
                </a:effectLst>
              </a:rPr>
              <a:t>про неї припадають на кінець другого і початок третього </a:t>
            </a:r>
            <a:r>
              <a:rPr lang="uk-UA" dirty="0" smtClean="0">
                <a:solidFill>
                  <a:schemeClr val="bg1"/>
                </a:solidFill>
                <a:effectLst>
                  <a:outerShdw blurRad="38100" dist="38100" dir="2700000" algn="tl">
                    <a:srgbClr val="000000">
                      <a:alpha val="43137"/>
                    </a:srgbClr>
                  </a:outerShdw>
                </a:effectLst>
              </a:rPr>
              <a:t>століття. </a:t>
            </a:r>
            <a:r>
              <a:rPr lang="uk-UA" dirty="0">
                <a:solidFill>
                  <a:schemeClr val="bg1"/>
                </a:solidFill>
                <a:effectLst>
                  <a:outerShdw blurRad="38100" dist="38100" dir="2700000" algn="tl">
                    <a:srgbClr val="000000">
                      <a:alpha val="43137"/>
                    </a:srgbClr>
                  </a:outerShdw>
                </a:effectLst>
              </a:rPr>
              <a:t>Найвідоміша так звана «</a:t>
            </a:r>
            <a:r>
              <a:rPr lang="uk-UA" dirty="0" err="1">
                <a:solidFill>
                  <a:schemeClr val="bg1"/>
                </a:solidFill>
                <a:effectLst>
                  <a:outerShdw blurRad="38100" dist="38100" dir="2700000" algn="tl">
                    <a:srgbClr val="000000">
                      <a:alpha val="43137"/>
                    </a:srgbClr>
                  </a:outerShdw>
                </a:effectLst>
              </a:rPr>
              <a:t>юстиніянова</a:t>
            </a:r>
            <a:r>
              <a:rPr lang="uk-UA" dirty="0">
                <a:solidFill>
                  <a:schemeClr val="bg1"/>
                </a:solidFill>
                <a:effectLst>
                  <a:outerShdw blurRad="38100" dist="38100" dir="2700000" algn="tl">
                    <a:srgbClr val="000000">
                      <a:alpha val="43137"/>
                    </a:srgbClr>
                  </a:outerShdw>
                </a:effectLst>
              </a:rPr>
              <a:t> чума» (551 — 580), яка виникла у Східно-Римській імперії й охопила весь Близький Схід. Від цієї епідемії загинуло близько 20 мільйонів осіб. У 10 ст. була велика епідемія чуми в Європі, зокрема в Польщі, Україні й у Росії. У 1090 </a:t>
            </a:r>
            <a:r>
              <a:rPr lang="uk-UA" dirty="0" err="1">
                <a:solidFill>
                  <a:schemeClr val="bg1"/>
                </a:solidFill>
                <a:effectLst>
                  <a:outerShdw blurRad="38100" dist="38100" dir="2700000" algn="tl">
                    <a:srgbClr val="000000">
                      <a:alpha val="43137"/>
                    </a:srgbClr>
                  </a:outerShdw>
                </a:effectLst>
              </a:rPr>
              <a:t>у</a:t>
            </a:r>
            <a:r>
              <a:rPr lang="uk-UA" dirty="0">
                <a:solidFill>
                  <a:schemeClr val="bg1"/>
                </a:solidFill>
                <a:effectLst>
                  <a:outerShdw blurRad="38100" dist="38100" dir="2700000" algn="tl">
                    <a:srgbClr val="000000">
                      <a:alpha val="43137"/>
                    </a:srgbClr>
                  </a:outerShdw>
                </a:effectLst>
              </a:rPr>
              <a:t> Києві за два тижні від чуми загинуло понад 10000 осіб. У 12 ст. епідемія чуми кілька разів виникала серед хрестоносців. У 13 ст. в Польщі, Україні та в Росії було кілька вибухів чуми. У 14 ст. в Європі вибухнула найстрашніша епідемія «чорна смерть», занесена зі Східного Китаю. У 1334 від неї загинуло майже 5 мільйонів осіб, що становило 1/4 усього населення Європи. </a:t>
            </a:r>
          </a:p>
        </p:txBody>
      </p:sp>
    </p:spTree>
    <p:extLst>
      <p:ext uri="{BB962C8B-B14F-4D97-AF65-F5344CB8AC3E}">
        <p14:creationId xmlns:p14="http://schemas.microsoft.com/office/powerpoint/2010/main" val="1854374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 y="3356993"/>
            <a:ext cx="5304023" cy="352958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733" y="0"/>
            <a:ext cx="5109268" cy="335699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9207"/>
            <a:ext cx="3391272" cy="3376200"/>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624" y="3770084"/>
            <a:ext cx="3811377" cy="2854854"/>
          </a:xfrm>
          <a:prstGeom prst="rect">
            <a:avLst/>
          </a:prstGeom>
        </p:spPr>
      </p:pic>
    </p:spTree>
    <p:extLst>
      <p:ext uri="{BB962C8B-B14F-4D97-AF65-F5344CB8AC3E}">
        <p14:creationId xmlns:p14="http://schemas.microsoft.com/office/powerpoint/2010/main" val="142223662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26210" y="116632"/>
            <a:ext cx="5337877" cy="830997"/>
          </a:xfrm>
          <a:prstGeom prst="rect">
            <a:avLst/>
          </a:prstGeom>
          <a:noFill/>
        </p:spPr>
        <p:txBody>
          <a:bodyPr wrap="square" lIns="91440" tIns="45720" rIns="91440" bIns="45720">
            <a:spAutoFit/>
          </a:bodyPr>
          <a:lstStyle/>
          <a:p>
            <a:pPr algn="ctr"/>
            <a:r>
              <a:rPr lang="ru-RU" sz="4800" b="1" i="1" cap="none" spc="0" dirty="0" err="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Дякую</a:t>
            </a:r>
            <a:r>
              <a:rPr lang="ru-RU" sz="4800" b="1" i="1" cap="none" spc="0"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за </a:t>
            </a:r>
            <a:r>
              <a:rPr lang="ru-RU" sz="4800" b="1" i="1" cap="none" spc="0" dirty="0" err="1"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увагу</a:t>
            </a:r>
            <a:r>
              <a:rPr lang="ru-RU" sz="4800" b="1" i="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a:t>
            </a:r>
            <a:endParaRPr lang="ru-RU" sz="4800" b="1" i="1" cap="none" spc="0"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04033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228369334"/>
              </p:ext>
            </p:extLst>
          </p:nvPr>
        </p:nvGraphicFramePr>
        <p:xfrm>
          <a:off x="34369" y="0"/>
          <a:ext cx="8963361" cy="66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Рисунок 3" descr="грипп.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387764"/>
            <a:ext cx="3923928" cy="2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Рисунок 6" descr="холера 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3923928" cy="262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440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2000"/>
                                        <p:tgtEl>
                                          <p:spTgt spid="2052"/>
                                        </p:tgtEl>
                                      </p:cBhvr>
                                    </p:animEffect>
                                    <p:anim calcmode="lin" valueType="num">
                                      <p:cBhvr>
                                        <p:cTn id="15" dur="2000" fill="hold"/>
                                        <p:tgtEl>
                                          <p:spTgt spid="2052"/>
                                        </p:tgtEl>
                                        <p:attrNameLst>
                                          <p:attrName>style.rotation</p:attrName>
                                        </p:attrNameLst>
                                      </p:cBhvr>
                                      <p:tavLst>
                                        <p:tav tm="0">
                                          <p:val>
                                            <p:fltVal val="720"/>
                                          </p:val>
                                        </p:tav>
                                        <p:tav tm="100000">
                                          <p:val>
                                            <p:fltVal val="0"/>
                                          </p:val>
                                        </p:tav>
                                      </p:tavLst>
                                    </p:anim>
                                    <p:anim calcmode="lin" valueType="num">
                                      <p:cBhvr>
                                        <p:cTn id="16" dur="2000" fill="hold"/>
                                        <p:tgtEl>
                                          <p:spTgt spid="2052"/>
                                        </p:tgtEl>
                                        <p:attrNameLst>
                                          <p:attrName>ppt_h</p:attrName>
                                        </p:attrNameLst>
                                      </p:cBhvr>
                                      <p:tavLst>
                                        <p:tav tm="0">
                                          <p:val>
                                            <p:fltVal val="0"/>
                                          </p:val>
                                        </p:tav>
                                        <p:tav tm="100000">
                                          <p:val>
                                            <p:strVal val="#ppt_h"/>
                                          </p:val>
                                        </p:tav>
                                      </p:tavLst>
                                    </p:anim>
                                    <p:anim calcmode="lin" valueType="num">
                                      <p:cBhvr>
                                        <p:cTn id="17" dur="2000" fill="hold"/>
                                        <p:tgtEl>
                                          <p:spTgt spid="2052"/>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35"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2000"/>
                                        <p:tgtEl>
                                          <p:spTgt spid="2051"/>
                                        </p:tgtEl>
                                      </p:cBhvr>
                                    </p:animEffect>
                                    <p:anim calcmode="lin" valueType="num">
                                      <p:cBhvr>
                                        <p:cTn id="22" dur="2000" fill="hold"/>
                                        <p:tgtEl>
                                          <p:spTgt spid="2051"/>
                                        </p:tgtEl>
                                        <p:attrNameLst>
                                          <p:attrName>style.rotation</p:attrName>
                                        </p:attrNameLst>
                                      </p:cBhvr>
                                      <p:tavLst>
                                        <p:tav tm="0">
                                          <p:val>
                                            <p:fltVal val="720"/>
                                          </p:val>
                                        </p:tav>
                                        <p:tav tm="100000">
                                          <p:val>
                                            <p:fltVal val="0"/>
                                          </p:val>
                                        </p:tav>
                                      </p:tavLst>
                                    </p:anim>
                                    <p:anim calcmode="lin" valueType="num">
                                      <p:cBhvr>
                                        <p:cTn id="23" dur="2000" fill="hold"/>
                                        <p:tgtEl>
                                          <p:spTgt spid="2051"/>
                                        </p:tgtEl>
                                        <p:attrNameLst>
                                          <p:attrName>ppt_h</p:attrName>
                                        </p:attrNameLst>
                                      </p:cBhvr>
                                      <p:tavLst>
                                        <p:tav tm="0">
                                          <p:val>
                                            <p:fltVal val="0"/>
                                          </p:val>
                                        </p:tav>
                                        <p:tav tm="100000">
                                          <p:val>
                                            <p:strVal val="#ppt_h"/>
                                          </p:val>
                                        </p:tav>
                                      </p:tavLst>
                                    </p:anim>
                                    <p:anim calcmode="lin" valueType="num">
                                      <p:cBhvr>
                                        <p:cTn id="24" dur="2000" fill="hold"/>
                                        <p:tgtEl>
                                          <p:spTgt spid="205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03369708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72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uk-UA" sz="2000" dirty="0" smtClean="0">
                <a:solidFill>
                  <a:schemeClr val="bg1"/>
                </a:solidFill>
              </a:rPr>
              <a:t>Періоди </a:t>
            </a:r>
            <a:r>
              <a:rPr lang="uk-UA" sz="2000" dirty="0">
                <a:solidFill>
                  <a:schemeClr val="bg1"/>
                </a:solidFill>
              </a:rPr>
              <a:t>при розвитку інфекційного процесу:</a:t>
            </a:r>
          </a:p>
          <a:p>
            <a:pPr marL="285750" indent="-285750">
              <a:buFont typeface="Courier New" pitchFamily="49" charset="0"/>
              <a:buChar char="o"/>
            </a:pPr>
            <a:r>
              <a:rPr lang="uk-UA" sz="2000" dirty="0" smtClean="0">
                <a:solidFill>
                  <a:schemeClr val="bg1"/>
                </a:solidFill>
              </a:rPr>
              <a:t>Інкубаційний </a:t>
            </a:r>
            <a:r>
              <a:rPr lang="uk-UA" sz="2000" dirty="0">
                <a:solidFill>
                  <a:schemeClr val="bg1"/>
                </a:solidFill>
              </a:rPr>
              <a:t>період (особливістю такого періоду є те, що ознаки захворювання проявляються не відразу після зараження, а через певний прихований, інкубаційний період. Такий період може тривати від кількох годин до кількох днів (дифтерія) і навіть тижнів (черевний тиф). Протягом інкубаційного періоду відбувається розмноження й нагромадження мікробів та їхніх </a:t>
            </a:r>
            <a:r>
              <a:rPr lang="uk-UA" sz="2000" dirty="0" err="1">
                <a:solidFill>
                  <a:schemeClr val="bg1"/>
                </a:solidFill>
              </a:rPr>
              <a:t>отрут</a:t>
            </a:r>
            <a:r>
              <a:rPr lang="uk-UA" sz="2000" dirty="0">
                <a:solidFill>
                  <a:schemeClr val="bg1"/>
                </a:solidFill>
              </a:rPr>
              <a:t>, підвищення реактивності організму до збудника),</a:t>
            </a:r>
          </a:p>
          <a:p>
            <a:pPr marL="285750" indent="-285750">
              <a:buFont typeface="Courier New" pitchFamily="49" charset="0"/>
              <a:buChar char="o"/>
            </a:pPr>
            <a:r>
              <a:rPr lang="uk-UA" sz="2000" dirty="0" smtClean="0">
                <a:solidFill>
                  <a:schemeClr val="bg1"/>
                </a:solidFill>
              </a:rPr>
              <a:t>Період </a:t>
            </a:r>
            <a:r>
              <a:rPr lang="uk-UA" sz="2000" dirty="0">
                <a:solidFill>
                  <a:schemeClr val="bg1"/>
                </a:solidFill>
              </a:rPr>
              <a:t>провісників хвороби, або як ще його називають – продромальний період (характеризується наявністю деяких загальних ознак захворювання: невеликим підвищенням температури, загальним нездужанням тощо),</a:t>
            </a:r>
          </a:p>
          <a:p>
            <a:pPr marL="285750" indent="-285750">
              <a:buFont typeface="Courier New" pitchFamily="49" charset="0"/>
              <a:buChar char="o"/>
            </a:pPr>
            <a:r>
              <a:rPr lang="uk-UA" sz="2000" dirty="0" smtClean="0">
                <a:solidFill>
                  <a:schemeClr val="bg1"/>
                </a:solidFill>
              </a:rPr>
              <a:t>Період </a:t>
            </a:r>
            <a:r>
              <a:rPr lang="uk-UA" sz="2000" dirty="0">
                <a:solidFill>
                  <a:schemeClr val="bg1"/>
                </a:solidFill>
              </a:rPr>
              <a:t>розпалу хвороби (у такий період, інфекційний процес досягає високої інтенсивності, тримається на цьому рівні певний час, що є неоднаковим при різних захворюваннях),</a:t>
            </a:r>
          </a:p>
          <a:p>
            <a:pPr marL="285750" indent="-285750">
              <a:buFont typeface="Courier New" pitchFamily="49" charset="0"/>
              <a:buChar char="o"/>
            </a:pPr>
            <a:r>
              <a:rPr lang="uk-UA" sz="2000" dirty="0" smtClean="0">
                <a:solidFill>
                  <a:schemeClr val="bg1"/>
                </a:solidFill>
              </a:rPr>
              <a:t>Період </a:t>
            </a:r>
            <a:r>
              <a:rPr lang="uk-UA" sz="2000" dirty="0">
                <a:solidFill>
                  <a:schemeClr val="bg1"/>
                </a:solidFill>
              </a:rPr>
              <a:t>реконвалесценції, тобто одужання (при сприятливих умовах перебігу, така хвороба переходить у стадію одужання, першою ознакою чого є спадання температури, поліпшення загального самопочуття і т.п. При багатьох інфекційних захворюваннях клінічне одужування не збігається за часом зі звільненням інфікованого організму від збудника хвороби</a:t>
            </a:r>
            <a:r>
              <a:rPr lang="uk-UA" sz="2000" dirty="0" smtClean="0">
                <a:solidFill>
                  <a:schemeClr val="bg1"/>
                </a:solidFill>
              </a:rPr>
              <a:t>).</a:t>
            </a:r>
          </a:p>
          <a:p>
            <a:pPr marL="285750" indent="-285750">
              <a:buFont typeface="Courier New" pitchFamily="49" charset="0"/>
              <a:buChar char="o"/>
            </a:pPr>
            <a:endParaRPr lang="uk-UA" sz="2000" dirty="0">
              <a:solidFill>
                <a:schemeClr val="bg1"/>
              </a:solidFill>
            </a:endParaRPr>
          </a:p>
          <a:p>
            <a:endParaRPr lang="uk-UA" sz="2000" dirty="0">
              <a:solidFill>
                <a:schemeClr val="bg1"/>
              </a:solidFill>
            </a:endParaRPr>
          </a:p>
        </p:txBody>
      </p:sp>
    </p:spTree>
    <p:extLst>
      <p:ext uri="{BB962C8B-B14F-4D97-AF65-F5344CB8AC3E}">
        <p14:creationId xmlns:p14="http://schemas.microsoft.com/office/powerpoint/2010/main" val="30151947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736779866"/>
              </p:ext>
            </p:extLst>
          </p:nvPr>
        </p:nvGraphicFramePr>
        <p:xfrm>
          <a:off x="34369" y="0"/>
          <a:ext cx="8963361" cy="665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0458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036496" cy="3785652"/>
          </a:xfrm>
          <a:prstGeom prst="rect">
            <a:avLst/>
          </a:prstGeom>
          <a:noFill/>
        </p:spPr>
        <p:txBody>
          <a:bodyPr wrap="square" rtlCol="0">
            <a:spAutoFit/>
          </a:bodyPr>
          <a:lstStyle/>
          <a:p>
            <a:pPr marL="342900" indent="-342900">
              <a:buFont typeface="Wingdings" pitchFamily="2" charset="2"/>
              <a:buChar char="§"/>
            </a:pPr>
            <a:r>
              <a:rPr lang="uk-UA" sz="2000" i="1" dirty="0" smtClean="0">
                <a:solidFill>
                  <a:schemeClr val="bg1"/>
                </a:solidFill>
                <a:effectLst>
                  <a:outerShdw blurRad="38100" dist="38100" dir="2700000" algn="tl">
                    <a:srgbClr val="000000">
                      <a:alpha val="43137"/>
                    </a:srgbClr>
                  </a:outerShdw>
                </a:effectLst>
              </a:rPr>
              <a:t>Інфекційне </a:t>
            </a:r>
            <a:r>
              <a:rPr lang="uk-UA" sz="2000" i="1" dirty="0">
                <a:solidFill>
                  <a:schemeClr val="bg1"/>
                </a:solidFill>
                <a:effectLst>
                  <a:outerShdw blurRad="38100" dist="38100" dir="2700000" algn="tl">
                    <a:srgbClr val="000000">
                      <a:alpha val="43137"/>
                    </a:srgbClr>
                  </a:outerShdw>
                </a:effectLst>
              </a:rPr>
              <a:t>захворювання в більшості випадків починається гостро (протягом 1-3 діб) або </a:t>
            </a:r>
            <a:r>
              <a:rPr lang="uk-UA" sz="2000" i="1" dirty="0" err="1">
                <a:solidFill>
                  <a:schemeClr val="bg1"/>
                </a:solidFill>
                <a:effectLst>
                  <a:outerShdw blurRad="38100" dist="38100" dir="2700000" algn="tl">
                    <a:srgbClr val="000000">
                      <a:alpha val="43137"/>
                    </a:srgbClr>
                  </a:outerShdw>
                </a:effectLst>
              </a:rPr>
              <a:t>підгостро</a:t>
            </a:r>
            <a:r>
              <a:rPr lang="uk-UA" sz="2000" i="1" dirty="0">
                <a:solidFill>
                  <a:schemeClr val="bg1"/>
                </a:solidFill>
                <a:effectLst>
                  <a:outerShdw blurRad="38100" dist="38100" dir="2700000" algn="tl">
                    <a:srgbClr val="000000">
                      <a:alpha val="43137"/>
                    </a:srgbClr>
                  </a:outerShdw>
                </a:effectLst>
              </a:rPr>
              <a:t> (протягом 7 днів). Як правило, на ранніх стадіях багато інфекційні хвороби за своїми проявами схожі.</a:t>
            </a:r>
          </a:p>
          <a:p>
            <a:pPr marL="342900" indent="-342900">
              <a:buFont typeface="Wingdings" pitchFamily="2" charset="2"/>
              <a:buChar char="§"/>
            </a:pPr>
            <a:r>
              <a:rPr lang="uk-UA" sz="2000" i="1" dirty="0">
                <a:solidFill>
                  <a:schemeClr val="bg1"/>
                </a:solidFill>
                <a:effectLst>
                  <a:outerShdw blurRad="38100" dist="38100" dir="2700000" algn="tl">
                    <a:srgbClr val="000000">
                      <a:alpha val="43137"/>
                    </a:srgbClr>
                  </a:outerShdw>
                </a:effectLst>
              </a:rPr>
              <a:t>При інфекційному захворюванні з’являються ознаки інтоксикації – підвищення температури тіла, лихоманка, порушення з боку нервової системи (головний біль, запаморочення, важкість в голові, нудота і т. п.), загальна слабкість, почуття ломоти у всьому тілі і особливо в суглобах. По мірі одужання </a:t>
            </a:r>
            <a:r>
              <a:rPr lang="uk-UA" sz="2000" i="1" dirty="0" err="1">
                <a:solidFill>
                  <a:schemeClr val="bg1"/>
                </a:solidFill>
                <a:effectLst>
                  <a:outerShdw blurRad="38100" dist="38100" dir="2700000" algn="tl">
                    <a:srgbClr val="000000">
                      <a:alpha val="43137"/>
                    </a:srgbClr>
                  </a:outerShdw>
                </a:effectLst>
              </a:rPr>
              <a:t>вираженість</a:t>
            </a:r>
            <a:r>
              <a:rPr lang="uk-UA" sz="2000" i="1" dirty="0">
                <a:solidFill>
                  <a:schemeClr val="bg1"/>
                </a:solidFill>
                <a:effectLst>
                  <a:outerShdw blurRad="38100" dist="38100" dir="2700000" algn="tl">
                    <a:srgbClr val="000000">
                      <a:alpha val="43137"/>
                    </a:srgbClr>
                  </a:outerShdw>
                </a:effectLst>
              </a:rPr>
              <a:t> проявів інфекційної інтоксикації зменшується.</a:t>
            </a:r>
          </a:p>
          <a:p>
            <a:pPr marL="342900" indent="-342900">
              <a:buFont typeface="Wingdings" pitchFamily="2" charset="2"/>
              <a:buChar char="§"/>
            </a:pPr>
            <a:r>
              <a:rPr lang="uk-UA" sz="2000" i="1" dirty="0">
                <a:solidFill>
                  <a:schemeClr val="bg1"/>
                </a:solidFill>
                <a:effectLst>
                  <a:outerShdw blurRad="38100" dist="38100" dir="2700000" algn="tl">
                    <a:srgbClr val="000000">
                      <a:alpha val="43137"/>
                    </a:srgbClr>
                  </a:outerShdw>
                </a:effectLst>
              </a:rPr>
              <a:t>Інфекційне захворювання відрізняє швидка зміна різних симптомів: поява одних і зникнення або збільшення </a:t>
            </a:r>
            <a:r>
              <a:rPr lang="uk-UA" sz="2000" i="1" dirty="0" err="1">
                <a:solidFill>
                  <a:schemeClr val="bg1"/>
                </a:solidFill>
                <a:effectLst>
                  <a:outerShdw blurRad="38100" dist="38100" dir="2700000" algn="tl">
                    <a:srgbClr val="000000">
                      <a:alpha val="43137"/>
                    </a:srgbClr>
                  </a:outerShdw>
                </a:effectLst>
              </a:rPr>
              <a:t>вираженості</a:t>
            </a:r>
            <a:r>
              <a:rPr lang="uk-UA" sz="2000" i="1" dirty="0">
                <a:solidFill>
                  <a:schemeClr val="bg1"/>
                </a:solidFill>
                <a:effectLst>
                  <a:outerShdw blurRad="38100" dist="38100" dir="2700000" algn="tl">
                    <a:srgbClr val="000000">
                      <a:alpha val="43137"/>
                    </a:srgbClr>
                  </a:outerShdw>
                </a:effectLst>
              </a:rPr>
              <a:t> інших протягом захворювання</a:t>
            </a:r>
            <a:r>
              <a:rPr lang="uk-UA" sz="2000" i="1" dirty="0" smtClean="0">
                <a:solidFill>
                  <a:schemeClr val="bg1"/>
                </a:solidFill>
                <a:effectLst>
                  <a:outerShdw blurRad="38100" dist="38100" dir="2700000" algn="tl">
                    <a:srgbClr val="000000">
                      <a:alpha val="43137"/>
                    </a:srgbClr>
                  </a:outerShdw>
                </a:effectLst>
              </a:rPr>
              <a:t>.</a:t>
            </a:r>
            <a:endParaRPr lang="uk-UA"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719727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44624"/>
            <a:ext cx="9108504" cy="4093428"/>
          </a:xfrm>
          <a:prstGeom prst="rect">
            <a:avLst/>
          </a:prstGeom>
          <a:noFill/>
        </p:spPr>
        <p:txBody>
          <a:bodyPr wrap="square" rtlCol="0">
            <a:spAutoFit/>
          </a:bodyPr>
          <a:lstStyle/>
          <a:p>
            <a:pPr marL="342900" indent="-342900">
              <a:buFont typeface="Wingdings" pitchFamily="2" charset="2"/>
              <a:buChar char="§"/>
            </a:pPr>
            <a:r>
              <a:rPr lang="uk-UA" sz="2000" i="1" dirty="0">
                <a:solidFill>
                  <a:schemeClr val="bg1"/>
                </a:solidFill>
                <a:effectLst>
                  <a:outerShdw blurRad="38100" dist="38100" dir="2700000" algn="tl">
                    <a:srgbClr val="000000">
                      <a:alpha val="43137"/>
                    </a:srgbClr>
                  </a:outerShdw>
                </a:effectLst>
              </a:rPr>
              <a:t>По мірі розвитку хвороби картина </a:t>
            </a:r>
            <a:r>
              <a:rPr lang="uk-UA" sz="2000" i="1" dirty="0" err="1">
                <a:solidFill>
                  <a:schemeClr val="bg1"/>
                </a:solidFill>
                <a:effectLst>
                  <a:outerShdw blurRad="38100" dist="38100" dir="2700000" algn="tl">
                    <a:srgbClr val="000000">
                      <a:alpha val="43137"/>
                    </a:srgbClr>
                  </a:outerShdw>
                </a:effectLst>
              </a:rPr>
              <a:t>прояснюється</a:t>
            </a:r>
            <a:r>
              <a:rPr lang="uk-UA" sz="2000" i="1" dirty="0">
                <a:solidFill>
                  <a:schemeClr val="bg1"/>
                </a:solidFill>
                <a:effectLst>
                  <a:outerShdw blurRad="38100" dist="38100" dir="2700000" algn="tl">
                    <a:srgbClr val="000000">
                      <a:alpha val="43137"/>
                    </a:srgbClr>
                  </a:outerShdw>
                </a:effectLst>
              </a:rPr>
              <a:t>: з’являються ознаки переважного ураження будь-яких органів (або органа), що дає можливість класифікувати дане захворювання.</a:t>
            </a:r>
          </a:p>
          <a:p>
            <a:pPr marL="342900" indent="-342900">
              <a:buFont typeface="Wingdings" pitchFamily="2" charset="2"/>
              <a:buChar char="§"/>
            </a:pPr>
            <a:r>
              <a:rPr lang="uk-UA" sz="2000" i="1" dirty="0" smtClean="0">
                <a:solidFill>
                  <a:schemeClr val="bg1"/>
                </a:solidFill>
                <a:effectLst>
                  <a:outerShdw blurRad="38100" dist="38100" dir="2700000" algn="tl">
                    <a:srgbClr val="000000">
                      <a:alpha val="43137"/>
                    </a:srgbClr>
                  </a:outerShdw>
                </a:effectLst>
              </a:rPr>
              <a:t>Висип </a:t>
            </a:r>
            <a:r>
              <a:rPr lang="uk-UA" sz="2000" i="1" dirty="0">
                <a:solidFill>
                  <a:schemeClr val="bg1"/>
                </a:solidFill>
                <a:effectLst>
                  <a:outerShdw blurRad="38100" dist="38100" dir="2700000" algn="tl">
                    <a:srgbClr val="000000">
                      <a:alpha val="43137"/>
                    </a:srgbClr>
                  </a:outerShdw>
                </a:effectLst>
              </a:rPr>
              <a:t>на шкірі або на видимих слизових оболонках при інфекційних захворюваннях, на відміну від висипки при шкірних захворюваннях, з’являється на тлі ознак загальної інтоксикації.</a:t>
            </a:r>
          </a:p>
          <a:p>
            <a:pPr marL="342900" indent="-342900">
              <a:buFont typeface="Wingdings" pitchFamily="2" charset="2"/>
              <a:buChar char="§"/>
            </a:pPr>
            <a:r>
              <a:rPr lang="uk-UA" sz="2000" i="1" dirty="0">
                <a:solidFill>
                  <a:schemeClr val="bg1"/>
                </a:solidFill>
                <a:effectLst>
                  <a:outerShdw blurRad="38100" dist="38100" dir="2700000" algn="tl">
                    <a:srgbClr val="000000">
                      <a:alpha val="43137"/>
                    </a:srgbClr>
                  </a:outerShdw>
                </a:effectLst>
              </a:rPr>
              <a:t>Лімфатичні вузли реагують на збудника інфекції помітним збільшенням і хворобливістю при прощупуванні.</a:t>
            </a:r>
          </a:p>
          <a:p>
            <a:pPr marL="342900" indent="-342900">
              <a:buFont typeface="Wingdings" pitchFamily="2" charset="2"/>
              <a:buChar char="§"/>
            </a:pPr>
            <a:r>
              <a:rPr lang="uk-UA" sz="2000" i="1" dirty="0">
                <a:solidFill>
                  <a:schemeClr val="bg1"/>
                </a:solidFill>
                <a:effectLst>
                  <a:outerShdw blurRad="38100" dist="38100" dir="2700000" algn="tl">
                    <a:srgbClr val="000000">
                      <a:alpha val="43137"/>
                    </a:srgbClr>
                  </a:outerShdw>
                </a:effectLst>
              </a:rPr>
              <a:t>У більшості випадків ускладнення, що виникають при інфекційному захворюванні, наприклад інфекційно-токсичний шок, ниркова та печінкова недостатність, міокардит, інфекційна енцефалопатія і т. п., не зачіпають органи, уражені при даній хвороби, але можуть представляти безпосередню загрозу для життя хворого</a:t>
            </a:r>
            <a:r>
              <a:rPr lang="uk-UA" sz="2000" i="1" dirty="0" smtClean="0">
                <a:solidFill>
                  <a:schemeClr val="bg1"/>
                </a:solidFill>
                <a:effectLst>
                  <a:outerShdw blurRad="38100" dist="38100" dir="2700000" algn="tl">
                    <a:srgbClr val="000000">
                      <a:alpha val="43137"/>
                    </a:srgbClr>
                  </a:outerShdw>
                </a:effectLst>
              </a:rPr>
              <a:t>.</a:t>
            </a:r>
            <a:endParaRPr lang="uk-UA" sz="20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8504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375</TotalTime>
  <Words>4292</Words>
  <Application>Microsoft Office PowerPoint</Application>
  <PresentationFormat>Экран (4:3)</PresentationFormat>
  <Paragraphs>108</Paragraphs>
  <Slides>32</Slides>
  <Notes>1</Notes>
  <HiddenSlides>3</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Ясность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Vital</dc:creator>
  <cp:lastModifiedBy>Vital</cp:lastModifiedBy>
  <cp:revision>126</cp:revision>
  <dcterms:created xsi:type="dcterms:W3CDTF">2013-03-08T19:47:30Z</dcterms:created>
  <dcterms:modified xsi:type="dcterms:W3CDTF">2013-03-16T10:16:52Z</dcterms:modified>
</cp:coreProperties>
</file>