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11D7BE-8F93-4370-9385-9F7B9BC17952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52D69A-2E35-4559-8D97-9DB187AB5E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115667"/>
          </a:xfrm>
        </p:spPr>
        <p:txBody>
          <a:bodyPr>
            <a:normAutofit fontScale="90000"/>
          </a:bodyPr>
          <a:lstStyle/>
          <a:p>
            <a:r>
              <a:rPr lang="ru-RU" altLang="ru-RU" sz="6000" dirty="0" err="1">
                <a:solidFill>
                  <a:srgbClr val="993366"/>
                </a:solidFill>
              </a:rPr>
              <a:t>Властивості</a:t>
            </a:r>
            <a:r>
              <a:rPr lang="ru-RU" altLang="ru-RU" sz="6000" dirty="0">
                <a:solidFill>
                  <a:srgbClr val="993366"/>
                </a:solidFill>
              </a:rPr>
              <a:t> </a:t>
            </a:r>
            <a:r>
              <a:rPr lang="ru-RU" altLang="ru-RU" sz="6000" dirty="0" err="1">
                <a:solidFill>
                  <a:srgbClr val="993366"/>
                </a:solidFill>
              </a:rPr>
              <a:t>організмів</a:t>
            </a:r>
            <a:r>
              <a:rPr lang="ru-RU" altLang="ru-RU" sz="6000" dirty="0" smtClean="0">
                <a:solidFill>
                  <a:srgbClr val="993366"/>
                </a:solidFill>
              </a:rPr>
              <a:t>.</a:t>
            </a:r>
            <a:r>
              <a:rPr lang="en-US" altLang="ru-RU" sz="6000" dirty="0" smtClean="0">
                <a:solidFill>
                  <a:srgbClr val="993366"/>
                </a:solidFill>
              </a:rPr>
              <a:t> </a:t>
            </a:r>
            <a:r>
              <a:rPr lang="uk-UA" altLang="ru-RU" sz="6000" dirty="0" smtClean="0">
                <a:solidFill>
                  <a:srgbClr val="993366"/>
                </a:solidFill>
              </a:rPr>
              <a:t>Їхній</a:t>
            </a:r>
            <a:r>
              <a:rPr lang="ru-RU" altLang="ru-RU" sz="6000" dirty="0" smtClean="0">
                <a:solidFill>
                  <a:srgbClr val="993366"/>
                </a:solidFill>
              </a:rPr>
              <a:t> </a:t>
            </a:r>
            <a:r>
              <a:rPr lang="ru-RU" altLang="ru-RU" sz="6000" dirty="0" err="1" smtClean="0">
                <a:solidFill>
                  <a:srgbClr val="993366"/>
                </a:solidFill>
              </a:rPr>
              <a:t>ріст</a:t>
            </a:r>
            <a:r>
              <a:rPr lang="ru-RU" altLang="ru-RU" sz="6000" dirty="0" smtClean="0">
                <a:solidFill>
                  <a:srgbClr val="993366"/>
                </a:solidFill>
              </a:rPr>
              <a:t> та </a:t>
            </a:r>
            <a:r>
              <a:rPr lang="ru-RU" altLang="ru-RU" sz="6000" dirty="0" err="1" smtClean="0">
                <a:solidFill>
                  <a:srgbClr val="993366"/>
                </a:solidFill>
              </a:rPr>
              <a:t>розвиток</a:t>
            </a:r>
            <a:r>
              <a:rPr lang="ru-RU" altLang="ru-RU" sz="6000" dirty="0">
                <a:solidFill>
                  <a:srgbClr val="993366"/>
                </a:solidFill>
              </a:rPr>
              <a:t>.</a:t>
            </a:r>
            <a:r>
              <a:rPr lang="ru-RU" altLang="ru-RU" sz="6000" dirty="0" smtClean="0"/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3"/>
            <a:ext cx="7467600" cy="133015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 err="1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altLang="ru-RU" sz="3100" b="1" dirty="0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3100" b="1" dirty="0" err="1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altLang="ru-RU" sz="3100" b="1" dirty="0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100" b="1" dirty="0" err="1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характеризують</a:t>
            </a:r>
            <a:r>
              <a:rPr lang="ru-RU" altLang="ru-RU" sz="3100" b="1" dirty="0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100" b="1" dirty="0" err="1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altLang="ru-RU" sz="3100" b="1" dirty="0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100" b="1" dirty="0" err="1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altLang="ru-RU" dirty="0" smtClean="0">
                <a:solidFill>
                  <a:srgbClr val="AF3E2B"/>
                </a:solidFill>
              </a:rPr>
              <a:t/>
            </a:r>
            <a:br>
              <a:rPr lang="ru-RU" altLang="ru-RU" dirty="0" smtClean="0">
                <a:solidFill>
                  <a:srgbClr val="AF3E2B"/>
                </a:solidFill>
              </a:rPr>
            </a:br>
            <a:endParaRPr lang="ru-RU" dirty="0">
              <a:solidFill>
                <a:srgbClr val="AF3E2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74775"/>
            <a:ext cx="87296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467600" cy="180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ru-RU" altLang="ru-RU" dirty="0" err="1">
                <a:solidFill>
                  <a:srgbClr val="AF3E2B"/>
                </a:solidFill>
              </a:rPr>
              <a:t>Ознаки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життя</a:t>
            </a:r>
            <a:r>
              <a:rPr lang="ru-RU" altLang="ru-RU" dirty="0">
                <a:solidFill>
                  <a:srgbClr val="AF3E2B"/>
                </a:solidFill>
              </a:rPr>
              <a:t> - </a:t>
            </a:r>
            <a:r>
              <a:rPr lang="ru-RU" altLang="ru-RU" dirty="0" err="1">
                <a:solidFill>
                  <a:srgbClr val="AF3E2B"/>
                </a:solidFill>
              </a:rPr>
              <a:t>ознаки</a:t>
            </a:r>
            <a:r>
              <a:rPr lang="ru-RU" altLang="ru-RU" dirty="0">
                <a:solidFill>
                  <a:srgbClr val="AF3E2B"/>
                </a:solidFill>
              </a:rPr>
              <a:t>, </a:t>
            </a:r>
            <a:r>
              <a:rPr lang="ru-RU" altLang="ru-RU" dirty="0" err="1">
                <a:solidFill>
                  <a:srgbClr val="AF3E2B"/>
                </a:solidFill>
              </a:rPr>
              <a:t>які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властиві</a:t>
            </a:r>
            <a:r>
              <a:rPr lang="ru-RU" altLang="ru-RU" dirty="0">
                <a:solidFill>
                  <a:srgbClr val="AF3E2B"/>
                </a:solidFill>
              </a:rPr>
              <a:t> живим </a:t>
            </a:r>
            <a:r>
              <a:rPr lang="ru-RU" altLang="ru-RU" dirty="0" err="1">
                <a:solidFill>
                  <a:srgbClr val="AF3E2B"/>
                </a:solidFill>
              </a:rPr>
              <a:t>організмам</a:t>
            </a:r>
            <a:r>
              <a:rPr lang="ru-RU" altLang="ru-RU" dirty="0">
                <a:solidFill>
                  <a:srgbClr val="AF3E2B"/>
                </a:solidFill>
              </a:rPr>
              <a:t>, за </a:t>
            </a:r>
            <a:r>
              <a:rPr lang="ru-RU" altLang="ru-RU" dirty="0" err="1">
                <a:solidFill>
                  <a:srgbClr val="AF3E2B"/>
                </a:solidFill>
              </a:rPr>
              <a:t>якими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живі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організми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відрізняються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від</a:t>
            </a:r>
            <a:r>
              <a:rPr lang="ru-RU" altLang="ru-RU" dirty="0">
                <a:solidFill>
                  <a:srgbClr val="AF3E2B"/>
                </a:solidFill>
              </a:rPr>
              <a:t> не </a:t>
            </a:r>
            <a:r>
              <a:rPr lang="ru-RU" altLang="ru-RU" dirty="0" err="1">
                <a:solidFill>
                  <a:srgbClr val="AF3E2B"/>
                </a:solidFill>
              </a:rPr>
              <a:t>живих</a:t>
            </a:r>
            <a:r>
              <a:rPr lang="ru-RU" altLang="ru-RU" dirty="0">
                <a:solidFill>
                  <a:srgbClr val="AF3E2B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Ознаки</a:t>
            </a:r>
            <a:r>
              <a:rPr lang="ru-RU" altLang="ru-RU" dirty="0">
                <a:solidFill>
                  <a:srgbClr val="AF3E2B"/>
                </a:solidFill>
              </a:rPr>
              <a:t>, за </a:t>
            </a:r>
            <a:r>
              <a:rPr lang="ru-RU" altLang="ru-RU" dirty="0" err="1">
                <a:solidFill>
                  <a:srgbClr val="AF3E2B"/>
                </a:solidFill>
              </a:rPr>
              <a:t>якими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організми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відрізняються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між</a:t>
            </a:r>
            <a:r>
              <a:rPr lang="ru-RU" altLang="ru-RU" dirty="0">
                <a:solidFill>
                  <a:srgbClr val="AF3E2B"/>
                </a:solidFill>
              </a:rPr>
              <a:t> собою </a:t>
            </a:r>
            <a:r>
              <a:rPr lang="ru-RU" altLang="ru-RU" dirty="0" err="1">
                <a:solidFill>
                  <a:srgbClr val="AF3E2B"/>
                </a:solidFill>
              </a:rPr>
              <a:t>називають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властивостями</a:t>
            </a:r>
            <a:r>
              <a:rPr lang="ru-RU" altLang="ru-RU" dirty="0">
                <a:solidFill>
                  <a:srgbClr val="AF3E2B"/>
                </a:solidFill>
              </a:rPr>
              <a:t>.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12868"/>
            <a:ext cx="6912768" cy="204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293096"/>
            <a:ext cx="1944217" cy="19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6211669"/>
            <a:ext cx="194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AF3E2B"/>
                </a:solidFill>
              </a:rPr>
              <a:t>Інфузорія туфелька</a:t>
            </a:r>
            <a:endParaRPr lang="ru-RU" sz="1400" dirty="0">
              <a:solidFill>
                <a:srgbClr val="AF3E2B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4" y="4158759"/>
            <a:ext cx="2628249" cy="204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4132" y="621166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>
                <a:solidFill>
                  <a:srgbClr val="AF3E2B"/>
                </a:solidFill>
              </a:rPr>
              <a:t>Євглена</a:t>
            </a:r>
            <a:r>
              <a:rPr lang="uk-UA" sz="1400" dirty="0" smtClean="0">
                <a:solidFill>
                  <a:srgbClr val="AF3E2B"/>
                </a:solidFill>
              </a:rPr>
              <a:t> Зелена</a:t>
            </a:r>
            <a:endParaRPr lang="ru-RU" sz="1400" dirty="0">
              <a:solidFill>
                <a:srgbClr val="AF3E2B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14800" y="2976465"/>
                <a:ext cx="461345" cy="44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pos m:val="top"/>
                          <m:ctrlPr>
                            <a:rPr lang="ru-RU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6465"/>
                <a:ext cx="461345" cy="444674"/>
              </a:xfrm>
              <a:prstGeom prst="rect">
                <a:avLst/>
              </a:prstGeom>
              <a:blipFill rotWithShape="1">
                <a:blip r:embed="rId5"/>
                <a:stretch>
                  <a:fillRect l="-11842" t="-16438" r="-27632" b="-28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99792" y="5063009"/>
                <a:ext cx="2952328" cy="47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vertJc m:val="bot"/>
                          <m:ctrlPr>
                            <a:rPr lang="ru-RU" i="1" smtClean="0">
                              <a:solidFill>
                                <a:srgbClr val="AF3E2B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k-UA" b="0" i="1" smtClean="0">
                              <a:solidFill>
                                <a:srgbClr val="AF3E2B"/>
                              </a:solidFill>
                              <a:latin typeface="Cambria Math"/>
                            </a:rPr>
                            <m:t>       Одноклітинні організми       </m:t>
                          </m:r>
                        </m:e>
                      </m:groupChr>
                      <m:r>
                        <a:rPr lang="uk-UA" b="0" i="1" smtClean="0">
                          <a:solidFill>
                            <a:srgbClr val="AF3E2B"/>
                          </a:solidFill>
                          <a:latin typeface="Cambria Math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ru-RU" dirty="0">
                  <a:solidFill>
                    <a:srgbClr val="AF3E2B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063009"/>
                <a:ext cx="2952328" cy="4714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живих організмів</a:t>
            </a:r>
            <a:endParaRPr lang="ru-RU" sz="3200" b="1" dirty="0">
              <a:solidFill>
                <a:srgbClr val="AF3E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uk-UA" b="1" dirty="0" smtClean="0">
                <a:solidFill>
                  <a:srgbClr val="AF3E2B"/>
                </a:solidFill>
              </a:rPr>
              <a:t>Необхідність у їжі</a:t>
            </a:r>
          </a:p>
          <a:p>
            <a:pPr marL="0" indent="0">
              <a:buNone/>
            </a:pPr>
            <a:r>
              <a:rPr lang="ru-RU" altLang="ru-RU" dirty="0" err="1" smtClean="0">
                <a:solidFill>
                  <a:srgbClr val="AF3E2B"/>
                </a:solidFill>
              </a:rPr>
              <a:t>Всім</a:t>
            </a:r>
            <a:r>
              <a:rPr lang="ru-RU" altLang="ru-RU" dirty="0" smtClean="0">
                <a:solidFill>
                  <a:srgbClr val="AF3E2B"/>
                </a:solidFill>
              </a:rPr>
              <a:t> живим </a:t>
            </a:r>
            <a:r>
              <a:rPr lang="ru-RU" altLang="ru-RU" dirty="0" err="1" smtClean="0">
                <a:solidFill>
                  <a:srgbClr val="AF3E2B"/>
                </a:solidFill>
              </a:rPr>
              <a:t>організмам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потрібна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їжа</a:t>
            </a:r>
            <a:r>
              <a:rPr lang="ru-RU" altLang="ru-RU" dirty="0" smtClean="0">
                <a:solidFill>
                  <a:srgbClr val="AF3E2B"/>
                </a:solidFill>
              </a:rPr>
              <a:t>. Вона є </a:t>
            </a:r>
            <a:r>
              <a:rPr lang="ru-RU" altLang="ru-RU" dirty="0" err="1" smtClean="0">
                <a:solidFill>
                  <a:srgbClr val="AF3E2B"/>
                </a:solidFill>
              </a:rPr>
              <a:t>джерелом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поживних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речовин</a:t>
            </a:r>
            <a:r>
              <a:rPr lang="ru-RU" altLang="ru-RU" dirty="0" smtClean="0">
                <a:solidFill>
                  <a:srgbClr val="AF3E2B"/>
                </a:solidFill>
              </a:rPr>
              <a:t>, </a:t>
            </a:r>
            <a:r>
              <a:rPr lang="ru-RU" altLang="ru-RU" dirty="0" err="1" smtClean="0">
                <a:solidFill>
                  <a:srgbClr val="AF3E2B"/>
                </a:solidFill>
              </a:rPr>
              <a:t>які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необхідні</a:t>
            </a:r>
            <a:r>
              <a:rPr lang="ru-RU" altLang="ru-RU" dirty="0" smtClean="0">
                <a:solidFill>
                  <a:srgbClr val="AF3E2B"/>
                </a:solidFill>
              </a:rPr>
              <a:t> для </a:t>
            </a:r>
            <a:r>
              <a:rPr lang="ru-RU" altLang="ru-RU" dirty="0" err="1" smtClean="0">
                <a:solidFill>
                  <a:srgbClr val="AF3E2B"/>
                </a:solidFill>
              </a:rPr>
              <a:t>їх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розвитку</a:t>
            </a:r>
            <a:r>
              <a:rPr lang="ru-RU" altLang="ru-RU" dirty="0" smtClean="0">
                <a:solidFill>
                  <a:srgbClr val="AF3E2B"/>
                </a:solidFill>
              </a:rPr>
              <a:t>, росту та </a:t>
            </a:r>
            <a:r>
              <a:rPr lang="ru-RU" altLang="ru-RU" dirty="0" err="1" smtClean="0">
                <a:solidFill>
                  <a:srgbClr val="AF3E2B"/>
                </a:solidFill>
              </a:rPr>
              <a:t>життєдіяльності</a:t>
            </a:r>
            <a:r>
              <a:rPr lang="ru-RU" altLang="ru-RU" dirty="0" smtClean="0">
                <a:solidFill>
                  <a:srgbClr val="AF3E2B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AF3E2B"/>
                </a:solidFill>
              </a:rPr>
              <a:t>Необхідність у енергії та диханні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AF3E2B"/>
                </a:solidFill>
              </a:rPr>
              <a:t>У </a:t>
            </a:r>
            <a:r>
              <a:rPr lang="ru-RU" altLang="ru-RU" dirty="0" err="1">
                <a:solidFill>
                  <a:srgbClr val="AF3E2B"/>
                </a:solidFill>
              </a:rPr>
              <a:t>процесі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дихання</a:t>
            </a:r>
            <a:r>
              <a:rPr lang="ru-RU" altLang="ru-RU" dirty="0">
                <a:solidFill>
                  <a:srgbClr val="AF3E2B"/>
                </a:solidFill>
              </a:rPr>
              <a:t> за </a:t>
            </a:r>
            <a:r>
              <a:rPr lang="ru-RU" altLang="ru-RU" dirty="0" err="1">
                <a:solidFill>
                  <a:srgbClr val="AF3E2B"/>
                </a:solidFill>
              </a:rPr>
              <a:t>участю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кисню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поживні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речовини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розкладаються</a:t>
            </a:r>
            <a:r>
              <a:rPr lang="ru-RU" altLang="ru-RU" dirty="0">
                <a:solidFill>
                  <a:srgbClr val="AF3E2B"/>
                </a:solidFill>
              </a:rPr>
              <a:t> з </a:t>
            </a:r>
            <a:r>
              <a:rPr lang="ru-RU" altLang="ru-RU" dirty="0" err="1">
                <a:solidFill>
                  <a:srgbClr val="AF3E2B"/>
                </a:solidFill>
              </a:rPr>
              <a:t>виділенням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енергії</a:t>
            </a:r>
            <a:r>
              <a:rPr lang="ru-RU" altLang="ru-RU" dirty="0">
                <a:solidFill>
                  <a:srgbClr val="AF3E2B"/>
                </a:solidFill>
              </a:rPr>
              <a:t> та </a:t>
            </a:r>
            <a:r>
              <a:rPr lang="ru-RU" altLang="ru-RU" dirty="0" err="1">
                <a:solidFill>
                  <a:srgbClr val="AF3E2B"/>
                </a:solidFill>
              </a:rPr>
              <a:t>вуглекислого</a:t>
            </a:r>
            <a:r>
              <a:rPr lang="ru-RU" altLang="ru-RU" dirty="0">
                <a:solidFill>
                  <a:srgbClr val="AF3E2B"/>
                </a:solidFill>
              </a:rPr>
              <a:t> газу. </a:t>
            </a:r>
            <a:r>
              <a:rPr lang="ru-RU" altLang="ru-RU" dirty="0" err="1">
                <a:solidFill>
                  <a:srgbClr val="AF3E2B"/>
                </a:solidFill>
              </a:rPr>
              <a:t>Енергія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йде</a:t>
            </a:r>
            <a:r>
              <a:rPr lang="ru-RU" altLang="ru-RU" dirty="0">
                <a:solidFill>
                  <a:srgbClr val="AF3E2B"/>
                </a:solidFill>
              </a:rPr>
              <a:t> на потреби </a:t>
            </a:r>
            <a:r>
              <a:rPr lang="ru-RU" altLang="ru-RU" dirty="0" err="1">
                <a:solidFill>
                  <a:srgbClr val="AF3E2B"/>
                </a:solidFill>
              </a:rPr>
              <a:t>організму</a:t>
            </a:r>
            <a:r>
              <a:rPr lang="ru-RU" altLang="ru-RU" dirty="0">
                <a:solidFill>
                  <a:srgbClr val="AF3E2B"/>
                </a:solidFill>
              </a:rPr>
              <a:t>, а </a:t>
            </a:r>
            <a:r>
              <a:rPr lang="ru-RU" altLang="ru-RU" dirty="0" err="1">
                <a:solidFill>
                  <a:srgbClr val="AF3E2B"/>
                </a:solidFill>
              </a:rPr>
              <a:t>вуглекислий</a:t>
            </a:r>
            <a:r>
              <a:rPr lang="ru-RU" altLang="ru-RU" dirty="0">
                <a:solidFill>
                  <a:srgbClr val="AF3E2B"/>
                </a:solidFill>
              </a:rPr>
              <a:t> газ </a:t>
            </a:r>
            <a:r>
              <a:rPr lang="ru-RU" altLang="ru-RU" dirty="0" err="1" smtClean="0">
                <a:solidFill>
                  <a:srgbClr val="AF3E2B"/>
                </a:solidFill>
              </a:rPr>
              <a:t>виділяється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>
                <a:solidFill>
                  <a:srgbClr val="AF3E2B"/>
                </a:solidFill>
              </a:rPr>
              <a:t>у </a:t>
            </a:r>
            <a:r>
              <a:rPr lang="ru-RU" altLang="ru-RU" dirty="0" err="1">
                <a:solidFill>
                  <a:srgbClr val="AF3E2B"/>
                </a:solidFill>
              </a:rPr>
              <a:t>навколишнє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середовище</a:t>
            </a:r>
            <a:r>
              <a:rPr lang="ru-RU" altLang="ru-RU" dirty="0">
                <a:solidFill>
                  <a:srgbClr val="AF3E2B"/>
                </a:solidFill>
              </a:rPr>
              <a:t>.</a:t>
            </a:r>
            <a:endParaRPr lang="ru-RU" dirty="0">
              <a:solidFill>
                <a:srgbClr val="AF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252028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AF3E2B"/>
                </a:solidFill>
              </a:rPr>
              <a:t>Необхідність у відтворенні собі подібного</a:t>
            </a:r>
            <a:endParaRPr lang="ru-RU" altLang="ru-RU" b="1" dirty="0" smtClean="0">
              <a:solidFill>
                <a:srgbClr val="AF3E2B"/>
              </a:solidFill>
            </a:endParaRPr>
          </a:p>
          <a:p>
            <a:pPr marL="0" indent="0">
              <a:buNone/>
            </a:pPr>
            <a:r>
              <a:rPr lang="ru-RU" altLang="ru-RU" dirty="0" err="1" smtClean="0">
                <a:solidFill>
                  <a:srgbClr val="AF3E2B"/>
                </a:solidFill>
              </a:rPr>
              <a:t>Живі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організми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здатні</a:t>
            </a:r>
            <a:r>
              <a:rPr lang="ru-RU" altLang="ru-RU" dirty="0">
                <a:solidFill>
                  <a:srgbClr val="AF3E2B"/>
                </a:solidFill>
              </a:rPr>
              <a:t> до </a:t>
            </a:r>
            <a:r>
              <a:rPr lang="ru-RU" altLang="ru-RU" dirty="0" err="1">
                <a:solidFill>
                  <a:srgbClr val="AF3E2B"/>
                </a:solidFill>
              </a:rPr>
              <a:t>розмноження</a:t>
            </a:r>
            <a:r>
              <a:rPr lang="ru-RU" altLang="ru-RU" dirty="0">
                <a:solidFill>
                  <a:srgbClr val="AF3E2B"/>
                </a:solidFill>
              </a:rPr>
              <a:t>. </a:t>
            </a:r>
            <a:r>
              <a:rPr lang="ru-RU" altLang="ru-RU" dirty="0" err="1">
                <a:solidFill>
                  <a:srgbClr val="AF3E2B"/>
                </a:solidFill>
              </a:rPr>
              <a:t>Розмноження</a:t>
            </a:r>
            <a:r>
              <a:rPr lang="ru-RU" altLang="ru-RU" dirty="0">
                <a:solidFill>
                  <a:srgbClr val="AF3E2B"/>
                </a:solidFill>
              </a:rPr>
              <a:t> – </a:t>
            </a:r>
            <a:r>
              <a:rPr lang="ru-RU" altLang="ru-RU" dirty="0" err="1">
                <a:solidFill>
                  <a:srgbClr val="AF3E2B"/>
                </a:solidFill>
              </a:rPr>
              <a:t>відтворення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собі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подібних</a:t>
            </a:r>
            <a:r>
              <a:rPr lang="ru-RU" altLang="ru-RU" dirty="0">
                <a:solidFill>
                  <a:srgbClr val="AF3E2B"/>
                </a:solidFill>
              </a:rPr>
              <a:t>, при </a:t>
            </a:r>
            <a:r>
              <a:rPr lang="ru-RU" altLang="ru-RU" dirty="0" err="1">
                <a:solidFill>
                  <a:srgbClr val="AF3E2B"/>
                </a:solidFill>
              </a:rPr>
              <a:t>цьому</a:t>
            </a:r>
            <a:r>
              <a:rPr lang="ru-RU" altLang="ru-RU" dirty="0">
                <a:solidFill>
                  <a:srgbClr val="AF3E2B"/>
                </a:solidFill>
              </a:rPr>
              <a:t> у </a:t>
            </a:r>
            <a:r>
              <a:rPr lang="ru-RU" altLang="ru-RU" dirty="0" err="1">
                <a:solidFill>
                  <a:srgbClr val="AF3E2B"/>
                </a:solidFill>
              </a:rPr>
              <a:t>нащадків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зберігаються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ознаки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батьків</a:t>
            </a:r>
            <a:r>
              <a:rPr lang="ru-RU" altLang="ru-RU" dirty="0">
                <a:solidFill>
                  <a:srgbClr val="AF3E2B"/>
                </a:solidFill>
              </a:rPr>
              <a:t>. </a:t>
            </a:r>
            <a:r>
              <a:rPr lang="ru-RU" altLang="ru-RU" dirty="0" err="1">
                <a:solidFill>
                  <a:srgbClr val="AF3E2B"/>
                </a:solidFill>
              </a:rPr>
              <a:t>Саме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розмноження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забезпечує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неперервність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життя</a:t>
            </a:r>
            <a:r>
              <a:rPr lang="ru-RU" altLang="ru-RU" dirty="0">
                <a:solidFill>
                  <a:srgbClr val="AF3E2B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3224"/>
            <a:ext cx="2025012" cy="15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43986"/>
            <a:ext cx="2023998" cy="15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919645"/>
            <a:ext cx="253468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4" y="4725144"/>
            <a:ext cx="4233402" cy="19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280920" cy="316835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AF3E2B"/>
                </a:solidFill>
              </a:rPr>
              <a:t>Необхідність у захисті від навколишніх подразників</a:t>
            </a:r>
          </a:p>
          <a:p>
            <a:pPr marL="0" indent="0">
              <a:buNone/>
            </a:pPr>
            <a:r>
              <a:rPr lang="ru-RU" altLang="ru-RU" dirty="0" err="1">
                <a:solidFill>
                  <a:srgbClr val="AF3E2B"/>
                </a:solidFill>
              </a:rPr>
              <a:t>Важливою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властивістю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живих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організмів</a:t>
            </a:r>
            <a:r>
              <a:rPr lang="ru-RU" altLang="ru-RU" dirty="0">
                <a:solidFill>
                  <a:srgbClr val="AF3E2B"/>
                </a:solidFill>
              </a:rPr>
              <a:t> є </a:t>
            </a:r>
            <a:r>
              <a:rPr lang="ru-RU" altLang="ru-RU" dirty="0" err="1">
                <a:solidFill>
                  <a:srgbClr val="AF3E2B"/>
                </a:solidFill>
              </a:rPr>
              <a:t>подразливість</a:t>
            </a:r>
            <a:r>
              <a:rPr lang="ru-RU" altLang="ru-RU" dirty="0">
                <a:solidFill>
                  <a:srgbClr val="AF3E2B"/>
                </a:solidFill>
              </a:rPr>
              <a:t>. </a:t>
            </a:r>
            <a:r>
              <a:rPr lang="ru-RU" altLang="ru-RU" dirty="0" err="1">
                <a:solidFill>
                  <a:srgbClr val="AF3E2B"/>
                </a:solidFill>
              </a:rPr>
              <a:t>Подразливість</a:t>
            </a:r>
            <a:r>
              <a:rPr lang="ru-RU" altLang="ru-RU" dirty="0">
                <a:solidFill>
                  <a:srgbClr val="AF3E2B"/>
                </a:solidFill>
              </a:rPr>
              <a:t> – </a:t>
            </a:r>
            <a:r>
              <a:rPr lang="ru-RU" altLang="ru-RU" dirty="0" err="1">
                <a:solidFill>
                  <a:srgbClr val="AF3E2B"/>
                </a:solidFill>
              </a:rPr>
              <a:t>здатність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організмів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реагувати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впливи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довкілля</a:t>
            </a:r>
            <a:r>
              <a:rPr lang="ru-RU" altLang="ru-RU" dirty="0" smtClean="0">
                <a:solidFill>
                  <a:srgbClr val="AF3E2B"/>
                </a:solidFill>
              </a:rPr>
              <a:t>.</a:t>
            </a:r>
          </a:p>
          <a:p>
            <a:pPr marL="0" indent="0">
              <a:buNone/>
            </a:pPr>
            <a:r>
              <a:rPr lang="ru-RU" altLang="ru-RU" b="1" dirty="0" err="1" smtClean="0">
                <a:solidFill>
                  <a:srgbClr val="AF3E2B"/>
                </a:solidFill>
              </a:rPr>
              <a:t>Наприклад</a:t>
            </a:r>
            <a:r>
              <a:rPr lang="ru-RU" altLang="ru-RU" b="1" dirty="0" smtClean="0">
                <a:solidFill>
                  <a:srgbClr val="AF3E2B"/>
                </a:solidFill>
              </a:rPr>
              <a:t> </a:t>
            </a:r>
            <a:r>
              <a:rPr lang="ru-RU" altLang="ru-RU" b="1" dirty="0" err="1" smtClean="0">
                <a:solidFill>
                  <a:srgbClr val="AF3E2B"/>
                </a:solidFill>
              </a:rPr>
              <a:t>рослини</a:t>
            </a:r>
            <a:r>
              <a:rPr lang="ru-RU" altLang="ru-RU" b="1" dirty="0" smtClean="0">
                <a:solidFill>
                  <a:srgbClr val="AF3E2B"/>
                </a:solidFill>
              </a:rPr>
              <a:t> на </a:t>
            </a:r>
            <a:r>
              <a:rPr lang="ru-RU" altLang="ru-RU" b="1" dirty="0" err="1" smtClean="0">
                <a:solidFill>
                  <a:srgbClr val="AF3E2B"/>
                </a:solidFill>
              </a:rPr>
              <a:t>подразник</a:t>
            </a:r>
            <a:r>
              <a:rPr lang="ru-RU" altLang="ru-RU" b="1" dirty="0" smtClean="0">
                <a:solidFill>
                  <a:srgbClr val="AF3E2B"/>
                </a:solidFill>
              </a:rPr>
              <a:t>, </a:t>
            </a:r>
            <a:r>
              <a:rPr lang="ru-RU" altLang="ru-RU" b="1" dirty="0" err="1" smtClean="0">
                <a:solidFill>
                  <a:srgbClr val="AF3E2B"/>
                </a:solidFill>
              </a:rPr>
              <a:t>реагують</a:t>
            </a:r>
            <a:r>
              <a:rPr lang="ru-RU" altLang="ru-RU" b="1" dirty="0" smtClean="0">
                <a:solidFill>
                  <a:srgbClr val="AF3E2B"/>
                </a:solidFill>
              </a:rPr>
              <a:t> так:</a:t>
            </a:r>
            <a:endParaRPr lang="ru-RU" altLang="ru-RU" b="1" dirty="0">
              <a:solidFill>
                <a:srgbClr val="AF3E2B"/>
              </a:solidFill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rgbClr val="AF3E2B"/>
                </a:solidFill>
              </a:rPr>
              <a:t>• </a:t>
            </a:r>
            <a:r>
              <a:rPr lang="ru-RU" altLang="ru-RU" dirty="0" err="1">
                <a:solidFill>
                  <a:srgbClr val="AF3E2B"/>
                </a:solidFill>
              </a:rPr>
              <a:t>Якщо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доторкнутися</a:t>
            </a:r>
            <a:r>
              <a:rPr lang="ru-RU" altLang="ru-RU" dirty="0">
                <a:solidFill>
                  <a:srgbClr val="AF3E2B"/>
                </a:solidFill>
              </a:rPr>
              <a:t> до </a:t>
            </a:r>
            <a:r>
              <a:rPr lang="ru-RU" altLang="ru-RU" dirty="0" err="1">
                <a:solidFill>
                  <a:srgbClr val="AF3E2B"/>
                </a:solidFill>
              </a:rPr>
              <a:t>мімози</a:t>
            </a:r>
            <a:r>
              <a:rPr lang="ru-RU" altLang="ru-RU" dirty="0">
                <a:solidFill>
                  <a:srgbClr val="AF3E2B"/>
                </a:solidFill>
              </a:rPr>
              <a:t>, вона </a:t>
            </a:r>
            <a:r>
              <a:rPr lang="ru-RU" altLang="ru-RU" dirty="0" err="1">
                <a:solidFill>
                  <a:srgbClr val="AF3E2B"/>
                </a:solidFill>
              </a:rPr>
              <a:t>опускає</a:t>
            </a:r>
            <a:r>
              <a:rPr lang="ru-RU" altLang="ru-RU" dirty="0">
                <a:solidFill>
                  <a:srgbClr val="AF3E2B"/>
                </a:solidFill>
              </a:rPr>
              <a:t> листки;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AF3E2B"/>
                </a:solidFill>
              </a:rPr>
              <a:t>• </a:t>
            </a:r>
            <a:r>
              <a:rPr lang="ru-RU" altLang="ru-RU" dirty="0" err="1">
                <a:solidFill>
                  <a:srgbClr val="AF3E2B"/>
                </a:solidFill>
              </a:rPr>
              <a:t>Рослина</a:t>
            </a:r>
            <a:r>
              <a:rPr lang="ru-RU" altLang="ru-RU" dirty="0">
                <a:solidFill>
                  <a:srgbClr val="AF3E2B"/>
                </a:solidFill>
              </a:rPr>
              <a:t>, </a:t>
            </a:r>
            <a:r>
              <a:rPr lang="ru-RU" altLang="ru-RU" dirty="0" err="1">
                <a:solidFill>
                  <a:srgbClr val="AF3E2B"/>
                </a:solidFill>
              </a:rPr>
              <a:t>що</a:t>
            </a:r>
            <a:r>
              <a:rPr lang="ru-RU" altLang="ru-RU" dirty="0">
                <a:solidFill>
                  <a:srgbClr val="AF3E2B"/>
                </a:solidFill>
              </a:rPr>
              <a:t> росте на </a:t>
            </a:r>
            <a:r>
              <a:rPr lang="ru-RU" altLang="ru-RU" dirty="0" err="1">
                <a:solidFill>
                  <a:srgbClr val="AF3E2B"/>
                </a:solidFill>
              </a:rPr>
              <a:t>підвіконні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повертає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свої</a:t>
            </a:r>
            <a:r>
              <a:rPr lang="ru-RU" altLang="ru-RU" dirty="0">
                <a:solidFill>
                  <a:srgbClr val="AF3E2B"/>
                </a:solidFill>
              </a:rPr>
              <a:t> листки до </a:t>
            </a:r>
            <a:r>
              <a:rPr lang="ru-RU" altLang="ru-RU" dirty="0" err="1">
                <a:solidFill>
                  <a:srgbClr val="AF3E2B"/>
                </a:solidFill>
              </a:rPr>
              <a:t>сонця</a:t>
            </a:r>
            <a:r>
              <a:rPr lang="ru-RU" altLang="ru-RU" dirty="0">
                <a:solidFill>
                  <a:srgbClr val="AF3E2B"/>
                </a:solidFill>
              </a:rPr>
              <a:t>;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AF3E2B"/>
                </a:solidFill>
              </a:rPr>
              <a:t>• </a:t>
            </a:r>
            <a:r>
              <a:rPr lang="ru-RU" altLang="ru-RU" dirty="0" err="1">
                <a:solidFill>
                  <a:srgbClr val="AF3E2B"/>
                </a:solidFill>
              </a:rPr>
              <a:t>Китайська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 smtClean="0">
                <a:solidFill>
                  <a:srgbClr val="AF3E2B"/>
                </a:solidFill>
              </a:rPr>
              <a:t>троянда</a:t>
            </a:r>
            <a:r>
              <a:rPr lang="ru-RU" altLang="ru-RU" dirty="0" smtClean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може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скинути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свої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квіти</a:t>
            </a:r>
            <a:r>
              <a:rPr lang="ru-RU" altLang="ru-RU" dirty="0">
                <a:solidFill>
                  <a:srgbClr val="AF3E2B"/>
                </a:solidFill>
              </a:rPr>
              <a:t>, </a:t>
            </a:r>
            <a:r>
              <a:rPr lang="ru-RU" altLang="ru-RU" dirty="0" err="1">
                <a:solidFill>
                  <a:srgbClr val="AF3E2B"/>
                </a:solidFill>
              </a:rPr>
              <a:t>якщо</a:t>
            </a:r>
            <a:r>
              <a:rPr lang="ru-RU" altLang="ru-RU" dirty="0">
                <a:solidFill>
                  <a:srgbClr val="AF3E2B"/>
                </a:solidFill>
              </a:rPr>
              <a:t> до них </a:t>
            </a:r>
            <a:r>
              <a:rPr lang="ru-RU" altLang="ru-RU" dirty="0" err="1">
                <a:solidFill>
                  <a:srgbClr val="AF3E2B"/>
                </a:solidFill>
              </a:rPr>
              <a:t>торкатися</a:t>
            </a:r>
            <a:r>
              <a:rPr lang="ru-RU" altLang="ru-RU" dirty="0">
                <a:solidFill>
                  <a:srgbClr val="AF3E2B"/>
                </a:solidFill>
              </a:rPr>
              <a:t> руками;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AF3E2B"/>
                </a:solidFill>
              </a:rPr>
              <a:t>• </a:t>
            </a:r>
            <a:r>
              <a:rPr lang="ru-RU" altLang="ru-RU" dirty="0" err="1">
                <a:solidFill>
                  <a:srgbClr val="AF3E2B"/>
                </a:solidFill>
              </a:rPr>
              <a:t>Квіти</a:t>
            </a:r>
            <a:r>
              <a:rPr lang="ru-RU" altLang="ru-RU" dirty="0">
                <a:solidFill>
                  <a:srgbClr val="AF3E2B"/>
                </a:solidFill>
              </a:rPr>
              <a:t> тюльпану </a:t>
            </a:r>
            <a:r>
              <a:rPr lang="ru-RU" altLang="ru-RU" dirty="0" err="1">
                <a:solidFill>
                  <a:srgbClr val="AF3E2B"/>
                </a:solidFill>
              </a:rPr>
              <a:t>розпускаються</a:t>
            </a:r>
            <a:r>
              <a:rPr lang="ru-RU" altLang="ru-RU" dirty="0">
                <a:solidFill>
                  <a:srgbClr val="AF3E2B"/>
                </a:solidFill>
              </a:rPr>
              <a:t>, </a:t>
            </a:r>
            <a:r>
              <a:rPr lang="ru-RU" altLang="ru-RU" dirty="0" err="1">
                <a:solidFill>
                  <a:srgbClr val="AF3E2B"/>
                </a:solidFill>
              </a:rPr>
              <a:t>якщо</a:t>
            </a:r>
            <a:r>
              <a:rPr lang="ru-RU" altLang="ru-RU" dirty="0">
                <a:solidFill>
                  <a:srgbClr val="AF3E2B"/>
                </a:solidFill>
              </a:rPr>
              <a:t> </a:t>
            </a:r>
            <a:r>
              <a:rPr lang="ru-RU" altLang="ru-RU" dirty="0" err="1">
                <a:solidFill>
                  <a:srgbClr val="AF3E2B"/>
                </a:solidFill>
              </a:rPr>
              <a:t>їх</a:t>
            </a:r>
            <a:r>
              <a:rPr lang="ru-RU" altLang="ru-RU" dirty="0">
                <a:solidFill>
                  <a:srgbClr val="AF3E2B"/>
                </a:solidFill>
              </a:rPr>
              <a:t> внести у    теплу </a:t>
            </a:r>
            <a:r>
              <a:rPr lang="ru-RU" altLang="ru-RU" dirty="0" err="1">
                <a:solidFill>
                  <a:srgbClr val="AF3E2B"/>
                </a:solidFill>
              </a:rPr>
              <a:t>кімнату</a:t>
            </a:r>
            <a:r>
              <a:rPr lang="ru-RU" altLang="ru-RU" dirty="0">
                <a:solidFill>
                  <a:srgbClr val="AF3E2B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AF3E2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137148" cy="235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56134"/>
            <a:ext cx="3161928" cy="22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2631" y="5578010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>
                <a:solidFill>
                  <a:srgbClr val="AF3E2B"/>
                </a:solidFill>
              </a:rPr>
              <a:t>Китайська</a:t>
            </a:r>
            <a:r>
              <a:rPr lang="ru-RU" dirty="0" smtClean="0">
                <a:solidFill>
                  <a:srgbClr val="AF3E2B"/>
                </a:solidFill>
              </a:rPr>
              <a:t> </a:t>
            </a:r>
            <a:r>
              <a:rPr lang="ru-RU" dirty="0" err="1" smtClean="0">
                <a:solidFill>
                  <a:srgbClr val="AF3E2B"/>
                </a:solidFill>
              </a:rPr>
              <a:t>троянда</a:t>
            </a:r>
            <a:r>
              <a:rPr lang="ru-RU" dirty="0" smtClean="0">
                <a:solidFill>
                  <a:srgbClr val="AF3E2B"/>
                </a:solidFill>
              </a:rPr>
              <a:t> </a:t>
            </a:r>
            <a:endParaRPr lang="ru-RU" dirty="0">
              <a:solidFill>
                <a:srgbClr val="AF3E2B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668" y="5947342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solidFill>
                  <a:srgbClr val="AF3E2B"/>
                </a:solidFill>
              </a:rPr>
              <a:t>М</a:t>
            </a:r>
            <a:r>
              <a:rPr lang="ru-RU" dirty="0" err="1" smtClean="0">
                <a:solidFill>
                  <a:srgbClr val="AF3E2B"/>
                </a:solidFill>
              </a:rPr>
              <a:t>імоза</a:t>
            </a:r>
            <a:r>
              <a:rPr lang="ru-RU" dirty="0" smtClean="0">
                <a:solidFill>
                  <a:srgbClr val="AF3E2B"/>
                </a:solidFill>
              </a:rPr>
              <a:t> </a:t>
            </a:r>
            <a:r>
              <a:rPr lang="ru-RU" dirty="0" err="1" smtClean="0">
                <a:solidFill>
                  <a:srgbClr val="AF3E2B"/>
                </a:solidFill>
              </a:rPr>
              <a:t>сором'язлива</a:t>
            </a:r>
            <a:endParaRPr lang="ru-RU" dirty="0">
              <a:solidFill>
                <a:srgbClr val="AF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34082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</a:t>
            </a:r>
            <a:r>
              <a:rPr lang="ru-RU" altLang="ru-RU" sz="3200" b="1" dirty="0" err="1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altLang="ru-RU" sz="3200" b="1" dirty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err="1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endParaRPr lang="ru-RU" dirty="0">
              <a:solidFill>
                <a:srgbClr val="AF3E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93" y="908720"/>
            <a:ext cx="80660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072" y="4023395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err="1" smtClean="0">
                <a:solidFill>
                  <a:srgbClr val="AF3E2B"/>
                </a:solidFill>
              </a:rPr>
              <a:t>Спільним</a:t>
            </a:r>
            <a:r>
              <a:rPr lang="ru-RU" altLang="ru-RU" sz="2800" dirty="0" smtClean="0">
                <a:solidFill>
                  <a:srgbClr val="AF3E2B"/>
                </a:solidFill>
              </a:rPr>
              <a:t> для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більшості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живих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організмів</a:t>
            </a:r>
            <a:r>
              <a:rPr lang="ru-RU" altLang="ru-RU" sz="2800" dirty="0" smtClean="0">
                <a:solidFill>
                  <a:srgbClr val="AF3E2B"/>
                </a:solidFill>
              </a:rPr>
              <a:t> є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їх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будова</a:t>
            </a:r>
            <a:r>
              <a:rPr lang="ru-RU" altLang="ru-RU" sz="2800" dirty="0" smtClean="0">
                <a:solidFill>
                  <a:srgbClr val="AF3E2B"/>
                </a:solidFill>
              </a:rPr>
              <a:t>.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Всі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живі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організми</a:t>
            </a:r>
            <a:r>
              <a:rPr lang="ru-RU" altLang="ru-RU" sz="2800" dirty="0" smtClean="0">
                <a:solidFill>
                  <a:srgbClr val="AF3E2B"/>
                </a:solidFill>
              </a:rPr>
              <a:t>,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крім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вірусів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мають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клітинну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будову</a:t>
            </a:r>
            <a:r>
              <a:rPr lang="ru-RU" altLang="ru-RU" sz="2800" dirty="0" smtClean="0">
                <a:solidFill>
                  <a:srgbClr val="AF3E2B"/>
                </a:solidFill>
              </a:rPr>
              <a:t>.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Одні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організми</a:t>
            </a:r>
            <a:r>
              <a:rPr lang="ru-RU" altLang="ru-RU" sz="2800" dirty="0" smtClean="0">
                <a:solidFill>
                  <a:srgbClr val="AF3E2B"/>
                </a:solidFill>
              </a:rPr>
              <a:t> є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багатоклітинними</a:t>
            </a:r>
            <a:r>
              <a:rPr lang="ru-RU" altLang="ru-RU" sz="2800" dirty="0" smtClean="0">
                <a:solidFill>
                  <a:srgbClr val="AF3E2B"/>
                </a:solidFill>
              </a:rPr>
              <a:t>: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людина</a:t>
            </a:r>
            <a:r>
              <a:rPr lang="ru-RU" altLang="ru-RU" sz="2800" dirty="0" smtClean="0">
                <a:solidFill>
                  <a:srgbClr val="AF3E2B"/>
                </a:solidFill>
              </a:rPr>
              <a:t>,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тварина</a:t>
            </a:r>
            <a:r>
              <a:rPr lang="ru-RU" altLang="ru-RU" sz="2800" dirty="0" smtClean="0">
                <a:solidFill>
                  <a:srgbClr val="AF3E2B"/>
                </a:solidFill>
              </a:rPr>
              <a:t>,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рослина</a:t>
            </a:r>
            <a:r>
              <a:rPr lang="ru-RU" altLang="ru-RU" sz="2800" dirty="0" smtClean="0">
                <a:solidFill>
                  <a:srgbClr val="AF3E2B"/>
                </a:solidFill>
              </a:rPr>
              <a:t>,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гриби</a:t>
            </a:r>
            <a:r>
              <a:rPr lang="ru-RU" altLang="ru-RU" sz="2800" dirty="0" smtClean="0">
                <a:solidFill>
                  <a:srgbClr val="AF3E2B"/>
                </a:solidFill>
              </a:rPr>
              <a:t>.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Одноклітинні</a:t>
            </a:r>
            <a:r>
              <a:rPr lang="ru-RU" altLang="ru-RU" sz="2800" dirty="0" smtClean="0">
                <a:solidFill>
                  <a:srgbClr val="AF3E2B"/>
                </a:solidFill>
              </a:rPr>
              <a:t>: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бактерії</a:t>
            </a:r>
            <a:r>
              <a:rPr lang="ru-RU" altLang="ru-RU" sz="2800" dirty="0" smtClean="0">
                <a:solidFill>
                  <a:srgbClr val="AF3E2B"/>
                </a:solidFill>
              </a:rPr>
              <a:t>,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водорості</a:t>
            </a:r>
            <a:r>
              <a:rPr lang="ru-RU" altLang="ru-RU" sz="2800" dirty="0" smtClean="0">
                <a:solidFill>
                  <a:srgbClr val="AF3E2B"/>
                </a:solidFill>
              </a:rPr>
              <a:t>,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найпростіші</a:t>
            </a:r>
            <a:r>
              <a:rPr lang="ru-RU" altLang="ru-RU" sz="2800" dirty="0" smtClean="0">
                <a:solidFill>
                  <a:srgbClr val="AF3E2B"/>
                </a:solidFill>
              </a:rPr>
              <a:t> </a:t>
            </a:r>
            <a:r>
              <a:rPr lang="ru-RU" altLang="ru-RU" sz="2800" dirty="0" err="1" smtClean="0">
                <a:solidFill>
                  <a:srgbClr val="AF3E2B"/>
                </a:solidFill>
              </a:rPr>
              <a:t>тварини</a:t>
            </a:r>
            <a:r>
              <a:rPr lang="ru-RU" altLang="ru-RU" sz="2800" dirty="0" smtClean="0">
                <a:solidFill>
                  <a:srgbClr val="AF3E2B"/>
                </a:solidFill>
              </a:rPr>
              <a:t>.</a:t>
            </a:r>
            <a:endParaRPr lang="ru-RU" sz="2800" dirty="0">
              <a:solidFill>
                <a:srgbClr val="AF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AF3E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b="1" dirty="0">
              <a:solidFill>
                <a:srgbClr val="AF3E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594</TotalTime>
  <Words>278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Властивості організмів. Їхній ріст та розвиток.  </vt:lpstr>
      <vt:lpstr>Ознаки, які характеризують життя організмів </vt:lpstr>
      <vt:lpstr>Презентация PowerPoint</vt:lpstr>
      <vt:lpstr>Властивості живих організмів</vt:lpstr>
      <vt:lpstr>Презентация PowerPoint</vt:lpstr>
      <vt:lpstr>Презентация PowerPoint</vt:lpstr>
      <vt:lpstr>Будова живих організмів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організмів. Їхній ріст та розвиток.</dc:title>
  <dc:creator>Adm</dc:creator>
  <cp:lastModifiedBy>Adm</cp:lastModifiedBy>
  <cp:revision>7</cp:revision>
  <dcterms:created xsi:type="dcterms:W3CDTF">2013-10-21T17:52:08Z</dcterms:created>
  <dcterms:modified xsi:type="dcterms:W3CDTF">2013-10-22T03:46:27Z</dcterms:modified>
</cp:coreProperties>
</file>