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7" r:id="rId5"/>
    <p:sldId id="261" r:id="rId6"/>
    <p:sldId id="259" r:id="rId7"/>
    <p:sldId id="271" r:id="rId8"/>
    <p:sldId id="272" r:id="rId9"/>
    <p:sldId id="262" r:id="rId10"/>
    <p:sldId id="264" r:id="rId11"/>
    <p:sldId id="310" r:id="rId12"/>
    <p:sldId id="265" r:id="rId13"/>
    <p:sldId id="266" r:id="rId14"/>
    <p:sldId id="273" r:id="rId15"/>
    <p:sldId id="267" r:id="rId16"/>
    <p:sldId id="268" r:id="rId17"/>
    <p:sldId id="274" r:id="rId18"/>
    <p:sldId id="269" r:id="rId19"/>
    <p:sldId id="275" r:id="rId20"/>
    <p:sldId id="276" r:id="rId21"/>
    <p:sldId id="283" r:id="rId22"/>
    <p:sldId id="277" r:id="rId23"/>
    <p:sldId id="279" r:id="rId24"/>
    <p:sldId id="281" r:id="rId25"/>
    <p:sldId id="290" r:id="rId26"/>
    <p:sldId id="282" r:id="rId27"/>
    <p:sldId id="284" r:id="rId28"/>
    <p:sldId id="285" r:id="rId29"/>
    <p:sldId id="291" r:id="rId30"/>
    <p:sldId id="292" r:id="rId31"/>
    <p:sldId id="288" r:id="rId32"/>
    <p:sldId id="286" r:id="rId33"/>
    <p:sldId id="287" r:id="rId34"/>
    <p:sldId id="293" r:id="rId35"/>
    <p:sldId id="289" r:id="rId36"/>
    <p:sldId id="278" r:id="rId37"/>
    <p:sldId id="300" r:id="rId38"/>
    <p:sldId id="270" r:id="rId39"/>
    <p:sldId id="294" r:id="rId40"/>
    <p:sldId id="301" r:id="rId41"/>
    <p:sldId id="295" r:id="rId42"/>
    <p:sldId id="302" r:id="rId43"/>
    <p:sldId id="296" r:id="rId44"/>
    <p:sldId id="303" r:id="rId45"/>
    <p:sldId id="297" r:id="rId46"/>
    <p:sldId id="298" r:id="rId47"/>
    <p:sldId id="308" r:id="rId48"/>
    <p:sldId id="309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6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7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uk-UA" dirty="0" err="1" smtClean="0"/>
              <a:t>ітаміни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Зробив учень НВК №30</a:t>
            </a:r>
          </a:p>
          <a:p>
            <a:r>
              <a:rPr lang="uk-UA" dirty="0" err="1" smtClean="0"/>
              <a:t>Галім’янов</a:t>
            </a:r>
            <a:r>
              <a:rPr lang="uk-UA" dirty="0" smtClean="0"/>
              <a:t> Олексій</a:t>
            </a:r>
          </a:p>
          <a:p>
            <a:r>
              <a:rPr lang="uk-UA" sz="2000" dirty="0" smtClean="0"/>
              <a:t>Спеціально для «Типового </a:t>
            </a:r>
            <a:r>
              <a:rPr lang="uk-UA" sz="2000" dirty="0" err="1" smtClean="0"/>
              <a:t>Одинадцятикласника</a:t>
            </a:r>
            <a:r>
              <a:rPr lang="uk-UA" sz="2000" dirty="0" smtClean="0"/>
              <a:t>»</a:t>
            </a:r>
            <a:endParaRPr lang="ru-RU" sz="2000" dirty="0"/>
          </a:p>
        </p:txBody>
      </p:sp>
      <p:sp>
        <p:nvSpPr>
          <p:cNvPr id="4" name="AutoShape 4" descr="http://luxfon.com/images/201203/luxfon.com_28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uk-UA" sz="3700" dirty="0" smtClean="0"/>
              <a:t>	Гіповітаміноз</a:t>
            </a:r>
            <a:r>
              <a:rPr lang="uk-UA" sz="3700" dirty="0"/>
              <a:t>: </a:t>
            </a:r>
            <a:r>
              <a:rPr lang="ru-RU" sz="3700" dirty="0" smtClean="0"/>
              <a:t>у </a:t>
            </a:r>
            <a:r>
              <a:rPr lang="ru-RU" sz="3700" dirty="0" err="1"/>
              <a:t>дітей</a:t>
            </a:r>
            <a:r>
              <a:rPr lang="ru-RU" sz="3700" dirty="0"/>
              <a:t> </a:t>
            </a:r>
            <a:r>
              <a:rPr lang="ru-RU" sz="3700" dirty="0" err="1"/>
              <a:t>рахіт</a:t>
            </a:r>
            <a:r>
              <a:rPr lang="ru-RU" sz="3700" dirty="0"/>
              <a:t>, у </a:t>
            </a:r>
            <a:r>
              <a:rPr lang="ru-RU" sz="3700" dirty="0" err="1"/>
              <a:t>дорослих</a:t>
            </a:r>
            <a:r>
              <a:rPr lang="ru-RU" sz="3700" dirty="0"/>
              <a:t> —</a:t>
            </a:r>
            <a:r>
              <a:rPr lang="ru-RU" sz="3700" dirty="0" err="1"/>
              <a:t>остеомаляція</a:t>
            </a:r>
            <a:r>
              <a:rPr lang="ru-RU" sz="3700" dirty="0"/>
              <a:t>; </a:t>
            </a:r>
            <a:r>
              <a:rPr lang="ru-RU" sz="3700" dirty="0" err="1"/>
              <a:t>порушення</a:t>
            </a:r>
            <a:r>
              <a:rPr lang="ru-RU" sz="3700" dirty="0"/>
              <a:t> </a:t>
            </a:r>
            <a:r>
              <a:rPr lang="ru-RU" sz="3700" dirty="0" err="1"/>
              <a:t>мінералізації</a:t>
            </a:r>
            <a:r>
              <a:rPr lang="ru-RU" sz="3700" dirty="0"/>
              <a:t> </a:t>
            </a:r>
            <a:r>
              <a:rPr lang="ru-RU" sz="3700" dirty="0" err="1"/>
              <a:t>кісток</a:t>
            </a:r>
            <a:r>
              <a:rPr lang="ru-RU" sz="3700" dirty="0"/>
              <a:t> і </a:t>
            </a:r>
            <a:r>
              <a:rPr lang="ru-RU" sz="3700" dirty="0" err="1"/>
              <a:t>зубів</a:t>
            </a:r>
            <a:r>
              <a:rPr lang="ru-RU" sz="3700" dirty="0"/>
              <a:t>, </a:t>
            </a:r>
            <a:r>
              <a:rPr lang="ru-RU" sz="3700" dirty="0" err="1"/>
              <a:t>знижений</a:t>
            </a:r>
            <a:r>
              <a:rPr lang="ru-RU" sz="3700" dirty="0"/>
              <a:t> тонус </a:t>
            </a:r>
            <a:r>
              <a:rPr lang="ru-RU" sz="3700" dirty="0" err="1"/>
              <a:t>м'язів</a:t>
            </a:r>
            <a:r>
              <a:rPr lang="ru-RU" sz="3700" dirty="0"/>
              <a:t>, </a:t>
            </a:r>
            <a:r>
              <a:rPr lang="ru-RU" sz="3700" dirty="0" err="1"/>
              <a:t>слабкість</a:t>
            </a:r>
            <a:r>
              <a:rPr lang="ru-RU" sz="3700" dirty="0"/>
              <a:t> у ногах, </a:t>
            </a:r>
            <a:r>
              <a:rPr lang="ru-RU" sz="3700" dirty="0" err="1"/>
              <a:t>неспокій</a:t>
            </a:r>
            <a:r>
              <a:rPr lang="ru-RU" sz="3700" dirty="0"/>
              <a:t>, </a:t>
            </a:r>
            <a:r>
              <a:rPr lang="ru-RU" sz="3700" dirty="0" err="1"/>
              <a:t>дратівливість</a:t>
            </a:r>
            <a:r>
              <a:rPr lang="ru-RU" sz="3700" dirty="0"/>
              <a:t>.</a:t>
            </a:r>
          </a:p>
          <a:p>
            <a:pPr marL="57150" indent="0">
              <a:buNone/>
            </a:pPr>
            <a:r>
              <a:rPr lang="ru-RU" sz="3700" dirty="0" smtClean="0"/>
              <a:t>	</a:t>
            </a:r>
            <a:r>
              <a:rPr lang="ru-RU" sz="3700" dirty="0" err="1" smtClean="0"/>
              <a:t>Гіпервітаміноз</a:t>
            </a:r>
            <a:r>
              <a:rPr lang="ru-RU" sz="3700" dirty="0"/>
              <a:t>: </a:t>
            </a:r>
            <a:r>
              <a:rPr lang="ru-RU" sz="3700" dirty="0" err="1"/>
              <a:t>блювання</a:t>
            </a:r>
            <a:r>
              <a:rPr lang="ru-RU" sz="3700" dirty="0"/>
              <a:t>, </a:t>
            </a:r>
            <a:r>
              <a:rPr lang="ru-RU" sz="3700" dirty="0" err="1"/>
              <a:t>діарея</a:t>
            </a:r>
            <a:r>
              <a:rPr lang="ru-RU" sz="3700" dirty="0"/>
              <a:t>, </a:t>
            </a:r>
            <a:r>
              <a:rPr lang="ru-RU" sz="3700" dirty="0" err="1"/>
              <a:t>втома</a:t>
            </a:r>
            <a:r>
              <a:rPr lang="ru-RU" sz="3700" dirty="0"/>
              <a:t>, </a:t>
            </a:r>
            <a:r>
              <a:rPr lang="ru-RU" sz="3700" dirty="0" err="1"/>
              <a:t>втрата</a:t>
            </a:r>
            <a:r>
              <a:rPr lang="ru-RU" sz="3700" dirty="0"/>
              <a:t> ваги, </a:t>
            </a:r>
            <a:r>
              <a:rPr lang="ru-RU" sz="3700" dirty="0" err="1"/>
              <a:t>гіперкальціємія</a:t>
            </a:r>
            <a:r>
              <a:rPr lang="ru-RU" sz="3700" dirty="0"/>
              <a:t> і </a:t>
            </a:r>
            <a:r>
              <a:rPr lang="ru-RU" sz="3700" dirty="0" err="1"/>
              <a:t>кальцифікація</a:t>
            </a:r>
            <a:r>
              <a:rPr lang="ru-RU" sz="3700" dirty="0"/>
              <a:t> </a:t>
            </a:r>
            <a:r>
              <a:rPr lang="ru-RU" sz="3700" dirty="0" err="1"/>
              <a:t>м'яких</a:t>
            </a:r>
            <a:r>
              <a:rPr lang="ru-RU" sz="3700" dirty="0"/>
              <a:t> тканин, </a:t>
            </a:r>
            <a:r>
              <a:rPr lang="ru-RU" sz="3700" dirty="0" err="1"/>
              <a:t>незворотне</a:t>
            </a:r>
            <a:r>
              <a:rPr lang="ru-RU" sz="3700" dirty="0"/>
              <a:t> </a:t>
            </a:r>
            <a:r>
              <a:rPr lang="ru-RU" sz="3700" dirty="0" err="1"/>
              <a:t>ушкодження</a:t>
            </a:r>
            <a:r>
              <a:rPr lang="ru-RU" sz="3700" dirty="0"/>
              <a:t> </a:t>
            </a:r>
            <a:r>
              <a:rPr lang="ru-RU" sz="3700" dirty="0" err="1"/>
              <a:t>серця</a:t>
            </a:r>
            <a:r>
              <a:rPr lang="ru-RU" sz="3700" dirty="0"/>
              <a:t> і </a:t>
            </a:r>
            <a:r>
              <a:rPr lang="ru-RU" sz="3700" dirty="0" err="1"/>
              <a:t>нирок</a:t>
            </a:r>
            <a:endParaRPr lang="ru-RU" sz="3700" dirty="0"/>
          </a:p>
          <a:p>
            <a:pPr marL="0" indent="0">
              <a:buNone/>
            </a:pPr>
            <a:r>
              <a:rPr lang="ru-RU" sz="3700" dirty="0" smtClean="0"/>
              <a:t>	</a:t>
            </a:r>
            <a:r>
              <a:rPr lang="ru-RU" sz="3700" dirty="0" err="1" smtClean="0"/>
              <a:t>Вітамін</a:t>
            </a:r>
            <a:r>
              <a:rPr lang="ru-RU" sz="3700" dirty="0" smtClean="0"/>
              <a:t> </a:t>
            </a:r>
            <a:r>
              <a:rPr lang="en-US" sz="3700" dirty="0"/>
              <a:t>D </a:t>
            </a:r>
            <a:r>
              <a:rPr lang="ru-RU" sz="3700" dirty="0" err="1"/>
              <a:t>формується</a:t>
            </a:r>
            <a:r>
              <a:rPr lang="ru-RU" sz="3700" dirty="0"/>
              <a:t> у </a:t>
            </a:r>
            <a:r>
              <a:rPr lang="ru-RU" sz="3700" dirty="0" err="1"/>
              <a:t>шкірі</a:t>
            </a:r>
            <a:r>
              <a:rPr lang="ru-RU" sz="3700" dirty="0"/>
              <a:t> </a:t>
            </a:r>
            <a:r>
              <a:rPr lang="ru-RU" sz="3700" dirty="0" err="1"/>
              <a:t>під</a:t>
            </a:r>
            <a:r>
              <a:rPr lang="ru-RU" sz="3700" dirty="0"/>
              <a:t> </a:t>
            </a:r>
            <a:r>
              <a:rPr lang="ru-RU" sz="3700" dirty="0" err="1"/>
              <a:t>впливом</a:t>
            </a:r>
            <a:r>
              <a:rPr lang="ru-RU" sz="3700" dirty="0"/>
              <a:t> </a:t>
            </a:r>
            <a:r>
              <a:rPr lang="ru-RU" sz="3700" dirty="0" err="1"/>
              <a:t>ультрафіолетового</a:t>
            </a:r>
            <a:r>
              <a:rPr lang="ru-RU" sz="3700" dirty="0"/>
              <a:t> </a:t>
            </a:r>
            <a:r>
              <a:rPr lang="ru-RU" sz="3700" dirty="0" err="1"/>
              <a:t>випромінювання</a:t>
            </a:r>
            <a:r>
              <a:rPr lang="ru-RU" sz="3700" dirty="0"/>
              <a:t>, подальше </a:t>
            </a:r>
            <a:r>
              <a:rPr lang="ru-RU" sz="3700" dirty="0" err="1"/>
              <a:t>перетворення</a:t>
            </a:r>
            <a:r>
              <a:rPr lang="ru-RU" sz="3700" dirty="0"/>
              <a:t> в </a:t>
            </a:r>
            <a:r>
              <a:rPr lang="ru-RU" sz="3700" dirty="0" err="1"/>
              <a:t>активну</a:t>
            </a:r>
            <a:r>
              <a:rPr lang="ru-RU" sz="3700" dirty="0"/>
              <a:t> форму </a:t>
            </a:r>
            <a:r>
              <a:rPr lang="ru-RU" sz="3700" dirty="0" err="1"/>
              <a:t>відбувається</a:t>
            </a:r>
            <a:r>
              <a:rPr lang="ru-RU" sz="3700" dirty="0"/>
              <a:t> у </a:t>
            </a:r>
            <a:r>
              <a:rPr lang="ru-RU" sz="3700" dirty="0" err="1"/>
              <a:t>печінці</a:t>
            </a:r>
            <a:r>
              <a:rPr lang="ru-RU" sz="3700" dirty="0"/>
              <a:t> і </a:t>
            </a:r>
            <a:r>
              <a:rPr lang="ru-RU" sz="3700" dirty="0" err="1"/>
              <a:t>нирках</a:t>
            </a:r>
            <a:r>
              <a:rPr lang="ru-RU" sz="3700" dirty="0"/>
              <a:t>.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dirty="0" smtClean="0"/>
              <a:t>	</a:t>
            </a:r>
            <a:r>
              <a:rPr lang="ru-RU" sz="3700" dirty="0" err="1" smtClean="0"/>
              <a:t>Джерелами</a:t>
            </a:r>
            <a:r>
              <a:rPr lang="ru-RU" sz="3700" dirty="0" smtClean="0"/>
              <a:t> </a:t>
            </a:r>
            <a:r>
              <a:rPr lang="ru-RU" sz="3700" dirty="0" err="1"/>
              <a:t>вітаміну</a:t>
            </a:r>
            <a:r>
              <a:rPr lang="ru-RU" sz="3700" dirty="0"/>
              <a:t> </a:t>
            </a:r>
            <a:r>
              <a:rPr lang="en-US" sz="3700" dirty="0"/>
              <a:t>D </a:t>
            </a:r>
            <a:r>
              <a:rPr lang="ru-RU" sz="3700" dirty="0"/>
              <a:t>є </a:t>
            </a:r>
            <a:r>
              <a:rPr lang="ru-RU" sz="3700" b="1" i="1" dirty="0" err="1"/>
              <a:t>риб'ячий</a:t>
            </a:r>
            <a:r>
              <a:rPr lang="ru-RU" sz="3700" b="1" i="1" dirty="0"/>
              <a:t> жир, </a:t>
            </a:r>
            <a:r>
              <a:rPr lang="ru-RU" sz="3700" b="1" i="1" dirty="0" err="1"/>
              <a:t>яєчні</a:t>
            </a:r>
            <a:r>
              <a:rPr lang="ru-RU" sz="3700" b="1" i="1" dirty="0"/>
              <a:t> </a:t>
            </a:r>
            <a:r>
              <a:rPr lang="ru-RU" sz="3700" b="1" i="1" dirty="0" err="1"/>
              <a:t>жовтки</a:t>
            </a:r>
            <a:r>
              <a:rPr lang="ru-RU" sz="3700" b="1" i="1" dirty="0"/>
              <a:t>, молоко.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19256" cy="56494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Один </a:t>
                </a:r>
                <a:r>
                  <a:rPr lang="ru-RU" dirty="0" err="1"/>
                  <a:t>попередник</a:t>
                </a: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7-дегідрохолестерин - </a:t>
                </a:r>
                <a:r>
                  <a:rPr lang="ru-RU" dirty="0" err="1"/>
                  <a:t>під</a:t>
                </a:r>
                <a:r>
                  <a:rPr lang="ru-RU" dirty="0"/>
                  <a:t> </a:t>
                </a:r>
                <a:r>
                  <a:rPr lang="ru-RU" dirty="0" err="1"/>
                  <a:t>впливом</a:t>
                </a:r>
                <a:r>
                  <a:rPr lang="ru-RU" dirty="0"/>
                  <a:t> </a:t>
                </a:r>
                <a:r>
                  <a:rPr lang="ru-RU" dirty="0" err="1"/>
                  <a:t>ультрафіолету</a:t>
                </a:r>
                <a:r>
                  <a:rPr lang="ru-RU" dirty="0"/>
                  <a:t> в </a:t>
                </a:r>
                <a:r>
                  <a:rPr lang="ru-RU" dirty="0" err="1"/>
                  <a:t>шкірі</a:t>
                </a:r>
                <a:r>
                  <a:rPr lang="ru-RU" dirty="0"/>
                  <a:t> </a:t>
                </a:r>
                <a:r>
                  <a:rPr lang="ru-RU" dirty="0" err="1"/>
                  <a:t>перетворюється</a:t>
                </a:r>
                <a:r>
                  <a:rPr lang="ru-RU" dirty="0"/>
                  <a:t> на </a:t>
                </a:r>
                <a:r>
                  <a:rPr lang="ru-RU" dirty="0" err="1"/>
                  <a:t>холекальциферол</a:t>
                </a:r>
                <a:r>
                  <a:rPr lang="ru-RU" dirty="0"/>
                  <a:t> (</a:t>
                </a:r>
                <a:r>
                  <a:rPr lang="ru-RU" dirty="0" err="1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900" dirty="0"/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900" dirty="0"/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). </a:t>
                </a:r>
                <a:endParaRPr lang="ru-RU" dirty="0" smtClean="0"/>
              </a:p>
              <a:p>
                <a:r>
                  <a:rPr lang="ru-RU" dirty="0" err="1" smtClean="0"/>
                  <a:t>Інший</a:t>
                </a:r>
                <a:r>
                  <a:rPr lang="ru-RU" dirty="0" smtClean="0"/>
                  <a:t> </a:t>
                </a:r>
                <a:r>
                  <a:rPr lang="ru-RU" dirty="0" err="1"/>
                  <a:t>попередник</a:t>
                </a:r>
                <a:r>
                  <a:rPr lang="ru-RU" dirty="0"/>
                  <a:t> - </a:t>
                </a:r>
                <a:r>
                  <a:rPr lang="ru-RU" dirty="0" err="1"/>
                  <a:t>ергостерин</a:t>
                </a:r>
                <a:r>
                  <a:rPr lang="ru-RU" dirty="0"/>
                  <a:t> - </a:t>
                </a:r>
                <a:r>
                  <a:rPr lang="ru-RU" dirty="0" err="1"/>
                  <a:t>після</a:t>
                </a:r>
                <a:r>
                  <a:rPr lang="ru-RU" dirty="0"/>
                  <a:t> </a:t>
                </a:r>
                <a:r>
                  <a:rPr lang="ru-RU" dirty="0" err="1"/>
                  <a:t>опромінення</a:t>
                </a:r>
                <a:r>
                  <a:rPr lang="ru-RU" dirty="0"/>
                  <a:t> </a:t>
                </a:r>
                <a:r>
                  <a:rPr lang="ru-RU" dirty="0" err="1"/>
                  <a:t>перетворюється</a:t>
                </a:r>
                <a:r>
                  <a:rPr lang="ru-RU" dirty="0"/>
                  <a:t> на </a:t>
                </a:r>
                <a:r>
                  <a:rPr lang="ru-RU" dirty="0" err="1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900" dirty="0"/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900" b="0" i="0" dirty="0" smtClean="0"/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:r>
                  <a:rPr lang="ru-RU" dirty="0" err="1"/>
                  <a:t>або</a:t>
                </a:r>
                <a:r>
                  <a:rPr lang="ru-RU" dirty="0"/>
                  <a:t> </a:t>
                </a:r>
                <a:r>
                  <a:rPr lang="ru-RU" dirty="0" err="1"/>
                  <a:t>ергокальциферол</a:t>
                </a:r>
                <a:r>
                  <a:rPr lang="ru-RU" dirty="0"/>
                  <a:t>. </a:t>
                </a:r>
                <a:endParaRPr lang="ru-RU" dirty="0" smtClean="0"/>
              </a:p>
              <a:p>
                <a:r>
                  <a:rPr lang="ru-RU" dirty="0" err="1" smtClean="0"/>
                  <a:t>Вітамін</a:t>
                </a:r>
                <a:r>
                  <a:rPr lang="ru-RU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900" dirty="0"/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900" b="0" i="0" dirty="0" smtClean="0"/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</a:t>
                </a:r>
                <a:r>
                  <a:rPr lang="ru-RU" dirty="0" err="1"/>
                  <a:t>суміш</a:t>
                </a:r>
                <a:r>
                  <a:rPr lang="ru-RU" dirty="0"/>
                  <a:t> </a:t>
                </a:r>
                <a:r>
                  <a:rPr lang="ru-RU" dirty="0" err="1"/>
                  <a:t>цих</a:t>
                </a:r>
                <a:r>
                  <a:rPr lang="ru-RU" dirty="0"/>
                  <a:t> </a:t>
                </a:r>
                <a:r>
                  <a:rPr lang="ru-RU" dirty="0" err="1"/>
                  <a:t>двох</a:t>
                </a:r>
                <a:r>
                  <a:rPr lang="ru-RU" dirty="0"/>
                  <a:t> </a:t>
                </a:r>
                <a:r>
                  <a:rPr lang="ru-RU" dirty="0" err="1"/>
                  <a:t>вітамінів</a:t>
                </a:r>
                <a:r>
                  <a:rPr lang="ru-RU" dirty="0"/>
                  <a:t>. </a:t>
                </a:r>
                <a:r>
                  <a:rPr lang="ru-RU" dirty="0" err="1"/>
                  <a:t>Вітамін</a:t>
                </a:r>
                <a:r>
                  <a:rPr lang="ru-RU" dirty="0"/>
                  <a:t> Д3 (</a:t>
                </a:r>
                <a:r>
                  <a:rPr lang="ru-RU" dirty="0" err="1"/>
                  <a:t>холекальциферол</a:t>
                </a:r>
                <a:r>
                  <a:rPr lang="ru-RU" dirty="0"/>
                  <a:t>) </a:t>
                </a:r>
                <a:r>
                  <a:rPr lang="ru-RU" dirty="0" err="1"/>
                  <a:t>транспортується</a:t>
                </a:r>
                <a:r>
                  <a:rPr lang="ru-RU" dirty="0"/>
                  <a:t> в </a:t>
                </a:r>
                <a:r>
                  <a:rPr lang="ru-RU" dirty="0" err="1"/>
                  <a:t>печінку</a:t>
                </a:r>
                <a:r>
                  <a:rPr lang="ru-RU" dirty="0"/>
                  <a:t>, а </a:t>
                </a:r>
                <a:r>
                  <a:rPr lang="ru-RU" dirty="0" err="1"/>
                  <a:t>далі</a:t>
                </a:r>
                <a:r>
                  <a:rPr lang="ru-RU" dirty="0"/>
                  <a:t> в </a:t>
                </a:r>
                <a:r>
                  <a:rPr lang="ru-RU" dirty="0" err="1"/>
                  <a:t>нирки</a:t>
                </a:r>
                <a:r>
                  <a:rPr lang="ru-RU" dirty="0"/>
                  <a:t>, де </a:t>
                </a:r>
                <a:r>
                  <a:rPr lang="ru-RU" dirty="0" err="1"/>
                  <a:t>гідроксилюється</a:t>
                </a:r>
                <a:r>
                  <a:rPr lang="ru-RU" dirty="0"/>
                  <a:t> </a:t>
                </a:r>
                <a:r>
                  <a:rPr lang="ru-RU" dirty="0" err="1"/>
                  <a:t>відповідно</a:t>
                </a:r>
                <a:r>
                  <a:rPr lang="ru-RU" dirty="0"/>
                  <a:t> в </a:t>
                </a:r>
                <a:r>
                  <a:rPr lang="ru-RU" dirty="0" err="1"/>
                  <a:t>позиції</a:t>
                </a:r>
                <a:r>
                  <a:rPr lang="ru-RU" dirty="0"/>
                  <a:t> 25 і 1 і </a:t>
                </a:r>
                <a:r>
                  <a:rPr lang="ru-RU" dirty="0" err="1"/>
                  <a:t>виникає</a:t>
                </a:r>
                <a:r>
                  <a:rPr lang="ru-RU" dirty="0"/>
                  <a:t> 1,25-дигидрооксихолекальциферол - 1,25 (</a:t>
                </a:r>
                <a:r>
                  <a:rPr lang="en-US" dirty="0"/>
                  <a:t>OH) 2</a:t>
                </a:r>
                <a:r>
                  <a:rPr lang="ru-RU" dirty="0"/>
                  <a:t>Д3.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19256" cy="5649491"/>
              </a:xfrm>
              <a:blipFill rotWithShape="1">
                <a:blip r:embed="rId3"/>
                <a:stretch>
                  <a:fillRect l="-1558" t="-2157" r="-1558" b="-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71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altamedicaplus.com.ua/images/stories/blog/rah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873"/>
            <a:ext cx="3431871" cy="25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ptimusmedicus.com/wp-content/uploads/2014/10/rah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6" y="3501008"/>
            <a:ext cx="3979703" cy="30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diographia.ru/sites/default/files/image/8%D0%BB%D0%B5%D1%82-%D0%B1%D0%BE%D0%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20" y="332656"/>
            <a:ext cx="3945180" cy="52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6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vmede.org/sait/content/Patofiziologija_novickij_goldberg/patfiz_nov_files/mb4_12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1"/>
          <a:stretch/>
        </p:blipFill>
        <p:spPr bwMode="auto">
          <a:xfrm>
            <a:off x="42342" y="2276872"/>
            <a:ext cx="5048250" cy="39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grolib.ru/rastenievodstvo/item/f00/s01/e0001458/pic/00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793609" cy="29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8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К </a:t>
            </a:r>
            <a:br>
              <a:rPr lang="ru-RU" dirty="0" smtClean="0"/>
            </a:br>
            <a:r>
              <a:rPr lang="ru-RU" dirty="0" err="1" smtClean="0"/>
              <a:t>нафтохінон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антигеморогічний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4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Функції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еластичність</a:t>
            </a:r>
            <a:r>
              <a:rPr lang="ru-RU" dirty="0" smtClean="0"/>
              <a:t> </a:t>
            </a:r>
            <a:r>
              <a:rPr lang="ru-RU" dirty="0" err="1"/>
              <a:t>стінок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/>
              <a:t>розриву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тромбів</a:t>
            </a:r>
            <a:r>
              <a:rPr lang="ru-RU" dirty="0" smtClean="0"/>
              <a:t>, гематом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Гіповітаміноз</a:t>
            </a:r>
            <a:r>
              <a:rPr lang="ru-RU" dirty="0"/>
              <a:t>: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згортання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ламкі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кров </a:t>
            </a:r>
            <a:r>
              <a:rPr lang="ru-RU" dirty="0" err="1"/>
              <a:t>оточення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Гіпервітаміноз</a:t>
            </a:r>
            <a:r>
              <a:rPr lang="ru-RU" dirty="0"/>
              <a:t>: </a:t>
            </a:r>
            <a:r>
              <a:rPr lang="ru-RU" dirty="0" smtClean="0"/>
              <a:t>???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Багатими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вітамін</a:t>
            </a:r>
            <a:r>
              <a:rPr lang="ru-RU" dirty="0"/>
              <a:t> К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: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(50-800мкг):</a:t>
            </a:r>
          </a:p>
          <a:p>
            <a:pPr marL="0" indent="0">
              <a:buNone/>
            </a:pPr>
            <a:r>
              <a:rPr lang="ru-RU" b="1" i="1" dirty="0"/>
              <a:t>капуста</a:t>
            </a:r>
            <a:r>
              <a:rPr lang="ru-RU" dirty="0"/>
              <a:t>, </a:t>
            </a:r>
            <a:r>
              <a:rPr lang="ru-RU" dirty="0" err="1"/>
              <a:t>кропива</a:t>
            </a:r>
            <a:r>
              <a:rPr lang="ru-RU" dirty="0"/>
              <a:t>, хвоя, овес, соя, </a:t>
            </a:r>
            <a:r>
              <a:rPr lang="ru-RU" b="1" i="1" dirty="0" err="1"/>
              <a:t>пшениця</a:t>
            </a:r>
            <a:r>
              <a:rPr lang="ru-RU" b="1" i="1" dirty="0"/>
              <a:t>, </a:t>
            </a:r>
            <a:r>
              <a:rPr lang="ru-RU" b="1" i="1" dirty="0" err="1"/>
              <a:t>зелений</a:t>
            </a:r>
            <a:r>
              <a:rPr lang="ru-RU" b="1" i="1" dirty="0"/>
              <a:t> чай, </a:t>
            </a:r>
            <a:r>
              <a:rPr lang="ru-RU" b="1" i="1" dirty="0" err="1"/>
              <a:t>ламінарія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3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zdorovya.net/files/2010/08/krovotech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862"/>
            <a:ext cx="45311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ealth-ua.com/pics/tabl/230_7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 bwMode="auto">
          <a:xfrm>
            <a:off x="3505631" y="3573016"/>
            <a:ext cx="5396821" cy="30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uk-UA" dirty="0"/>
              <a:t>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Токоферол</a:t>
            </a:r>
            <a:br>
              <a:rPr lang="ru-RU" dirty="0" smtClean="0"/>
            </a:br>
            <a:r>
              <a:rPr lang="ru-RU" dirty="0" err="1"/>
              <a:t>В</a:t>
            </a:r>
            <a:r>
              <a:rPr lang="ru-RU" dirty="0" err="1" smtClean="0"/>
              <a:t>ітамін</a:t>
            </a:r>
            <a:r>
              <a:rPr lang="ru-RU" dirty="0" smtClean="0"/>
              <a:t> </a:t>
            </a:r>
            <a:r>
              <a:rPr lang="ru-RU" dirty="0" err="1" smtClean="0"/>
              <a:t>молодості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59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uk-UA" dirty="0"/>
              <a:t>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/>
              <a:t>антиоксидант </a:t>
            </a:r>
          </a:p>
          <a:p>
            <a:r>
              <a:rPr lang="ru-RU" dirty="0" err="1"/>
              <a:t>відкритий</a:t>
            </a:r>
            <a:r>
              <a:rPr lang="ru-RU" dirty="0"/>
              <a:t> у 1936-у </a:t>
            </a:r>
            <a:r>
              <a:rPr lang="ru-RU" dirty="0" err="1" smtClean="0"/>
              <a:t>році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,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гормональної</a:t>
            </a:r>
            <a:r>
              <a:rPr lang="ru-RU" dirty="0"/>
              <a:t> та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  <a:p>
            <a:r>
              <a:rPr lang="ru-RU" dirty="0" err="1"/>
              <a:t>Необхідне</a:t>
            </a:r>
            <a:r>
              <a:rPr lang="ru-RU" dirty="0"/>
              <a:t> для нормального </a:t>
            </a:r>
            <a:r>
              <a:rPr lang="ru-RU" dirty="0" err="1"/>
              <a:t>протікання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 та </a:t>
            </a:r>
            <a:r>
              <a:rPr lang="ru-RU" dirty="0" err="1"/>
              <a:t>народження</a:t>
            </a:r>
            <a:r>
              <a:rPr lang="ru-RU" dirty="0"/>
              <a:t> нормального потомства,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підтримання</a:t>
            </a:r>
            <a:r>
              <a:rPr lang="ru-RU" dirty="0"/>
              <a:t> тонусу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циркуляції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3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uk-UA" dirty="0"/>
              <a:t>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Гіповітаміноз</a:t>
            </a:r>
            <a:r>
              <a:rPr lang="ru-RU" dirty="0"/>
              <a:t>: </a:t>
            </a:r>
            <a:r>
              <a:rPr lang="ru-RU" dirty="0" err="1"/>
              <a:t>втрату</a:t>
            </a:r>
            <a:r>
              <a:rPr lang="ru-RU" dirty="0"/>
              <a:t> тонусу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затримка</a:t>
            </a:r>
            <a:r>
              <a:rPr lang="ru-RU" dirty="0"/>
              <a:t> росту,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, атеросклероз.</a:t>
            </a:r>
          </a:p>
          <a:p>
            <a:r>
              <a:rPr lang="ru-RU" dirty="0" err="1" smtClean="0"/>
              <a:t>Джерело</a:t>
            </a:r>
            <a:r>
              <a:rPr lang="ru-RU" dirty="0"/>
              <a:t>: 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борошно</a:t>
            </a:r>
            <a:r>
              <a:rPr lang="ru-RU" dirty="0"/>
              <a:t> грубого </a:t>
            </a:r>
            <a:r>
              <a:rPr lang="ru-RU" dirty="0" smtClean="0"/>
              <a:t>помолу, </a:t>
            </a:r>
            <a:r>
              <a:rPr lang="ru-RU" dirty="0" err="1"/>
              <a:t>ягоди</a:t>
            </a:r>
            <a:r>
              <a:rPr lang="ru-RU" dirty="0"/>
              <a:t> </a:t>
            </a:r>
            <a:r>
              <a:rPr lang="ru-RU" dirty="0" err="1" smtClean="0"/>
              <a:t>шипшини</a:t>
            </a:r>
            <a:r>
              <a:rPr lang="ru-RU" dirty="0" smtClean="0"/>
              <a:t>,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/>
              <a:t>яблук</a:t>
            </a:r>
            <a:r>
              <a:rPr lang="ru-RU" dirty="0"/>
              <a:t>, </a:t>
            </a:r>
            <a:r>
              <a:rPr lang="ru-RU" dirty="0" smtClean="0"/>
              <a:t>жирна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smtClean="0"/>
              <a:t>(лосось) В </a:t>
            </a:r>
            <a:r>
              <a:rPr lang="ru-RU" dirty="0" err="1" smtClean="0"/>
              <a:t>невеликій</a:t>
            </a:r>
            <a:r>
              <a:rPr lang="ru-RU" dirty="0" smtClean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жовтці</a:t>
            </a:r>
            <a:r>
              <a:rPr lang="ru-RU" dirty="0"/>
              <a:t>, </a:t>
            </a:r>
            <a:r>
              <a:rPr lang="ru-RU" dirty="0" err="1"/>
              <a:t>свинині</a:t>
            </a:r>
            <a:r>
              <a:rPr lang="ru-RU" dirty="0"/>
              <a:t>, </a:t>
            </a:r>
            <a:r>
              <a:rPr lang="ru-RU" dirty="0" err="1"/>
              <a:t>м'ясі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3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 невеликих </a:t>
            </a:r>
            <a:r>
              <a:rPr lang="ru-RU" dirty="0" err="1"/>
              <a:t>кількостях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/>
              <a:t>приймають</a:t>
            </a:r>
            <a:r>
              <a:rPr lang="ru-RU" dirty="0"/>
              <a:t> участь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endParaRPr lang="ru-RU" dirty="0" smtClean="0"/>
          </a:p>
          <a:p>
            <a:pPr lvl="1"/>
            <a:r>
              <a:rPr lang="ru-RU" dirty="0" err="1" smtClean="0"/>
              <a:t>вітамінний</a:t>
            </a:r>
            <a:r>
              <a:rPr lang="ru-RU" dirty="0" smtClean="0"/>
              <a:t>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витривалість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При </a:t>
            </a:r>
            <a:r>
              <a:rPr lang="ru-RU" dirty="0" err="1"/>
              <a:t>різних</a:t>
            </a:r>
            <a:r>
              <a:rPr lang="ru-RU" dirty="0"/>
              <a:t> дозах </a:t>
            </a:r>
            <a:r>
              <a:rPr lang="ru-RU" dirty="0" err="1"/>
              <a:t>вітамінів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/>
              <a:t>розділяють</a:t>
            </a:r>
            <a:r>
              <a:rPr lang="ru-RU" dirty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: </a:t>
            </a:r>
            <a:r>
              <a:rPr lang="ru-RU" dirty="0" err="1" smtClean="0"/>
              <a:t>гіповітаміноз</a:t>
            </a:r>
            <a:r>
              <a:rPr lang="ru-RU" dirty="0" smtClean="0"/>
              <a:t>, </a:t>
            </a:r>
            <a:r>
              <a:rPr lang="ru-RU" dirty="0" err="1" smtClean="0"/>
              <a:t>гіпервітаміноз</a:t>
            </a:r>
            <a:r>
              <a:rPr lang="ru-RU" dirty="0" smtClean="0"/>
              <a:t> та </a:t>
            </a:r>
            <a:r>
              <a:rPr lang="ru-RU" dirty="0" err="1" smtClean="0"/>
              <a:t>авітаміноз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06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t-voda.ru/pic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" y="0"/>
            <a:ext cx="9153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uk-UA" dirty="0" smtClean="0"/>
              <a:t>Водорозчинні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5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err="1" smtClean="0"/>
                  <a:t>Тіанін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08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Функції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перешкоджання</a:t>
            </a:r>
            <a:r>
              <a:rPr lang="ru-RU" dirty="0" smtClean="0"/>
              <a:t> </a:t>
            </a:r>
            <a:r>
              <a:rPr lang="ru-RU" dirty="0" err="1" smtClean="0"/>
              <a:t>окислення</a:t>
            </a:r>
            <a:r>
              <a:rPr lang="ru-RU" dirty="0" smtClean="0"/>
              <a:t> </a:t>
            </a:r>
            <a:r>
              <a:rPr lang="ru-RU" dirty="0" err="1"/>
              <a:t>вітаміну</a:t>
            </a:r>
            <a:r>
              <a:rPr lang="ru-RU" dirty="0"/>
              <a:t> </a:t>
            </a:r>
            <a:r>
              <a:rPr lang="ru-RU" dirty="0" smtClean="0"/>
              <a:t>С, </a:t>
            </a:r>
          </a:p>
          <a:p>
            <a:r>
              <a:rPr lang="ru-RU" dirty="0" err="1" smtClean="0"/>
              <a:t>нормалізує</a:t>
            </a:r>
            <a:r>
              <a:rPr lang="ru-RU" dirty="0" smtClean="0"/>
              <a:t> </a:t>
            </a:r>
            <a:r>
              <a:rPr lang="ru-RU" dirty="0" err="1"/>
              <a:t>апетит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/>
              <a:t>циркуляцію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/>
              <a:t>участь в </a:t>
            </a:r>
            <a:r>
              <a:rPr lang="ru-RU" dirty="0" err="1"/>
              <a:t>вуглеводному</a:t>
            </a:r>
            <a:r>
              <a:rPr lang="ru-RU" dirty="0"/>
              <a:t>, жировому, </a:t>
            </a:r>
            <a:r>
              <a:rPr lang="ru-RU" dirty="0" err="1"/>
              <a:t>білковому</a:t>
            </a:r>
            <a:r>
              <a:rPr lang="ru-RU" dirty="0"/>
              <a:t>, </a:t>
            </a:r>
            <a:r>
              <a:rPr lang="ru-RU" dirty="0" smtClean="0"/>
              <a:t>водно-</a:t>
            </a:r>
            <a:r>
              <a:rPr lang="ru-RU" dirty="0" err="1" smtClean="0"/>
              <a:t>сольовому</a:t>
            </a:r>
            <a:r>
              <a:rPr lang="ru-RU" dirty="0" smtClean="0"/>
              <a:t> </a:t>
            </a:r>
            <a:r>
              <a:rPr lang="uk-UA" dirty="0" smtClean="0"/>
              <a:t>обміні</a:t>
            </a:r>
            <a:r>
              <a:rPr lang="en-US" dirty="0" smtClean="0"/>
              <a:t>. </a:t>
            </a:r>
            <a:endParaRPr lang="uk-UA" dirty="0" smtClean="0"/>
          </a:p>
          <a:p>
            <a:r>
              <a:rPr lang="ru-RU" dirty="0" err="1" smtClean="0"/>
              <a:t>Регуляторно</a:t>
            </a:r>
            <a:r>
              <a:rPr lang="ru-RU" dirty="0" smtClean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нервову</a:t>
            </a:r>
            <a:r>
              <a:rPr lang="ru-RU" dirty="0"/>
              <a:t> </a:t>
            </a:r>
            <a:r>
              <a:rPr lang="ru-RU" dirty="0" smtClean="0"/>
              <a:t>систему</a:t>
            </a:r>
          </a:p>
          <a:p>
            <a:endParaRPr lang="ru-RU" dirty="0"/>
          </a:p>
          <a:p>
            <a:r>
              <a:rPr lang="ru-RU" dirty="0" err="1" smtClean="0"/>
              <a:t>Синтезується</a:t>
            </a:r>
            <a:r>
              <a:rPr lang="ru-RU" dirty="0" smtClean="0"/>
              <a:t> тканинами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мікробами</a:t>
            </a:r>
            <a:r>
              <a:rPr lang="ru-RU" dirty="0" smtClean="0"/>
              <a:t>, </a:t>
            </a:r>
            <a:r>
              <a:rPr lang="ru-RU" dirty="0" err="1" smtClean="0"/>
              <a:t>деякими</a:t>
            </a:r>
            <a:r>
              <a:rPr lang="ru-RU" dirty="0" smtClean="0"/>
              <a:t> видами </a:t>
            </a:r>
            <a:r>
              <a:rPr lang="ru-RU" dirty="0" err="1" smtClean="0"/>
              <a:t>бактерій</a:t>
            </a:r>
            <a:r>
              <a:rPr lang="ru-RU" dirty="0" smtClean="0"/>
              <a:t> в </a:t>
            </a:r>
            <a:r>
              <a:rPr lang="ru-RU" dirty="0" err="1" smtClean="0"/>
              <a:t>Мікрофлорі</a:t>
            </a:r>
            <a:r>
              <a:rPr lang="ru-RU" dirty="0" smtClean="0"/>
              <a:t> кишечника.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9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7"/>
          </a:xfrm>
        </p:spPr>
        <p:txBody>
          <a:bodyPr>
            <a:noAutofit/>
          </a:bodyPr>
          <a:lstStyle/>
          <a:p>
            <a:pPr marL="0" indent="0" fontAlgn="t">
              <a:spcBef>
                <a:spcPts val="1100"/>
              </a:spcBef>
              <a:spcAft>
                <a:spcPts val="1100"/>
              </a:spcAft>
              <a:buNone/>
            </a:pPr>
            <a:r>
              <a:rPr lang="uk-UA" sz="3000" dirty="0"/>
              <a:t>Гіповітаміноз: </a:t>
            </a:r>
            <a:r>
              <a:rPr lang="uk-UA" sz="3000" dirty="0" smtClean="0"/>
              <a:t>парез, ацидоз, </a:t>
            </a:r>
            <a:r>
              <a:rPr lang="ru-RU" sz="3000" dirty="0" err="1" smtClean="0"/>
              <a:t>Бері-бері</a:t>
            </a:r>
            <a:r>
              <a:rPr lang="ru-RU" sz="3000" dirty="0" smtClean="0"/>
              <a:t> </a:t>
            </a:r>
            <a:r>
              <a:rPr lang="ru-RU" sz="3000" dirty="0"/>
              <a:t>(</a:t>
            </a:r>
            <a:r>
              <a:rPr lang="ru-RU" sz="3000" dirty="0" err="1"/>
              <a:t>розлад</a:t>
            </a:r>
            <a:r>
              <a:rPr lang="ru-RU" sz="3000" dirty="0"/>
              <a:t> </a:t>
            </a:r>
            <a:r>
              <a:rPr lang="ru-RU" sz="3000" dirty="0" err="1"/>
              <a:t>нервової</a:t>
            </a:r>
            <a:r>
              <a:rPr lang="ru-RU" sz="3000" dirty="0"/>
              <a:t> </a:t>
            </a:r>
            <a:r>
              <a:rPr lang="ru-RU" sz="3000" dirty="0" err="1"/>
              <a:t>системи</a:t>
            </a:r>
            <a:r>
              <a:rPr lang="ru-RU" sz="3000" dirty="0"/>
              <a:t>, </a:t>
            </a:r>
            <a:r>
              <a:rPr lang="ru-RU" sz="3000" dirty="0" err="1"/>
              <a:t>порушення</a:t>
            </a:r>
            <a:r>
              <a:rPr lang="ru-RU" sz="3000" dirty="0"/>
              <a:t> </a:t>
            </a:r>
            <a:r>
              <a:rPr lang="ru-RU" sz="3000" dirty="0" err="1"/>
              <a:t>зору</a:t>
            </a:r>
            <a:r>
              <a:rPr lang="ru-RU" sz="3000" dirty="0"/>
              <a:t>, </a:t>
            </a:r>
            <a:r>
              <a:rPr lang="ru-RU" sz="3000" dirty="0" err="1"/>
              <a:t>нестійкість</a:t>
            </a:r>
            <a:r>
              <a:rPr lang="ru-RU" sz="3000" dirty="0"/>
              <a:t> </a:t>
            </a:r>
            <a:r>
              <a:rPr lang="ru-RU" sz="3000" dirty="0" err="1"/>
              <a:t>під</a:t>
            </a:r>
            <a:r>
              <a:rPr lang="ru-RU" sz="3000" dirty="0"/>
              <a:t> час </a:t>
            </a:r>
            <a:r>
              <a:rPr lang="ru-RU" sz="3000" dirty="0" err="1"/>
              <a:t>ходьби</a:t>
            </a:r>
            <a:r>
              <a:rPr lang="ru-RU" sz="3000" dirty="0"/>
              <a:t>, </a:t>
            </a:r>
            <a:r>
              <a:rPr lang="ru-RU" sz="3000" dirty="0" err="1"/>
              <a:t>розгубленість</a:t>
            </a:r>
            <a:r>
              <a:rPr lang="ru-RU" sz="3000" dirty="0"/>
              <a:t>, </a:t>
            </a:r>
            <a:r>
              <a:rPr lang="ru-RU" sz="3000" dirty="0" err="1"/>
              <a:t>втрата</a:t>
            </a:r>
            <a:r>
              <a:rPr lang="ru-RU" sz="3000" dirty="0"/>
              <a:t> </a:t>
            </a:r>
            <a:r>
              <a:rPr lang="ru-RU" sz="3000" dirty="0" err="1"/>
              <a:t>пам'яті</a:t>
            </a:r>
            <a:r>
              <a:rPr lang="ru-RU" sz="3000" dirty="0"/>
              <a:t>, </a:t>
            </a:r>
            <a:r>
              <a:rPr lang="ru-RU" sz="3000" dirty="0" err="1"/>
              <a:t>виснаження</a:t>
            </a:r>
            <a:r>
              <a:rPr lang="ru-RU" sz="3000" dirty="0"/>
              <a:t>, </a:t>
            </a:r>
            <a:r>
              <a:rPr lang="ru-RU" sz="3000" dirty="0" err="1"/>
              <a:t>втрата</a:t>
            </a:r>
            <a:r>
              <a:rPr lang="ru-RU" sz="3000" dirty="0"/>
              <a:t> </a:t>
            </a:r>
            <a:r>
              <a:rPr lang="ru-RU" sz="3000" dirty="0" err="1"/>
              <a:t>апетиту</a:t>
            </a:r>
            <a:r>
              <a:rPr lang="ru-RU" sz="3000" dirty="0"/>
              <a:t>, </a:t>
            </a:r>
            <a:r>
              <a:rPr lang="ru-RU" sz="3000" dirty="0" err="1"/>
              <a:t>анемія</a:t>
            </a:r>
            <a:r>
              <a:rPr lang="ru-RU" sz="3000" dirty="0"/>
              <a:t>, </a:t>
            </a:r>
            <a:r>
              <a:rPr lang="ru-RU" sz="3000" dirty="0" err="1"/>
              <a:t>збільшення</a:t>
            </a:r>
            <a:r>
              <a:rPr lang="ru-RU" sz="3000" dirty="0"/>
              <a:t> </a:t>
            </a:r>
            <a:r>
              <a:rPr lang="ru-RU" sz="3000" dirty="0" err="1"/>
              <a:t>серця,тахікардія</a:t>
            </a:r>
            <a:r>
              <a:rPr lang="ru-RU" sz="3000" dirty="0" smtClean="0"/>
              <a:t>).</a:t>
            </a:r>
            <a:endParaRPr lang="ru-RU" sz="3000" dirty="0"/>
          </a:p>
          <a:p>
            <a:pPr marL="0" indent="0" fontAlgn="t"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3000" dirty="0" err="1" smtClean="0"/>
              <a:t>Джерела</a:t>
            </a:r>
            <a:r>
              <a:rPr lang="ru-RU" sz="3000" dirty="0" smtClean="0"/>
              <a:t>: </a:t>
            </a:r>
            <a:r>
              <a:rPr lang="ru-RU" sz="3000" dirty="0" err="1" smtClean="0"/>
              <a:t>Нежирне</a:t>
            </a:r>
            <a:r>
              <a:rPr lang="ru-RU" sz="3000" dirty="0" smtClean="0"/>
              <a:t> </a:t>
            </a:r>
            <a:r>
              <a:rPr lang="ru-RU" sz="3000" dirty="0" err="1"/>
              <a:t>м'ясо</a:t>
            </a:r>
            <a:r>
              <a:rPr lang="ru-RU" sz="3000" dirty="0"/>
              <a:t>, </a:t>
            </a:r>
            <a:r>
              <a:rPr lang="ru-RU" sz="3000" dirty="0" err="1"/>
              <a:t>зернові</a:t>
            </a:r>
            <a:r>
              <a:rPr lang="ru-RU" sz="3000" dirty="0"/>
              <a:t>, </a:t>
            </a:r>
            <a:r>
              <a:rPr lang="ru-RU" sz="3000" dirty="0" err="1"/>
              <a:t>бобові</a:t>
            </a:r>
            <a:r>
              <a:rPr lang="ru-RU" sz="3000" dirty="0"/>
              <a:t>, </a:t>
            </a:r>
            <a:r>
              <a:rPr lang="ru-RU" sz="3000" dirty="0" err="1"/>
              <a:t>риба</a:t>
            </a:r>
            <a:r>
              <a:rPr lang="ru-RU" sz="3000" dirty="0"/>
              <a:t>, </a:t>
            </a:r>
            <a:r>
              <a:rPr lang="ru-RU" sz="3000" dirty="0" err="1"/>
              <a:t>печінка</a:t>
            </a:r>
            <a:r>
              <a:rPr lang="ru-RU" sz="3000" dirty="0"/>
              <a:t>, </a:t>
            </a:r>
            <a:r>
              <a:rPr lang="ru-RU" sz="3000" dirty="0" err="1"/>
              <a:t>яйця</a:t>
            </a:r>
            <a:r>
              <a:rPr lang="ru-RU" sz="3000" dirty="0"/>
              <a:t>, зелень, </a:t>
            </a:r>
            <a:r>
              <a:rPr lang="ru-RU" sz="3000" dirty="0" err="1"/>
              <a:t>чорний</a:t>
            </a:r>
            <a:r>
              <a:rPr lang="ru-RU" sz="3000" dirty="0"/>
              <a:t> </a:t>
            </a:r>
            <a:r>
              <a:rPr lang="ru-RU" sz="3000" dirty="0" err="1" smtClean="0"/>
              <a:t>хліб</a:t>
            </a:r>
            <a:r>
              <a:rPr lang="ru-RU" sz="3000" dirty="0" smtClean="0"/>
              <a:t>, капуста, </a:t>
            </a:r>
            <a:r>
              <a:rPr lang="ru-RU" sz="3000" dirty="0" err="1" smtClean="0"/>
              <a:t>чорнослив</a:t>
            </a:r>
            <a:r>
              <a:rPr lang="ru-RU" sz="3000" dirty="0" smtClean="0"/>
              <a:t>, </a:t>
            </a:r>
            <a:r>
              <a:rPr lang="ru-RU" sz="3000" dirty="0" err="1" smtClean="0"/>
              <a:t>фрукти</a:t>
            </a:r>
            <a:r>
              <a:rPr lang="ru-RU" sz="3000" dirty="0" smtClean="0"/>
              <a:t>, </a:t>
            </a:r>
            <a:r>
              <a:rPr lang="ru-RU" sz="3000" dirty="0" err="1" smtClean="0"/>
              <a:t>насіння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соняшника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869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mentalfloss.com/sites/default/files/styles/insert_main_wide_image/public/berib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28592" cy="33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vitppt.com.ua/images/24/23670/770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932290" cy="36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27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err="1"/>
                  <a:t>Р</a:t>
                </a:r>
                <a:r>
                  <a:rPr lang="ru-RU" dirty="0" err="1" smtClean="0"/>
                  <a:t>ибофлавін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500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вс</a:t>
            </a:r>
            <a:r>
              <a:rPr lang="uk-UA" dirty="0" err="1" smtClean="0"/>
              <a:t>іх</a:t>
            </a:r>
            <a:r>
              <a:rPr lang="uk-UA" dirty="0" smtClean="0"/>
              <a:t> видах обміну речовин; в процесі зору; в процесі клітинного дихання</a:t>
            </a:r>
          </a:p>
          <a:p>
            <a:pPr marL="0" indent="0">
              <a:buNone/>
            </a:pPr>
            <a:r>
              <a:rPr lang="uk-UA" dirty="0" smtClean="0"/>
              <a:t>Знижує негативний вплив токсинів, необхідний для кровотворення</a:t>
            </a:r>
          </a:p>
          <a:p>
            <a:pPr marL="0" indent="0">
              <a:buNone/>
            </a:pPr>
            <a:r>
              <a:rPr lang="uk-UA" dirty="0" smtClean="0"/>
              <a:t>Гарно діє з вітаміном А, вони мають схожі функції (нормальний зір)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8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Гіповітаміноз: </a:t>
            </a:r>
          </a:p>
          <a:p>
            <a:pPr marL="0" indent="0">
              <a:buNone/>
            </a:pP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слабкість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різь</a:t>
            </a:r>
            <a:r>
              <a:rPr lang="ru-RU" dirty="0" smtClean="0"/>
              <a:t> </a:t>
            </a:r>
            <a:r>
              <a:rPr lang="ru-RU" dirty="0"/>
              <a:t>в очах,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сутінкового</a:t>
            </a:r>
            <a:r>
              <a:rPr lang="ru-RU" dirty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хворобливість</a:t>
            </a:r>
            <a:r>
              <a:rPr lang="ru-RU" dirty="0" smtClean="0"/>
              <a:t> </a:t>
            </a:r>
            <a:r>
              <a:rPr lang="ru-RU" dirty="0"/>
              <a:t>у кутах рота й на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 smtClean="0"/>
              <a:t>губі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Стоматит, дерматит, </a:t>
            </a:r>
            <a:r>
              <a:rPr lang="ru-RU" dirty="0" err="1" smtClean="0"/>
              <a:t>кон'юнктивіт</a:t>
            </a:r>
            <a:r>
              <a:rPr lang="ru-RU" dirty="0" smtClean="0"/>
              <a:t>,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smtClean="0"/>
              <a:t>росту</a:t>
            </a:r>
          </a:p>
          <a:p>
            <a:pPr marL="0" indent="0">
              <a:buNone/>
            </a:pPr>
            <a:r>
              <a:rPr lang="uk-UA" dirty="0" smtClean="0"/>
              <a:t>Джерела: </a:t>
            </a:r>
            <a:r>
              <a:rPr lang="uk-UA" b="1" i="1" dirty="0" err="1" smtClean="0"/>
              <a:t>дріжжі</a:t>
            </a:r>
            <a:r>
              <a:rPr lang="uk-UA" b="1" i="1" dirty="0" smtClean="0"/>
              <a:t>, листові зелені рослини, крупи, горіхи, горох, хліб, печінка, нирки, м’ясо, риба, молочні продукти; синтезується в кишечнику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27779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iensmed.ru/news/uimg_new/d3/canker-tiens-1216219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700636" cy="29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zfl.ru/ezine/images/uploads/articles/3303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3" y="42334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f/f1/Pink_e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4650788" cy="28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err="1" smtClean="0"/>
                  <a:t>Ніацин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7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Групи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83968" y="1596993"/>
                <a:ext cx="3928142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/>
                  <a:t>Водорозчинні:</a:t>
                </a:r>
                <a:endParaRPr lang="en-US" sz="3200" dirty="0" smtClean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en-US" sz="3200" dirty="0" smtClean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/>
                  <a:t>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200" dirty="0"/>
                  <a:t> </a:t>
                </a:r>
                <a:r>
                  <a:rPr lang="en-US" sz="3200" dirty="0" smtClean="0"/>
                  <a:t>(PP)</a:t>
                </a:r>
                <a:endParaRPr lang="ru-RU" sz="32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3200" dirty="0"/>
                  <a:t>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ru-RU" sz="3200" dirty="0"/>
                  <a:t>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/>
                  <a:t> </a:t>
                </a:r>
                <a:r>
                  <a:rPr lang="ru-RU" sz="3200" dirty="0" smtClean="0"/>
                  <a:t> </a:t>
                </a:r>
                <a:endParaRPr lang="en-US" sz="3200" dirty="0" smtClean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P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</a:t>
                </a:r>
                <a:endParaRPr lang="ru-RU" sz="3200" dirty="0"/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96993"/>
                <a:ext cx="3928142" cy="5293757"/>
              </a:xfrm>
              <a:prstGeom prst="rect">
                <a:avLst/>
              </a:prstGeom>
              <a:blipFill rotWithShape="1">
                <a:blip r:embed="rId3"/>
                <a:stretch>
                  <a:fillRect t="-1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39552" y="1597442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Жиророзчинні</a:t>
            </a:r>
            <a:endParaRPr lang="ru-RU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348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b="0" dirty="0" smtClean="0"/>
                  <a:t/>
                </a:r>
                <a:br>
                  <a:rPr lang="uk-UA" b="0" dirty="0" smtClean="0"/>
                </a:br>
                <a:r>
                  <a:rPr lang="ru-RU" dirty="0" err="1"/>
                  <a:t>пантотенат</a:t>
                </a:r>
                <a:r>
                  <a:rPr lang="ru-RU" dirty="0"/>
                  <a:t/>
                </a:r>
                <a:br>
                  <a:rPr lang="ru-RU" dirty="0"/>
                </a:br>
                <a:r>
                  <a:rPr lang="ru-RU" dirty="0" smtClean="0"/>
                  <a:t>пантотенова кислота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43850" b="-57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49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Антидерматична</a:t>
            </a:r>
            <a:r>
              <a:rPr lang="uk-UA" dirty="0" smtClean="0"/>
              <a:t> функція</a:t>
            </a:r>
          </a:p>
          <a:p>
            <a:r>
              <a:rPr lang="uk-UA" dirty="0" smtClean="0"/>
              <a:t>Гіповітаміноз: випадіння волосся, зниження кров’яного тиску, порушення координації рухів, зупинка росту</a:t>
            </a:r>
          </a:p>
          <a:p>
            <a:r>
              <a:rPr lang="uk-UA" dirty="0" smtClean="0"/>
              <a:t>Джерела: </a:t>
            </a:r>
            <a:r>
              <a:rPr lang="uk-UA" dirty="0" err="1" smtClean="0"/>
              <a:t>дріжжі</a:t>
            </a:r>
            <a:r>
              <a:rPr lang="uk-UA" dirty="0" smtClean="0"/>
              <a:t>, </a:t>
            </a:r>
            <a:r>
              <a:rPr lang="ru-RU" dirty="0" err="1" smtClean="0"/>
              <a:t>м'ясо</a:t>
            </a:r>
            <a:r>
              <a:rPr lang="ru-RU" dirty="0" smtClean="0"/>
              <a:t>, </a:t>
            </a:r>
            <a:r>
              <a:rPr lang="ru-RU" dirty="0" err="1" smtClean="0"/>
              <a:t>печінка</a:t>
            </a:r>
            <a:r>
              <a:rPr lang="ru-RU" dirty="0" smtClean="0"/>
              <a:t>, </a:t>
            </a:r>
            <a:r>
              <a:rPr lang="ru-RU" dirty="0" err="1" smtClean="0"/>
              <a:t>яєчний</a:t>
            </a:r>
            <a:r>
              <a:rPr lang="ru-RU" dirty="0" smtClean="0"/>
              <a:t> </a:t>
            </a:r>
            <a:r>
              <a:rPr lang="ru-RU" dirty="0" err="1" smtClean="0"/>
              <a:t>жовток</a:t>
            </a:r>
            <a:r>
              <a:rPr lang="ru-RU" dirty="0" smtClean="0"/>
              <a:t>, молоко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є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 smtClean="0"/>
              <a:t>зерні</a:t>
            </a:r>
            <a:r>
              <a:rPr lang="ru-RU" dirty="0" smtClean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; </a:t>
            </a:r>
            <a:r>
              <a:rPr lang="ru-RU" dirty="0" err="1" smtClean="0"/>
              <a:t>виробляється</a:t>
            </a:r>
            <a:r>
              <a:rPr lang="ru-RU" dirty="0" smtClean="0"/>
              <a:t> у </a:t>
            </a:r>
            <a:r>
              <a:rPr lang="ru-RU" dirty="0" err="1" smtClean="0"/>
              <a:t>мікрофлорі</a:t>
            </a:r>
            <a:r>
              <a:rPr lang="ru-RU" dirty="0" smtClean="0"/>
              <a:t> кишечника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4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Входить у склад ферментів, знижує рівень холестерину, розширює дрібні судини, потрібен для підтримання здорової шкіри, має заспокійливий вплив, невелика знеболююча дія.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2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Авітаміноз, гіповітаміноз: втрата апетиту, порушення структурної функції шкіри, дерматити, проноси, судоми</a:t>
            </a:r>
          </a:p>
          <a:p>
            <a:r>
              <a:rPr lang="uk-UA" dirty="0" smtClean="0"/>
              <a:t>Гіпервітаміноз: ураження нервової системи та епітелію</a:t>
            </a:r>
          </a:p>
          <a:p>
            <a:r>
              <a:rPr lang="uk-UA" dirty="0" smtClean="0"/>
              <a:t>Джерела: частково синтезується у шлунку, бобові та </a:t>
            </a:r>
            <a:r>
              <a:rPr lang="uk-UA" dirty="0" err="1" smtClean="0"/>
              <a:t>цільнозернові</a:t>
            </a:r>
            <a:r>
              <a:rPr lang="uk-UA" dirty="0" smtClean="0"/>
              <a:t> продукти, гречка, вівсянка, </a:t>
            </a:r>
            <a:r>
              <a:rPr lang="uk-UA" dirty="0" err="1" smtClean="0"/>
              <a:t>дріжжі</a:t>
            </a:r>
            <a:r>
              <a:rPr lang="uk-UA" dirty="0" smtClean="0"/>
              <a:t>, кольорова капуста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6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0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uk-UA" b="0" dirty="0" smtClean="0"/>
                  <a:t/>
                </a:r>
                <a:br>
                  <a:rPr lang="uk-UA" b="0" dirty="0" smtClean="0"/>
                </a:br>
                <a:r>
                  <a:rPr lang="uk-UA" b="0" dirty="0" err="1" smtClean="0"/>
                  <a:t>перидоксин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85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" y="-12923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Потрібний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гемоглобіну</a:t>
            </a:r>
            <a:r>
              <a:rPr lang="ru-RU" dirty="0" smtClean="0"/>
              <a:t>.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непряму</a:t>
            </a:r>
            <a:r>
              <a:rPr lang="ru-RU" dirty="0" smtClean="0"/>
              <a:t> участь в </a:t>
            </a:r>
            <a:r>
              <a:rPr lang="ru-RU" dirty="0" err="1" smtClean="0"/>
              <a:t>синтезі</a:t>
            </a:r>
            <a:r>
              <a:rPr lang="ru-RU" dirty="0" smtClean="0"/>
              <a:t> </a:t>
            </a:r>
            <a:r>
              <a:rPr lang="ru-RU" dirty="0" err="1" smtClean="0"/>
              <a:t>амінокислот</a:t>
            </a:r>
            <a:r>
              <a:rPr lang="ru-RU" dirty="0" smtClean="0"/>
              <a:t>.</a:t>
            </a:r>
          </a:p>
          <a:p>
            <a:r>
              <a:rPr lang="uk-UA" dirty="0" smtClean="0"/>
              <a:t>Гіповітаміноз: дерматити, подразливість, затримка росту, пригнічення діяльності червоного кісткового мозку, епілептичні напади</a:t>
            </a:r>
          </a:p>
          <a:p>
            <a:r>
              <a:rPr lang="uk-UA" dirty="0" smtClean="0"/>
              <a:t>Джерела: синтезується мікрофлорою </a:t>
            </a:r>
            <a:r>
              <a:rPr lang="uk-UA" dirty="0" err="1" smtClean="0"/>
              <a:t>кишечника</a:t>
            </a:r>
            <a:r>
              <a:rPr lang="uk-UA" dirty="0" smtClean="0"/>
              <a:t>, в наявності у крупах, моркві, бананах, картоплі, молочних продуктах, печінці…</a:t>
            </a:r>
          </a:p>
        </p:txBody>
      </p:sp>
    </p:spTree>
    <p:extLst>
      <p:ext uri="{BB962C8B-B14F-4D97-AF65-F5344CB8AC3E}">
        <p14:creationId xmlns:p14="http://schemas.microsoft.com/office/powerpoint/2010/main" val="153336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Авітаміноз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edn.ru/userfiles/donata/Pris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58030" cy="39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5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b="0" i="0" smtClean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uk-UA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b="0" i="0" smtClean="0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uk-UA" b="0" dirty="0" smtClean="0"/>
                  <a:t>)</a:t>
                </a:r>
                <a:br>
                  <a:rPr lang="uk-UA" b="0" dirty="0" smtClean="0"/>
                </a:br>
                <a:r>
                  <a:rPr lang="uk-UA" b="0" dirty="0" err="1" smtClean="0"/>
                  <a:t>фолієва</a:t>
                </a:r>
                <a:r>
                  <a:rPr lang="uk-UA" b="0" dirty="0" smtClean="0"/>
                  <a:t> кислота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869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Приймає участь в обміні нуклеїнових та амінокислот, у формуванні еритроцитів та формування нервової трубки плода</a:t>
            </a:r>
          </a:p>
          <a:p>
            <a:pPr marL="0" indent="0">
              <a:buNone/>
            </a:pPr>
            <a:r>
              <a:rPr lang="uk-UA" dirty="0" smtClean="0"/>
              <a:t>Гіповітаміноз: анемія,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шлунково-кишкового</a:t>
            </a:r>
            <a:r>
              <a:rPr lang="ru-RU" dirty="0"/>
              <a:t> тракту, </a:t>
            </a:r>
            <a:r>
              <a:rPr lang="ru-RU" dirty="0" err="1" smtClean="0"/>
              <a:t>діарея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новонароджених</a:t>
            </a:r>
            <a:r>
              <a:rPr lang="ru-RU" dirty="0"/>
              <a:t>: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хребта і </a:t>
            </a:r>
            <a:r>
              <a:rPr lang="ru-RU" dirty="0" err="1"/>
              <a:t>неврологічних</a:t>
            </a:r>
            <a:r>
              <a:rPr lang="ru-RU" dirty="0"/>
              <a:t> </a:t>
            </a:r>
            <a:r>
              <a:rPr lang="ru-RU" smtClean="0"/>
              <a:t>розладів</a:t>
            </a:r>
            <a:r>
              <a:rPr lang="uk-UA" smtClean="0"/>
              <a:t>, </a:t>
            </a:r>
            <a:r>
              <a:rPr lang="uk-UA" dirty="0" smtClean="0"/>
              <a:t>затримка росту</a:t>
            </a:r>
          </a:p>
          <a:p>
            <a:pPr marL="0" indent="0">
              <a:buNone/>
            </a:pPr>
            <a:r>
              <a:rPr lang="ru-RU" dirty="0" err="1" smtClean="0"/>
              <a:t>Джерела</a:t>
            </a:r>
            <a:r>
              <a:rPr lang="ru-RU" dirty="0" smtClean="0"/>
              <a:t>: </a:t>
            </a:r>
            <a:r>
              <a:rPr lang="ru-RU" dirty="0" err="1" smtClean="0"/>
              <a:t>овочі</a:t>
            </a:r>
            <a:r>
              <a:rPr lang="ru-RU" dirty="0"/>
              <a:t>, </a:t>
            </a:r>
            <a:r>
              <a:rPr lang="ru-RU" dirty="0" err="1"/>
              <a:t>горіхи</a:t>
            </a:r>
            <a:r>
              <a:rPr lang="ru-RU" dirty="0"/>
              <a:t>, </a:t>
            </a:r>
            <a:r>
              <a:rPr lang="ru-RU" dirty="0" err="1"/>
              <a:t>бобові</a:t>
            </a:r>
            <a:r>
              <a:rPr lang="ru-RU" dirty="0"/>
              <a:t>, </a:t>
            </a:r>
            <a:r>
              <a:rPr lang="ru-RU" dirty="0" err="1"/>
              <a:t>дріжджі</a:t>
            </a:r>
            <a:r>
              <a:rPr lang="ru-RU" dirty="0"/>
              <a:t>, </a:t>
            </a:r>
            <a:r>
              <a:rPr lang="ru-RU" dirty="0" err="1"/>
              <a:t>печінка</a:t>
            </a:r>
            <a:r>
              <a:rPr lang="ru-RU" dirty="0"/>
              <a:t>, </a:t>
            </a:r>
            <a:r>
              <a:rPr lang="ru-RU" dirty="0" err="1"/>
              <a:t>апельсиновий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, телятина,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/>
              <a:t>зернові</a:t>
            </a:r>
            <a:r>
              <a:rPr lang="ru-RU" dirty="0"/>
              <a:t>,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кишковою</a:t>
            </a:r>
            <a:r>
              <a:rPr lang="ru-RU" dirty="0"/>
              <a:t> </a:t>
            </a:r>
            <a:r>
              <a:rPr lang="ru-RU" dirty="0" err="1"/>
              <a:t>мікрофлорою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78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Авітаміноз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genfir2.org/ibis-birthdefectsorg/start/images/sp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9" y="2132856"/>
            <a:ext cx="4034308" cy="28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nfir2.org/ibis-birthdefectsorg/start/images/sp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34308" cy="28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uk-UA" dirty="0" smtClean="0"/>
              <a:t>Жиророзчинні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36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Вітамін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uk-UA" b="0" dirty="0" smtClean="0"/>
                  <a:t/>
                </a:r>
                <a:br>
                  <a:rPr lang="uk-UA" b="0" dirty="0" smtClean="0"/>
                </a:br>
                <a:r>
                  <a:rPr lang="ru-RU" dirty="0" err="1"/>
                  <a:t>Ц</a:t>
                </a:r>
                <a:r>
                  <a:rPr lang="ru-RU" dirty="0" err="1" smtClean="0"/>
                  <a:t>іанкобаламін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36912"/>
                <a:ext cx="8229600" cy="1143000"/>
              </a:xfrm>
              <a:blipFill rotWithShape="1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944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Вітамін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Приймає </a:t>
            </a:r>
            <a:r>
              <a:rPr lang="uk-UA" dirty="0"/>
              <a:t>участь </a:t>
            </a:r>
            <a:r>
              <a:rPr lang="uk-UA" dirty="0" smtClean="0"/>
              <a:t>в утворенні та дозріванні еритроцитів, впливає на обмін ДНК та РНК</a:t>
            </a:r>
          </a:p>
          <a:p>
            <a:pPr marL="0" indent="0">
              <a:buNone/>
            </a:pPr>
            <a:r>
              <a:rPr lang="uk-UA" dirty="0" smtClean="0"/>
              <a:t>Гіповітаміноз: анемія, неврологічні розлади</a:t>
            </a:r>
          </a:p>
          <a:p>
            <a:pPr marL="0" indent="0">
              <a:buNone/>
            </a:pPr>
            <a:r>
              <a:rPr lang="ru-RU" dirty="0" err="1" smtClean="0"/>
              <a:t>Джерела</a:t>
            </a:r>
            <a:r>
              <a:rPr lang="ru-RU" dirty="0" smtClean="0"/>
              <a:t>: </a:t>
            </a:r>
            <a:r>
              <a:rPr lang="ru-RU" dirty="0" err="1" smtClean="0"/>
              <a:t>печінка</a:t>
            </a:r>
            <a:r>
              <a:rPr lang="ru-RU" dirty="0"/>
              <a:t>, </a:t>
            </a:r>
            <a:r>
              <a:rPr lang="ru-RU" dirty="0" err="1"/>
              <a:t>м'ясо</a:t>
            </a:r>
            <a:r>
              <a:rPr lang="ru-RU" dirty="0"/>
              <a:t>, </a:t>
            </a:r>
            <a:r>
              <a:rPr lang="ru-RU" dirty="0" err="1"/>
              <a:t>риба</a:t>
            </a:r>
            <a:r>
              <a:rPr lang="ru-RU" dirty="0"/>
              <a:t>, </a:t>
            </a:r>
            <a:r>
              <a:rPr lang="ru-RU" dirty="0" err="1"/>
              <a:t>молочні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масла, </a:t>
            </a:r>
            <a:r>
              <a:rPr lang="ru-RU" dirty="0" err="1"/>
              <a:t>яйця</a:t>
            </a:r>
            <a:r>
              <a:rPr lang="ru-RU" dirty="0"/>
              <a:t>. </a:t>
            </a:r>
            <a:r>
              <a:rPr lang="ru-RU" dirty="0" err="1"/>
              <a:t>Немає</a:t>
            </a:r>
            <a:r>
              <a:rPr lang="ru-RU" dirty="0"/>
              <a:t> у </a:t>
            </a:r>
            <a:r>
              <a:rPr lang="ru-RU" dirty="0" err="1"/>
              <a:t>рослинній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22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br>
              <a:rPr lang="en-US" dirty="0" smtClean="0"/>
            </a:br>
            <a:r>
              <a:rPr lang="uk-UA" dirty="0" smtClean="0"/>
              <a:t>Цитрин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385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Супутник вітаміну С</a:t>
            </a:r>
          </a:p>
          <a:p>
            <a:r>
              <a:rPr lang="uk-UA" dirty="0" smtClean="0"/>
              <a:t>Регулює проникність судин, зміцнює капіляри</a:t>
            </a:r>
          </a:p>
          <a:p>
            <a:r>
              <a:rPr lang="uk-UA" dirty="0" smtClean="0"/>
              <a:t>Гіповітаміноз: ламкість капілярів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77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Аскорбінова кислота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66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Антиоксидант,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</a:t>
            </a:r>
            <a:r>
              <a:rPr lang="ru-RU" dirty="0" err="1"/>
              <a:t>іонів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, </a:t>
            </a:r>
            <a:r>
              <a:rPr lang="ru-RU" dirty="0" err="1"/>
              <a:t>потрібний</a:t>
            </a:r>
            <a:r>
              <a:rPr lang="ru-RU" dirty="0"/>
              <a:t> для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фолієвої</a:t>
            </a:r>
            <a:r>
              <a:rPr lang="ru-RU" dirty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endParaRPr lang="ru-RU" dirty="0" smtClean="0"/>
          </a:p>
          <a:p>
            <a:r>
              <a:rPr lang="uk-UA" dirty="0" smtClean="0"/>
              <a:t>Гіповітаміноз: </a:t>
            </a:r>
            <a:r>
              <a:rPr lang="ru-RU" dirty="0" smtClean="0"/>
              <a:t>Цинга, </a:t>
            </a:r>
            <a:r>
              <a:rPr lang="ru-RU" dirty="0" err="1" smtClean="0"/>
              <a:t>схильність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втрата</a:t>
            </a:r>
            <a:r>
              <a:rPr lang="ru-RU" dirty="0"/>
              <a:t> ваги, </a:t>
            </a:r>
            <a:r>
              <a:rPr lang="ru-RU" dirty="0" err="1"/>
              <a:t>дегенерація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і </a:t>
            </a:r>
            <a:r>
              <a:rPr lang="ru-RU" dirty="0" err="1"/>
              <a:t>хрящів</a:t>
            </a:r>
            <a:r>
              <a:rPr lang="ru-RU" dirty="0" smtClean="0"/>
              <a:t>.</a:t>
            </a:r>
          </a:p>
          <a:p>
            <a:r>
              <a:rPr lang="uk-UA" dirty="0" smtClean="0"/>
              <a:t>Гіпервітаміноз: </a:t>
            </a:r>
            <a:r>
              <a:rPr lang="ru-RU" dirty="0" err="1" smtClean="0"/>
              <a:t>діарея</a:t>
            </a:r>
            <a:r>
              <a:rPr lang="ru-RU" dirty="0" smtClean="0"/>
              <a:t>, </a:t>
            </a:r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 smtClean="0"/>
              <a:t>мобілізація</a:t>
            </a:r>
            <a:r>
              <a:rPr lang="ru-RU" dirty="0" smtClean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посилене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ниркових</a:t>
            </a:r>
            <a:r>
              <a:rPr lang="ru-RU" dirty="0"/>
              <a:t> </a:t>
            </a:r>
            <a:r>
              <a:rPr lang="ru-RU" dirty="0" err="1" smtClean="0"/>
              <a:t>каменів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0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Джерела: </a:t>
            </a:r>
            <a:r>
              <a:rPr lang="ru-RU" dirty="0" err="1"/>
              <a:t>Овочі</a:t>
            </a:r>
            <a:r>
              <a:rPr lang="ru-RU" dirty="0"/>
              <a:t> і </a:t>
            </a:r>
            <a:r>
              <a:rPr lang="ru-RU" dirty="0" err="1"/>
              <a:t>фрукти</a:t>
            </a:r>
            <a:r>
              <a:rPr lang="ru-RU" dirty="0"/>
              <a:t>, </a:t>
            </a:r>
            <a:r>
              <a:rPr lang="ru-RU" dirty="0" err="1" smtClean="0"/>
              <a:t>цитрусові</a:t>
            </a:r>
            <a:r>
              <a:rPr lang="ru-RU" dirty="0"/>
              <a:t>, </a:t>
            </a:r>
            <a:r>
              <a:rPr lang="ru-RU" dirty="0" err="1"/>
              <a:t>ягоди</a:t>
            </a:r>
            <a:r>
              <a:rPr lang="ru-RU" dirty="0"/>
              <a:t>, </a:t>
            </a:r>
            <a:r>
              <a:rPr lang="ru-RU" dirty="0" err="1"/>
              <a:t>полуниці</a:t>
            </a:r>
            <a:r>
              <a:rPr lang="ru-RU" dirty="0"/>
              <a:t>, </a:t>
            </a:r>
            <a:r>
              <a:rPr lang="ru-RU" dirty="0" err="1"/>
              <a:t>помідори</a:t>
            </a:r>
            <a:r>
              <a:rPr lang="ru-RU" dirty="0"/>
              <a:t>, молода </a:t>
            </a:r>
            <a:r>
              <a:rPr lang="ru-RU" dirty="0" err="1"/>
              <a:t>картопля</a:t>
            </a:r>
            <a:r>
              <a:rPr lang="ru-RU" dirty="0"/>
              <a:t>, </a:t>
            </a:r>
            <a:r>
              <a:rPr lang="ru-RU" dirty="0" smtClean="0"/>
              <a:t>зелень, квашена капуста, смородина.</a:t>
            </a:r>
          </a:p>
          <a:p>
            <a:r>
              <a:rPr lang="ru-RU" dirty="0" err="1" smtClean="0"/>
              <a:t>Добова</a:t>
            </a:r>
            <a:r>
              <a:rPr lang="ru-RU" dirty="0" smtClean="0"/>
              <a:t> норма</a:t>
            </a:r>
            <a:r>
              <a:rPr lang="uk-UA" dirty="0" smtClean="0"/>
              <a:t>: 30мг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4070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40584"/>
              </p:ext>
            </p:extLst>
          </p:nvPr>
        </p:nvGraphicFramePr>
        <p:xfrm>
          <a:off x="491573" y="404664"/>
          <a:ext cx="8208912" cy="5836934"/>
        </p:xfrm>
        <a:graphic>
          <a:graphicData uri="http://schemas.openxmlformats.org/drawingml/2006/table">
            <a:tbl>
              <a:tblPr/>
              <a:tblGrid>
                <a:gridCol w="2380584"/>
                <a:gridCol w="1970139"/>
                <a:gridCol w="2380584"/>
                <a:gridCol w="147760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Буряк 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Капуста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45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Морква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Шипшина</a:t>
                      </a:r>
                      <a:r>
                        <a:rPr lang="ru-RU" sz="2400" dirty="0" smtClean="0">
                          <a:latin typeface="Times New Roman"/>
                        </a:rPr>
                        <a:t> 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1200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Груша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Смородина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200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Айва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23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Апельсини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60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Персики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Лимоны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40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Гранат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4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Яблуко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16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Черешня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Картопля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20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Малина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25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Аґрус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30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/>
                        </a:rPr>
                        <a:t>Суниця</a:t>
                      </a:r>
                      <a:r>
                        <a:rPr lang="ru-RU" sz="2400" dirty="0" smtClean="0">
                          <a:latin typeface="Times New Roman"/>
                        </a:rPr>
                        <a:t> 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60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Щавель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43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Вишня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Шпинат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55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Times New Roman"/>
                        </a:rPr>
                        <a:t>Слива</a:t>
                      </a:r>
                      <a:endParaRPr lang="ru-RU" sz="240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</a:rPr>
                        <a:t>Укроп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100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Виноград (</a:t>
                      </a:r>
                      <a:r>
                        <a:rPr lang="ru-RU" sz="2400" dirty="0" err="1" smtClean="0">
                          <a:latin typeface="Times New Roman"/>
                        </a:rPr>
                        <a:t>чорний</a:t>
                      </a:r>
                      <a:r>
                        <a:rPr lang="ru-RU" sz="2400" dirty="0">
                          <a:latin typeface="Times New Roman"/>
                        </a:rPr>
                        <a:t>)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6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/>
                        </a:rPr>
                        <a:t>Петрушка (зелень)</a:t>
                      </a:r>
                      <a:endParaRPr lang="ru-RU" sz="2400" dirty="0"/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150</a:t>
                      </a:r>
                    </a:p>
                  </a:txBody>
                  <a:tcPr marL="75907" marR="75907" marT="37954" marB="37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25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Авітаміноз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24farm.ru/images/bolezni/cinga_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95" y="1772816"/>
            <a:ext cx="4324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eat.az/uploads/posts/2012-03/1331914923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0" y="2852936"/>
            <a:ext cx="4206609" cy="25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8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/>
              <a:t>H</a:t>
            </a: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dirty="0"/>
              <a:t>Б</a:t>
            </a:r>
            <a:r>
              <a:rPr lang="uk-UA" b="0" dirty="0" smtClean="0"/>
              <a:t>іотин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6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А</a:t>
            </a:r>
            <a:br>
              <a:rPr lang="ru-RU" dirty="0" smtClean="0"/>
            </a:br>
            <a:r>
              <a:rPr lang="ru-RU" dirty="0" err="1"/>
              <a:t>Р</a:t>
            </a:r>
            <a:r>
              <a:rPr lang="ru-RU" dirty="0" err="1" smtClean="0"/>
              <a:t>етинол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06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/>
              <a:t>реакціях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і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проходження</a:t>
            </a:r>
            <a:r>
              <a:rPr lang="ru-RU" dirty="0"/>
              <a:t> циклу </a:t>
            </a:r>
            <a:r>
              <a:rPr lang="ru-RU" dirty="0" smtClean="0"/>
              <a:t>Кребса;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 smtClean="0"/>
              <a:t>замінних</a:t>
            </a:r>
            <a:r>
              <a:rPr lang="ru-RU" dirty="0" smtClean="0"/>
              <a:t>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як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Гіпервітаміноз</a:t>
            </a:r>
            <a:r>
              <a:rPr lang="ru-RU" dirty="0" smtClean="0"/>
              <a:t>: </a:t>
            </a:r>
            <a:r>
              <a:rPr lang="ru-RU" dirty="0" err="1"/>
              <a:t>с</a:t>
            </a:r>
            <a:r>
              <a:rPr lang="ru-RU" dirty="0" err="1" smtClean="0"/>
              <a:t>ухість</a:t>
            </a:r>
            <a:r>
              <a:rPr lang="ru-RU" dirty="0" smtClean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м'язах</a:t>
            </a:r>
            <a:r>
              <a:rPr lang="ru-RU" dirty="0"/>
              <a:t>, </a:t>
            </a:r>
            <a:r>
              <a:rPr lang="ru-RU" dirty="0" err="1"/>
              <a:t>блідість</a:t>
            </a:r>
            <a:r>
              <a:rPr lang="ru-RU" dirty="0"/>
              <a:t>, </a:t>
            </a:r>
            <a:r>
              <a:rPr lang="ru-RU" dirty="0" err="1"/>
              <a:t>анорексія</a:t>
            </a:r>
            <a:r>
              <a:rPr lang="ru-RU" dirty="0"/>
              <a:t>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стомливість</a:t>
            </a:r>
            <a:r>
              <a:rPr lang="ru-RU" dirty="0"/>
              <a:t>, </a:t>
            </a:r>
            <a:r>
              <a:rPr lang="ru-RU" dirty="0" err="1"/>
              <a:t>збільшений</a:t>
            </a:r>
            <a:r>
              <a:rPr lang="ru-RU" dirty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холестеролу</a:t>
            </a:r>
            <a:r>
              <a:rPr lang="ru-RU" dirty="0" smtClean="0"/>
              <a:t> в </a:t>
            </a:r>
            <a:r>
              <a:rPr lang="ru-RU" dirty="0" err="1"/>
              <a:t>крові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745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73" y="2708920"/>
            <a:ext cx="8229600" cy="11430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5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1143000"/>
          </a:xfrm>
        </p:spPr>
        <p:txBody>
          <a:bodyPr/>
          <a:lstStyle/>
          <a:p>
            <a:r>
              <a:rPr lang="ru-RU" dirty="0" err="1" smtClean="0"/>
              <a:t>Вітамін</a:t>
            </a:r>
            <a:r>
              <a:rPr lang="en-US" dirty="0" smtClean="0"/>
              <a:t> 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/>
              <a:t>1913-му у </a:t>
            </a:r>
            <a:r>
              <a:rPr lang="ru-RU" dirty="0" err="1"/>
              <a:t>жирі</a:t>
            </a:r>
            <a:r>
              <a:rPr lang="ru-RU" dirty="0"/>
              <a:t> </a:t>
            </a:r>
            <a:r>
              <a:rPr lang="ru-RU" dirty="0" err="1"/>
              <a:t>тріски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Провітамін</a:t>
            </a:r>
            <a:r>
              <a:rPr lang="ru-RU" dirty="0" smtClean="0"/>
              <a:t> </a:t>
            </a:r>
            <a:r>
              <a:rPr lang="ru-RU" dirty="0"/>
              <a:t>а — каротин,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перетвориться</a:t>
            </a:r>
            <a:r>
              <a:rPr lang="ru-RU" dirty="0"/>
              <a:t> на </a:t>
            </a:r>
            <a:r>
              <a:rPr lang="ru-RU" dirty="0" err="1"/>
              <a:t>вітамін</a:t>
            </a:r>
            <a:r>
              <a:rPr lang="ru-RU" dirty="0"/>
              <a:t> А. </a:t>
            </a:r>
          </a:p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dirty="0" err="1" smtClean="0"/>
              <a:t>Функції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/>
              <a:t>окислювального</a:t>
            </a:r>
            <a:r>
              <a:rPr lang="ru-RU" dirty="0"/>
              <a:t> </a:t>
            </a:r>
            <a:r>
              <a:rPr lang="ru-RU" dirty="0" err="1"/>
              <a:t>відновлювальному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регуляція</a:t>
            </a:r>
            <a:r>
              <a:rPr lang="ru-RU" dirty="0" smtClean="0"/>
              <a:t> </a:t>
            </a:r>
            <a:r>
              <a:rPr lang="ru-RU" dirty="0"/>
              <a:t>синтезу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smtClean="0"/>
              <a:t>росту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/>
              <a:t>нормальному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нормально </a:t>
            </a:r>
            <a:r>
              <a:rPr lang="ru-RU" dirty="0" err="1" smtClean="0"/>
              <a:t>функціонувати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/>
              <a:t>роль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і є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сповільнює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b="1" i="1" dirty="0" err="1" smtClean="0"/>
              <a:t>відповідає</a:t>
            </a:r>
            <a:r>
              <a:rPr lang="ru-RU" b="1" i="1" dirty="0" smtClean="0"/>
              <a:t> </a:t>
            </a:r>
            <a:r>
              <a:rPr lang="ru-RU" b="1" i="1" dirty="0"/>
              <a:t>за </a:t>
            </a:r>
            <a:r>
              <a:rPr lang="ru-RU" b="1" i="1" dirty="0" err="1"/>
              <a:t>нормальний</a:t>
            </a:r>
            <a:r>
              <a:rPr lang="ru-RU" b="1" i="1" dirty="0"/>
              <a:t> </a:t>
            </a:r>
            <a:r>
              <a:rPr lang="ru-RU" b="1" i="1" dirty="0" err="1"/>
              <a:t>зір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9354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-27384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err="1"/>
              <a:t>Вітамін</a:t>
            </a:r>
            <a:r>
              <a:rPr lang="en-US" dirty="0"/>
              <a:t> 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	</a:t>
            </a:r>
            <a:r>
              <a:rPr lang="ru-RU" sz="3100" u="sng" dirty="0" err="1" smtClean="0"/>
              <a:t>Гіповітаміноз</a:t>
            </a:r>
            <a:r>
              <a:rPr lang="ru-RU" sz="3100" dirty="0"/>
              <a:t>: </a:t>
            </a:r>
            <a:r>
              <a:rPr lang="ru-RU" sz="3100" dirty="0" err="1"/>
              <a:t>спостерігається</a:t>
            </a:r>
            <a:r>
              <a:rPr lang="ru-RU" sz="3100" dirty="0"/>
              <a:t> </a:t>
            </a:r>
            <a:r>
              <a:rPr lang="ru-RU" sz="3100" dirty="0" err="1"/>
              <a:t>проблеми</a:t>
            </a:r>
            <a:r>
              <a:rPr lang="ru-RU" sz="3100" dirty="0"/>
              <a:t> </a:t>
            </a:r>
            <a:r>
              <a:rPr lang="ru-RU" sz="3100" dirty="0" err="1"/>
              <a:t>із</a:t>
            </a:r>
            <a:r>
              <a:rPr lang="ru-RU" sz="3100" dirty="0"/>
              <a:t> </a:t>
            </a:r>
            <a:r>
              <a:rPr lang="ru-RU" sz="3100" dirty="0" err="1"/>
              <a:t>зором</a:t>
            </a:r>
            <a:r>
              <a:rPr lang="ru-RU" sz="3100" dirty="0"/>
              <a:t> (</a:t>
            </a:r>
            <a:r>
              <a:rPr lang="ru-RU" sz="3100" dirty="0" err="1"/>
              <a:t>конюктивіт</a:t>
            </a:r>
            <a:r>
              <a:rPr lang="ru-RU" sz="3100" dirty="0"/>
              <a:t>), дерматит, </a:t>
            </a:r>
            <a:r>
              <a:rPr lang="ru-RU" sz="3100" dirty="0" err="1"/>
              <a:t>сухість</a:t>
            </a:r>
            <a:r>
              <a:rPr lang="ru-RU" sz="3100" dirty="0"/>
              <a:t> </a:t>
            </a:r>
            <a:r>
              <a:rPr lang="ru-RU" sz="3100" dirty="0" err="1" smtClean="0"/>
              <a:t>шкіри</a:t>
            </a:r>
            <a:r>
              <a:rPr lang="ru-RU" sz="3100" dirty="0" smtClean="0"/>
              <a:t>, </a:t>
            </a:r>
            <a:r>
              <a:rPr lang="ru-RU" sz="3100" dirty="0" err="1"/>
              <a:t>порушення</a:t>
            </a:r>
            <a:r>
              <a:rPr lang="ru-RU" sz="3100" dirty="0"/>
              <a:t> </a:t>
            </a:r>
            <a:r>
              <a:rPr lang="ru-RU" sz="3100" dirty="0" err="1"/>
              <a:t>цілісності</a:t>
            </a:r>
            <a:r>
              <a:rPr lang="ru-RU" sz="3100" dirty="0"/>
              <a:t> </a:t>
            </a:r>
            <a:r>
              <a:rPr lang="ru-RU" sz="3100" dirty="0" err="1"/>
              <a:t>шкіри</a:t>
            </a:r>
            <a:r>
              <a:rPr lang="ru-RU" sz="3100" dirty="0"/>
              <a:t> і </a:t>
            </a:r>
            <a:r>
              <a:rPr lang="ru-RU" sz="3100" dirty="0" err="1"/>
              <a:t>слизових</a:t>
            </a:r>
            <a:r>
              <a:rPr lang="ru-RU" sz="3100" dirty="0"/>
              <a:t> </a:t>
            </a:r>
            <a:r>
              <a:rPr lang="ru-RU" sz="3100" dirty="0" err="1"/>
              <a:t>оболонок</a:t>
            </a:r>
            <a:r>
              <a:rPr lang="ru-RU" sz="3100" dirty="0" smtClean="0"/>
              <a:t>, </a:t>
            </a:r>
            <a:r>
              <a:rPr lang="ru-RU" sz="3100" dirty="0" err="1"/>
              <a:t>ламкість</a:t>
            </a:r>
            <a:r>
              <a:rPr lang="ru-RU" sz="3100" dirty="0"/>
              <a:t> </a:t>
            </a:r>
            <a:r>
              <a:rPr lang="ru-RU" sz="3100" dirty="0" err="1"/>
              <a:t>кісток</a:t>
            </a:r>
            <a:r>
              <a:rPr lang="ru-RU" sz="3100" dirty="0"/>
              <a:t>, </a:t>
            </a:r>
            <a:r>
              <a:rPr lang="ru-RU" sz="3100" dirty="0" err="1"/>
              <a:t>погіршуються</a:t>
            </a:r>
            <a:r>
              <a:rPr lang="ru-RU" sz="3100" dirty="0"/>
              <a:t> </a:t>
            </a:r>
            <a:r>
              <a:rPr lang="ru-RU" sz="3100" dirty="0" err="1"/>
              <a:t>зір</a:t>
            </a:r>
            <a:r>
              <a:rPr lang="ru-RU" sz="3100" dirty="0" smtClean="0"/>
              <a:t>.</a:t>
            </a:r>
          </a:p>
          <a:p>
            <a:pPr marL="0" indent="0">
              <a:buNone/>
            </a:pPr>
            <a:r>
              <a:rPr lang="ru-RU" sz="3100" dirty="0" smtClean="0"/>
              <a:t>	</a:t>
            </a:r>
            <a:r>
              <a:rPr lang="ru-RU" sz="3100" u="sng" dirty="0" err="1" smtClean="0"/>
              <a:t>Гіпервітаміноз</a:t>
            </a:r>
            <a:r>
              <a:rPr lang="ru-RU" sz="3100" dirty="0"/>
              <a:t>: </a:t>
            </a:r>
            <a:r>
              <a:rPr lang="ru-RU" sz="3100" dirty="0" err="1"/>
              <a:t>нудота</a:t>
            </a:r>
            <a:r>
              <a:rPr lang="ru-RU" sz="3100" dirty="0"/>
              <a:t>, </a:t>
            </a:r>
            <a:r>
              <a:rPr lang="ru-RU" sz="3100" dirty="0" err="1"/>
              <a:t>блювання</a:t>
            </a:r>
            <a:r>
              <a:rPr lang="ru-RU" sz="3100" dirty="0"/>
              <a:t>, </a:t>
            </a:r>
            <a:r>
              <a:rPr lang="ru-RU" sz="3100" dirty="0" err="1"/>
              <a:t>анорексія</a:t>
            </a:r>
            <a:r>
              <a:rPr lang="ru-RU" sz="3100" dirty="0"/>
              <a:t>, </a:t>
            </a:r>
            <a:r>
              <a:rPr lang="ru-RU" sz="3100" dirty="0" err="1"/>
              <a:t>головний</a:t>
            </a:r>
            <a:r>
              <a:rPr lang="ru-RU" sz="3100" dirty="0"/>
              <a:t> </a:t>
            </a:r>
            <a:r>
              <a:rPr lang="ru-RU" sz="3100" dirty="0" err="1"/>
              <a:t>біль</a:t>
            </a:r>
            <a:r>
              <a:rPr lang="ru-RU" sz="3100" dirty="0"/>
              <a:t>, </a:t>
            </a:r>
            <a:r>
              <a:rPr lang="ru-RU" sz="3100" dirty="0" err="1"/>
              <a:t>втрата</a:t>
            </a:r>
            <a:r>
              <a:rPr lang="ru-RU" sz="3100" dirty="0"/>
              <a:t> </a:t>
            </a:r>
            <a:r>
              <a:rPr lang="ru-RU" sz="3100" dirty="0" err="1"/>
              <a:t>волосся</a:t>
            </a:r>
            <a:r>
              <a:rPr lang="ru-RU" sz="3100" dirty="0"/>
              <a:t>, </a:t>
            </a:r>
            <a:r>
              <a:rPr lang="ru-RU" sz="3100" dirty="0" err="1"/>
              <a:t>біль</a:t>
            </a:r>
            <a:r>
              <a:rPr lang="ru-RU" sz="3100" dirty="0"/>
              <a:t> у </a:t>
            </a:r>
            <a:r>
              <a:rPr lang="ru-RU" sz="3100" dirty="0" err="1"/>
              <a:t>суглобах</a:t>
            </a:r>
            <a:r>
              <a:rPr lang="ru-RU" sz="3100" dirty="0"/>
              <a:t>, </a:t>
            </a:r>
            <a:r>
              <a:rPr lang="ru-RU" sz="3100" dirty="0" err="1"/>
              <a:t>ламкість</a:t>
            </a:r>
            <a:r>
              <a:rPr lang="ru-RU" sz="3100" dirty="0"/>
              <a:t> </a:t>
            </a:r>
            <a:r>
              <a:rPr lang="ru-RU" sz="3100" dirty="0" err="1"/>
              <a:t>кісток</a:t>
            </a:r>
            <a:r>
              <a:rPr lang="ru-RU" sz="3100" dirty="0"/>
              <a:t>, </a:t>
            </a:r>
            <a:r>
              <a:rPr lang="ru-RU" sz="3100" dirty="0" err="1"/>
              <a:t>збільшення</a:t>
            </a:r>
            <a:r>
              <a:rPr lang="ru-RU" sz="3100" dirty="0"/>
              <a:t> </a:t>
            </a:r>
            <a:r>
              <a:rPr lang="ru-RU" sz="3100" dirty="0" err="1"/>
              <a:t>печінки</a:t>
            </a:r>
            <a:r>
              <a:rPr lang="ru-RU" sz="3100" dirty="0"/>
              <a:t> і </a:t>
            </a:r>
            <a:r>
              <a:rPr lang="ru-RU" sz="3100" dirty="0" err="1"/>
              <a:t>селезінки</a:t>
            </a:r>
            <a:r>
              <a:rPr lang="ru-RU" sz="3100" dirty="0"/>
              <a:t>..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dirty="0" err="1" smtClean="0"/>
              <a:t>Джерело</a:t>
            </a:r>
            <a:r>
              <a:rPr lang="ru-RU" dirty="0"/>
              <a:t>: </a:t>
            </a:r>
            <a:r>
              <a:rPr lang="ru-RU" dirty="0" err="1"/>
              <a:t>жовті</a:t>
            </a:r>
            <a:r>
              <a:rPr lang="ru-RU" dirty="0"/>
              <a:t>, </a:t>
            </a:r>
            <a:r>
              <a:rPr lang="ru-RU" dirty="0" err="1"/>
              <a:t>бурі</a:t>
            </a:r>
            <a:r>
              <a:rPr lang="ru-RU" dirty="0"/>
              <a:t>, </a:t>
            </a:r>
            <a:r>
              <a:rPr lang="ru-RU" dirty="0" err="1"/>
              <a:t>червоні</a:t>
            </a:r>
            <a:r>
              <a:rPr lang="ru-RU" dirty="0"/>
              <a:t>, темно-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: </a:t>
            </a:r>
            <a:r>
              <a:rPr lang="ru-RU" b="1" i="1" dirty="0" err="1"/>
              <a:t>морква</a:t>
            </a:r>
            <a:r>
              <a:rPr lang="ru-RU" b="1" i="1" dirty="0"/>
              <a:t>, </a:t>
            </a:r>
            <a:r>
              <a:rPr lang="ru-RU" b="1" i="1" dirty="0" err="1"/>
              <a:t>солодкий</a:t>
            </a:r>
            <a:r>
              <a:rPr lang="ru-RU" b="1" i="1" dirty="0"/>
              <a:t> </a:t>
            </a:r>
            <a:r>
              <a:rPr lang="ru-RU" b="1" i="1" dirty="0" err="1"/>
              <a:t>перець</a:t>
            </a:r>
            <a:r>
              <a:rPr lang="ru-RU" b="1" i="1" dirty="0"/>
              <a:t>, шпинат, зелена цибуля, персики, </a:t>
            </a:r>
            <a:r>
              <a:rPr lang="ru-RU" b="1" i="1" dirty="0" err="1"/>
              <a:t>гарбуз</a:t>
            </a:r>
            <a:r>
              <a:rPr lang="ru-RU" dirty="0"/>
              <a:t> і так </a:t>
            </a:r>
            <a:r>
              <a:rPr lang="ru-RU" dirty="0" err="1"/>
              <a:t>далі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У </a:t>
            </a:r>
            <a:r>
              <a:rPr lang="ru-RU" dirty="0" err="1"/>
              <a:t>тварин</a:t>
            </a:r>
            <a:r>
              <a:rPr lang="ru-RU" dirty="0"/>
              <a:t>: </a:t>
            </a:r>
            <a:r>
              <a:rPr lang="ru-RU" b="1" i="1" dirty="0" err="1"/>
              <a:t>риб'ячий</a:t>
            </a:r>
            <a:r>
              <a:rPr lang="ru-RU" b="1" i="1" dirty="0"/>
              <a:t> жир </a:t>
            </a:r>
            <a:r>
              <a:rPr lang="ru-RU" b="1" i="1" dirty="0" err="1"/>
              <a:t>печінка</a:t>
            </a:r>
            <a:r>
              <a:rPr lang="ru-RU" b="1" i="1" dirty="0"/>
              <a:t> </a:t>
            </a:r>
            <a:r>
              <a:rPr lang="ru-RU" b="1" i="1" dirty="0" err="1"/>
              <a:t>ікра</a:t>
            </a:r>
            <a:r>
              <a:rPr lang="ru-RU" b="1" i="1" dirty="0"/>
              <a:t>, масло, маргарин, сметана, сир, </a:t>
            </a:r>
            <a:r>
              <a:rPr lang="ru-RU" b="1" i="1" dirty="0" err="1" smtClean="0"/>
              <a:t>жовток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— </a:t>
            </a:r>
            <a:r>
              <a:rPr lang="ru-RU" b="1" i="1" dirty="0" err="1"/>
              <a:t>печінка</a:t>
            </a:r>
            <a:r>
              <a:rPr lang="ru-RU" b="1" i="1" dirty="0"/>
              <a:t>, </a:t>
            </a:r>
            <a:r>
              <a:rPr lang="ru-RU" b="1" i="1" dirty="0" err="1"/>
              <a:t>риб'ячий</a:t>
            </a:r>
            <a:r>
              <a:rPr lang="ru-RU" b="1" i="1" dirty="0"/>
              <a:t> жир, </a:t>
            </a:r>
            <a:r>
              <a:rPr lang="ru-RU" b="1" i="1" dirty="0" err="1"/>
              <a:t>вершкове</a:t>
            </a:r>
            <a:r>
              <a:rPr lang="ru-RU" b="1" i="1" dirty="0"/>
              <a:t> масло.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8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err="1" smtClean="0"/>
              <a:t>Кальциферол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5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2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0" y="0"/>
            <a:ext cx="916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/>
              <a:t>участь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 smtClean="0"/>
              <a:t>проникність</a:t>
            </a:r>
            <a:r>
              <a:rPr lang="ru-RU" dirty="0" smtClean="0"/>
              <a:t> </a:t>
            </a:r>
            <a:r>
              <a:rPr lang="ru-RU" dirty="0" err="1"/>
              <a:t>шлунково-кишковий</a:t>
            </a:r>
            <a:r>
              <a:rPr lang="ru-RU" dirty="0"/>
              <a:t> тракту </a:t>
            </a:r>
            <a:r>
              <a:rPr lang="ru-RU" dirty="0" smtClean="0"/>
              <a:t>для </a:t>
            </a:r>
            <a:r>
              <a:rPr lang="ru-RU" dirty="0" err="1"/>
              <a:t>кальцію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/>
              <a:t>гомеостаз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регулює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/>
              <a:t>фосфору та </a:t>
            </a:r>
            <a:r>
              <a:rPr lang="ru-RU" dirty="0" err="1"/>
              <a:t>кальцію</a:t>
            </a:r>
            <a:r>
              <a:rPr lang="ru-RU" dirty="0"/>
              <a:t>. Друга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: </a:t>
            </a:r>
            <a:r>
              <a:rPr lang="ru-RU" b="1" i="1" dirty="0" err="1" smtClean="0"/>
              <a:t>противорахітичний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639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999</Words>
  <Application>Microsoft Office PowerPoint</Application>
  <PresentationFormat>Экран (4:3)</PresentationFormat>
  <Paragraphs>201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Вітаміни</vt:lpstr>
      <vt:lpstr>Презентация PowerPoint</vt:lpstr>
      <vt:lpstr>Групи</vt:lpstr>
      <vt:lpstr>Жиророзчинні</vt:lpstr>
      <vt:lpstr>Вітамін А Ретинол</vt:lpstr>
      <vt:lpstr>Вітамін A</vt:lpstr>
      <vt:lpstr>Вітамін A</vt:lpstr>
      <vt:lpstr>Вітамін D Кальциферол</vt:lpstr>
      <vt:lpstr>Вітамін D</vt:lpstr>
      <vt:lpstr>Вітамін D</vt:lpstr>
      <vt:lpstr>Презентация PowerPoint</vt:lpstr>
      <vt:lpstr>Презентация PowerPoint</vt:lpstr>
      <vt:lpstr>Презентация PowerPoint</vt:lpstr>
      <vt:lpstr>Вітамін К  нафтохінон антигеморогічний</vt:lpstr>
      <vt:lpstr>Вітамін К</vt:lpstr>
      <vt:lpstr>Презентация PowerPoint</vt:lpstr>
      <vt:lpstr>Вітамін Е Токоферол Вітамін молодості</vt:lpstr>
      <vt:lpstr>Вітамін Е</vt:lpstr>
      <vt:lpstr>Вітамін Е</vt:lpstr>
      <vt:lpstr>Водорозчинні</vt:lpstr>
      <vt:lpstr>Вітамін В_1 Тіанін</vt:lpstr>
      <vt:lpstr>Вітамін В_1</vt:lpstr>
      <vt:lpstr>Вітамін В_1</vt:lpstr>
      <vt:lpstr>Презентация PowerPoint</vt:lpstr>
      <vt:lpstr>Вітамін В_2 Рибофлавін</vt:lpstr>
      <vt:lpstr>Вітамін В_2</vt:lpstr>
      <vt:lpstr>Вітамін В_2</vt:lpstr>
      <vt:lpstr>Презентация PowerPoint</vt:lpstr>
      <vt:lpstr>Вітамін В_3 Ніацин</vt:lpstr>
      <vt:lpstr>Вітамін В_3 пантотенат пантотенова кислота</vt:lpstr>
      <vt:lpstr>Вітамін В_3</vt:lpstr>
      <vt:lpstr>Вітамін В_5</vt:lpstr>
      <vt:lpstr>Вітамін В_5</vt:lpstr>
      <vt:lpstr>Вітамін В_6 перидоксин</vt:lpstr>
      <vt:lpstr>Вітамін В_6</vt:lpstr>
      <vt:lpstr>Авітаміноз</vt:lpstr>
      <vt:lpstr>Вітамін В_9(В_С) фолієва кислота</vt:lpstr>
      <vt:lpstr>Вітамін В_С</vt:lpstr>
      <vt:lpstr>Авітаміноз</vt:lpstr>
      <vt:lpstr>Вітамін В_12 Ціанкобаламін</vt:lpstr>
      <vt:lpstr>Вітамін В_12</vt:lpstr>
      <vt:lpstr>Вітамін P Цитрин</vt:lpstr>
      <vt:lpstr>Вітамін P</vt:lpstr>
      <vt:lpstr>Вітамін C Аскорбінова кислота</vt:lpstr>
      <vt:lpstr>Вітамін C</vt:lpstr>
      <vt:lpstr>Вітамін C</vt:lpstr>
      <vt:lpstr>Презентация PowerPoint</vt:lpstr>
      <vt:lpstr>Авітаміноз</vt:lpstr>
      <vt:lpstr>Вітамін H Біотин</vt:lpstr>
      <vt:lpstr>Вітамін H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Алекс</cp:lastModifiedBy>
  <cp:revision>39</cp:revision>
  <dcterms:created xsi:type="dcterms:W3CDTF">2015-02-02T15:51:44Z</dcterms:created>
  <dcterms:modified xsi:type="dcterms:W3CDTF">2015-04-22T16:07:37Z</dcterms:modified>
</cp:coreProperties>
</file>