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06655-010E-43D4-960C-D6B2B243D509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781B-BADE-499E-995B-F3B82F463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4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81B-BADE-499E-995B-F3B82F4630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9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9806527-7B8C-48F5-B4A6-F8435ADCE03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B50D2B-7793-4226-9E25-ED7034E1EE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854" y="1343390"/>
            <a:ext cx="443833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Клітинне</a:t>
            </a:r>
            <a:br>
              <a:rPr lang="uk-UA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ядро.</a:t>
            </a:r>
            <a:br>
              <a:rPr lang="uk-UA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Його </a:t>
            </a:r>
            <a:br>
              <a:rPr lang="uk-UA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значення</a:t>
            </a:r>
            <a:br>
              <a:rPr lang="uk-UA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</a:t>
            </a:r>
            <a:br>
              <a:rPr lang="uk-UA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походження</a:t>
            </a:r>
            <a:endParaRPr lang="ru-RU" sz="44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19"/>
            <a:ext cx="3672408" cy="3302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0922"/>
            <a:ext cx="3672408" cy="27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776864" cy="283338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Ядро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один з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структурних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компонентів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еукаріотичної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клітини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містить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генетичну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інформацію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молекули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ДНК). В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ядрі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відбувається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реплікація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подвоєння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молекул ДНК, 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транскрипція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- синтез молекул РНК на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молекулі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ДНК. В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ядрі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ж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синтезовані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молекули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РНК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піддаються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ряду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модифікацій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чого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виходять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в цитоплазму.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Освіта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субодиниць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рибосом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відбувається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ядрі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спеціальних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утвореннях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ядерцях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89040"/>
            <a:ext cx="3600400" cy="29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960558" cy="1008112"/>
          </a:xfrm>
        </p:spPr>
        <p:txBody>
          <a:bodyPr>
            <a:normAutofit/>
          </a:bodyPr>
          <a:lstStyle/>
          <a:p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Ядерна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оболонка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ядерна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ламіна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ядерні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пори (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каріолемми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445224"/>
          </a:xfrm>
        </p:spPr>
        <p:txBody>
          <a:bodyPr>
            <a:normAutofit/>
          </a:bodyPr>
          <a:lstStyle/>
          <a:p>
            <a:r>
              <a:rPr lang="ru-RU" sz="1400" b="1" dirty="0" err="1"/>
              <a:t>Від</a:t>
            </a:r>
            <a:r>
              <a:rPr lang="ru-RU" sz="1400" b="1" dirty="0"/>
              <a:t> </a:t>
            </a:r>
            <a:r>
              <a:rPr lang="ru-RU" sz="1400" b="1" dirty="0" err="1"/>
              <a:t>цитоплазми</a:t>
            </a:r>
            <a:r>
              <a:rPr lang="ru-RU" sz="1400" b="1" dirty="0"/>
              <a:t> ядро </a:t>
            </a:r>
            <a:r>
              <a:rPr lang="ru-RU" sz="1400" b="1" dirty="0" err="1"/>
              <a:t>відокремлене</a:t>
            </a:r>
            <a:r>
              <a:rPr lang="ru-RU" sz="1400" b="1" dirty="0"/>
              <a:t>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ядерної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оболонкою</a:t>
            </a:r>
            <a:r>
              <a:rPr lang="ru-RU" sz="1400" b="1" dirty="0"/>
              <a:t>, </a:t>
            </a:r>
            <a:r>
              <a:rPr lang="ru-RU" sz="1400" b="1" dirty="0" err="1"/>
              <a:t>утвореної</a:t>
            </a:r>
            <a:r>
              <a:rPr lang="ru-RU" sz="1400" b="1" dirty="0"/>
              <a:t> за </a:t>
            </a:r>
            <a:r>
              <a:rPr lang="ru-RU" sz="1400" b="1" dirty="0" err="1"/>
              <a:t>рахунок</a:t>
            </a:r>
            <a:r>
              <a:rPr lang="ru-RU" sz="1400" b="1" dirty="0"/>
              <a:t> </a:t>
            </a:r>
            <a:r>
              <a:rPr lang="ru-RU" sz="1400" b="1" dirty="0" err="1"/>
              <a:t>розширення</a:t>
            </a:r>
            <a:r>
              <a:rPr lang="ru-RU" sz="1400" b="1" dirty="0"/>
              <a:t> і </a:t>
            </a:r>
            <a:r>
              <a:rPr lang="ru-RU" sz="1400" b="1" dirty="0" err="1"/>
              <a:t>злиття</a:t>
            </a:r>
            <a:r>
              <a:rPr lang="ru-RU" sz="1400" b="1" dirty="0"/>
              <a:t> один з одним цистерн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ендоплазматичної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мережі</a:t>
            </a:r>
            <a:r>
              <a:rPr lang="ru-RU" sz="1400" b="1" dirty="0"/>
              <a:t> таким чином, </a:t>
            </a:r>
            <a:r>
              <a:rPr lang="ru-RU" sz="1400" b="1" dirty="0" err="1"/>
              <a:t>що</a:t>
            </a:r>
            <a:r>
              <a:rPr lang="ru-RU" sz="1400" b="1" dirty="0"/>
              <a:t> у ядра </a:t>
            </a:r>
            <a:r>
              <a:rPr lang="ru-RU" sz="1400" b="1" dirty="0" err="1"/>
              <a:t>утворилися</a:t>
            </a:r>
            <a:r>
              <a:rPr lang="ru-RU" sz="1400" b="1" dirty="0"/>
              <a:t> </a:t>
            </a:r>
            <a:r>
              <a:rPr lang="ru-RU" sz="1400" b="1" dirty="0" err="1"/>
              <a:t>подвійні</a:t>
            </a:r>
            <a:r>
              <a:rPr lang="ru-RU" sz="1400" b="1" dirty="0"/>
              <a:t> </a:t>
            </a:r>
            <a:r>
              <a:rPr lang="ru-RU" sz="1400" b="1" dirty="0" err="1"/>
              <a:t>стінки</a:t>
            </a:r>
            <a:r>
              <a:rPr lang="ru-RU" sz="1400" b="1" dirty="0"/>
              <a:t> за </a:t>
            </a:r>
            <a:r>
              <a:rPr lang="ru-RU" sz="1400" b="1" dirty="0" err="1"/>
              <a:t>рахунок</a:t>
            </a:r>
            <a:r>
              <a:rPr lang="ru-RU" sz="1400" b="1" dirty="0"/>
              <a:t> </a:t>
            </a:r>
            <a:r>
              <a:rPr lang="ru-RU" sz="1400" b="1" dirty="0" err="1"/>
              <a:t>оточуючих</a:t>
            </a:r>
            <a:r>
              <a:rPr lang="ru-RU" sz="1400" b="1" dirty="0"/>
              <a:t> </a:t>
            </a:r>
            <a:r>
              <a:rPr lang="ru-RU" sz="1400" b="1" dirty="0" err="1"/>
              <a:t>його</a:t>
            </a:r>
            <a:r>
              <a:rPr lang="ru-RU" sz="1400" b="1" dirty="0"/>
              <a:t> </a:t>
            </a:r>
            <a:r>
              <a:rPr lang="ru-RU" sz="1400" b="1" dirty="0" err="1"/>
              <a:t>вузьких</a:t>
            </a:r>
            <a:r>
              <a:rPr lang="ru-RU" sz="1400" b="1" dirty="0"/>
              <a:t> </a:t>
            </a:r>
            <a:r>
              <a:rPr lang="ru-RU" sz="1400" b="1" dirty="0" err="1"/>
              <a:t>компартментов</a:t>
            </a:r>
            <a:r>
              <a:rPr lang="ru-RU" sz="1400" b="1" dirty="0"/>
              <a:t>. </a:t>
            </a:r>
            <a:r>
              <a:rPr lang="ru-RU" sz="1400" b="1" dirty="0" err="1"/>
              <a:t>Порожнина</a:t>
            </a:r>
            <a:r>
              <a:rPr lang="ru-RU" sz="1400" b="1" dirty="0"/>
              <a:t> </a:t>
            </a:r>
            <a:r>
              <a:rPr lang="ru-RU" sz="1400" b="1" dirty="0" err="1"/>
              <a:t>ядерної</a:t>
            </a:r>
            <a:r>
              <a:rPr lang="ru-RU" sz="1400" b="1" dirty="0"/>
              <a:t> </a:t>
            </a:r>
            <a:r>
              <a:rPr lang="ru-RU" sz="1400" b="1" dirty="0" err="1"/>
              <a:t>оболонки</a:t>
            </a:r>
            <a:r>
              <a:rPr lang="ru-RU" sz="1400" b="1" dirty="0"/>
              <a:t> </a:t>
            </a:r>
            <a:r>
              <a:rPr lang="ru-RU" sz="1400" b="1" dirty="0" err="1"/>
              <a:t>називається</a:t>
            </a:r>
            <a:r>
              <a:rPr lang="ru-RU" sz="1400" b="1" dirty="0"/>
              <a:t>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люменів</a:t>
            </a:r>
            <a:r>
              <a:rPr lang="ru-RU" sz="1400" b="1" dirty="0"/>
              <a:t> </a:t>
            </a:r>
            <a:r>
              <a:rPr lang="ru-RU" sz="1400" b="1" dirty="0" err="1"/>
              <a:t>або</a:t>
            </a:r>
            <a:r>
              <a:rPr lang="ru-RU" sz="1400" b="1" dirty="0"/>
              <a:t>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перінуклеарним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 простором</a:t>
            </a:r>
            <a:r>
              <a:rPr lang="ru-RU" sz="1400" b="1" dirty="0"/>
              <a:t>. </a:t>
            </a:r>
            <a:r>
              <a:rPr lang="ru-RU" sz="1400" b="1" dirty="0" err="1"/>
              <a:t>Внутрішня</a:t>
            </a:r>
            <a:r>
              <a:rPr lang="ru-RU" sz="1400" b="1" dirty="0"/>
              <a:t> </a:t>
            </a:r>
            <a:r>
              <a:rPr lang="ru-RU" sz="1400" b="1" dirty="0" err="1"/>
              <a:t>поверхня</a:t>
            </a:r>
            <a:r>
              <a:rPr lang="ru-RU" sz="1400" b="1" dirty="0"/>
              <a:t> </a:t>
            </a:r>
            <a:r>
              <a:rPr lang="ru-RU" sz="1400" b="1" dirty="0" err="1"/>
              <a:t>ядерної</a:t>
            </a:r>
            <a:r>
              <a:rPr lang="ru-RU" sz="1400" b="1" dirty="0"/>
              <a:t> </a:t>
            </a:r>
            <a:r>
              <a:rPr lang="ru-RU" sz="1400" b="1" dirty="0" err="1"/>
              <a:t>оболонки</a:t>
            </a:r>
            <a:r>
              <a:rPr lang="ru-RU" sz="1400" b="1" dirty="0"/>
              <a:t> стелить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ядерної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ламін</a:t>
            </a:r>
            <a:r>
              <a:rPr lang="ru-RU" sz="1400" b="1" dirty="0"/>
              <a:t>, </a:t>
            </a:r>
            <a:r>
              <a:rPr lang="ru-RU" sz="1400" b="1" dirty="0" err="1"/>
              <a:t>жорсткої</a:t>
            </a:r>
            <a:r>
              <a:rPr lang="ru-RU" sz="1400" b="1" dirty="0"/>
              <a:t> </a:t>
            </a:r>
            <a:r>
              <a:rPr lang="ru-RU" sz="1400" b="1" dirty="0" err="1"/>
              <a:t>білкової</a:t>
            </a:r>
            <a:r>
              <a:rPr lang="ru-RU" sz="1400" b="1" dirty="0"/>
              <a:t> структурою, </a:t>
            </a:r>
            <a:r>
              <a:rPr lang="ru-RU" sz="1400" b="1" dirty="0" err="1"/>
              <a:t>утвореної</a:t>
            </a:r>
            <a:r>
              <a:rPr lang="ru-RU" sz="1400" b="1" dirty="0"/>
              <a:t> </a:t>
            </a:r>
            <a:r>
              <a:rPr lang="ru-RU" sz="1400" b="1" dirty="0" err="1"/>
              <a:t>білками</a:t>
            </a:r>
            <a:r>
              <a:rPr lang="ru-RU" sz="1400" b="1" dirty="0"/>
              <a:t>-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ламіна</a:t>
            </a:r>
            <a:r>
              <a:rPr lang="ru-RU" sz="1400" b="1" dirty="0"/>
              <a:t>, до </a:t>
            </a:r>
            <a:r>
              <a:rPr lang="ru-RU" sz="1400" b="1" dirty="0" err="1"/>
              <a:t>якої</a:t>
            </a:r>
            <a:r>
              <a:rPr lang="ru-RU" sz="1400" b="1" dirty="0"/>
              <a:t> </a:t>
            </a:r>
            <a:r>
              <a:rPr lang="ru-RU" sz="1400" b="1" dirty="0" err="1"/>
              <a:t>прикріплені</a:t>
            </a:r>
            <a:r>
              <a:rPr lang="ru-RU" sz="1400" b="1" dirty="0"/>
              <a:t> 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нитки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хромосомної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 ДНК</a:t>
            </a:r>
            <a:r>
              <a:rPr lang="ru-RU" sz="1400" b="1" dirty="0"/>
              <a:t>. </a:t>
            </a:r>
            <a:r>
              <a:rPr lang="ru-RU" sz="1400" b="1" dirty="0" err="1"/>
              <a:t>Ламіни</a:t>
            </a:r>
            <a:r>
              <a:rPr lang="ru-RU" sz="1400" b="1" dirty="0"/>
              <a:t> </a:t>
            </a:r>
            <a:r>
              <a:rPr lang="ru-RU" sz="1400" b="1" dirty="0" err="1"/>
              <a:t>прикріплюються</a:t>
            </a:r>
            <a:r>
              <a:rPr lang="ru-RU" sz="1400" b="1" dirty="0"/>
              <a:t> до </a:t>
            </a:r>
            <a:r>
              <a:rPr lang="ru-RU" sz="1400" b="1" dirty="0" err="1"/>
              <a:t>внутрішньої</a:t>
            </a:r>
            <a:r>
              <a:rPr lang="ru-RU" sz="1400" b="1" dirty="0"/>
              <a:t> </a:t>
            </a:r>
            <a:r>
              <a:rPr lang="ru-RU" sz="1400" b="1" dirty="0" err="1"/>
              <a:t>мембрані</a:t>
            </a:r>
            <a:r>
              <a:rPr lang="ru-RU" sz="1400" b="1" dirty="0"/>
              <a:t> </a:t>
            </a:r>
            <a:r>
              <a:rPr lang="ru-RU" sz="1400" b="1" dirty="0" err="1"/>
              <a:t>ядерної</a:t>
            </a:r>
            <a:r>
              <a:rPr lang="ru-RU" sz="1400" b="1" dirty="0"/>
              <a:t> </a:t>
            </a:r>
            <a:r>
              <a:rPr lang="ru-RU" sz="1400" b="1" dirty="0" err="1"/>
              <a:t>оболонки</a:t>
            </a:r>
            <a:r>
              <a:rPr lang="ru-RU" sz="1400" b="1" dirty="0"/>
              <a:t> за </a:t>
            </a:r>
            <a:r>
              <a:rPr lang="ru-RU" sz="1400" b="1" dirty="0" err="1"/>
              <a:t>допомогою</a:t>
            </a:r>
            <a:r>
              <a:rPr lang="ru-RU" sz="1400" b="1" dirty="0"/>
              <a:t> </a:t>
            </a:r>
            <a:r>
              <a:rPr lang="ru-RU" sz="1400" b="1" dirty="0" err="1"/>
              <a:t>заякореного</a:t>
            </a:r>
            <a:r>
              <a:rPr lang="ru-RU" sz="1400" b="1" dirty="0"/>
              <a:t> в </a:t>
            </a:r>
            <a:r>
              <a:rPr lang="ru-RU" sz="1400" b="1" dirty="0" err="1"/>
              <a:t>ній</a:t>
            </a:r>
            <a:r>
              <a:rPr lang="ru-RU" sz="1400" b="1" dirty="0"/>
              <a:t> </a:t>
            </a:r>
            <a:r>
              <a:rPr lang="ru-RU" sz="1400" b="1" dirty="0" err="1"/>
              <a:t>трансмембранних</a:t>
            </a:r>
            <a:r>
              <a:rPr lang="ru-RU" sz="1400" b="1" dirty="0"/>
              <a:t> </a:t>
            </a:r>
            <a:r>
              <a:rPr lang="ru-RU" sz="1400" b="1" dirty="0" err="1"/>
              <a:t>білків</a:t>
            </a:r>
            <a:r>
              <a:rPr lang="ru-RU" sz="1400" b="1" dirty="0"/>
              <a:t> -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рецепторів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ламін</a:t>
            </a:r>
            <a:r>
              <a:rPr lang="ru-RU" sz="1400" b="1" dirty="0"/>
              <a:t>. В </a:t>
            </a:r>
            <a:r>
              <a:rPr lang="ru-RU" sz="1400" b="1" dirty="0" err="1"/>
              <a:t>деяких</a:t>
            </a:r>
            <a:r>
              <a:rPr lang="ru-RU" sz="1400" b="1" dirty="0"/>
              <a:t> </a:t>
            </a:r>
            <a:r>
              <a:rPr lang="ru-RU" sz="1400" b="1" dirty="0" err="1"/>
              <a:t>місцях</a:t>
            </a:r>
            <a:r>
              <a:rPr lang="ru-RU" sz="1400" b="1" dirty="0"/>
              <a:t> </a:t>
            </a:r>
            <a:r>
              <a:rPr lang="ru-RU" sz="1400" b="1" dirty="0" err="1"/>
              <a:t>внутрішня</a:t>
            </a:r>
            <a:r>
              <a:rPr lang="ru-RU" sz="1400" b="1" dirty="0"/>
              <a:t> і </a:t>
            </a:r>
            <a:r>
              <a:rPr lang="ru-RU" sz="1400" b="1" dirty="0" err="1"/>
              <a:t>зовнішня</a:t>
            </a:r>
            <a:r>
              <a:rPr lang="ru-RU" sz="1400" b="1" dirty="0"/>
              <a:t> </a:t>
            </a:r>
            <a:r>
              <a:rPr lang="ru-RU" sz="1400" b="1" dirty="0" err="1"/>
              <a:t>мембрани</a:t>
            </a:r>
            <a:r>
              <a:rPr lang="ru-RU" sz="1400" b="1" dirty="0"/>
              <a:t> </a:t>
            </a:r>
            <a:r>
              <a:rPr lang="ru-RU" sz="1400" b="1" dirty="0" err="1"/>
              <a:t>ядерної</a:t>
            </a:r>
            <a:r>
              <a:rPr lang="ru-RU" sz="1400" b="1" dirty="0"/>
              <a:t> </a:t>
            </a:r>
            <a:r>
              <a:rPr lang="ru-RU" sz="1400" b="1" dirty="0" err="1"/>
              <a:t>оболонки</a:t>
            </a:r>
            <a:r>
              <a:rPr lang="ru-RU" sz="1400" b="1" dirty="0"/>
              <a:t> </a:t>
            </a:r>
            <a:r>
              <a:rPr lang="ru-RU" sz="1400" b="1" dirty="0" err="1"/>
              <a:t>зливаються</a:t>
            </a:r>
            <a:r>
              <a:rPr lang="ru-RU" sz="1400" b="1" dirty="0"/>
              <a:t> і </a:t>
            </a:r>
            <a:r>
              <a:rPr lang="ru-RU" sz="1400" b="1" dirty="0" err="1"/>
              <a:t>утворюють</a:t>
            </a:r>
            <a:r>
              <a:rPr lang="ru-RU" sz="1400" b="1" dirty="0"/>
              <a:t> так </a:t>
            </a:r>
            <a:r>
              <a:rPr lang="ru-RU" sz="1400" b="1" dirty="0" err="1"/>
              <a:t>звані</a:t>
            </a:r>
            <a:r>
              <a:rPr lang="ru-RU" sz="1400" b="1" dirty="0"/>
              <a:t>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ядерні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 пори</a:t>
            </a:r>
            <a:r>
              <a:rPr lang="ru-RU" sz="1400" b="1" dirty="0"/>
              <a:t>, через </a:t>
            </a:r>
            <a:r>
              <a:rPr lang="ru-RU" sz="1400" b="1" dirty="0" err="1"/>
              <a:t>які</a:t>
            </a:r>
            <a:r>
              <a:rPr lang="ru-RU" sz="1400" b="1" dirty="0"/>
              <a:t> </a:t>
            </a:r>
            <a:r>
              <a:rPr lang="ru-RU" sz="1400" b="1" dirty="0" err="1"/>
              <a:t>відбувається</a:t>
            </a:r>
            <a:r>
              <a:rPr lang="ru-RU" sz="1400" b="1" dirty="0"/>
              <a:t> </a:t>
            </a: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обмін</a:t>
            </a:r>
            <a:r>
              <a:rPr lang="ru-RU" sz="1400" b="1" dirty="0"/>
              <a:t> </a:t>
            </a:r>
            <a:r>
              <a:rPr lang="ru-RU" sz="1400" b="1" dirty="0" err="1"/>
              <a:t>між</a:t>
            </a:r>
            <a:r>
              <a:rPr lang="ru-RU" sz="1400" b="1" dirty="0"/>
              <a:t> ядром і цитоплазмою. Пора не є </a:t>
            </a:r>
            <a:r>
              <a:rPr lang="ru-RU" sz="1400" b="1" dirty="0" err="1"/>
              <a:t>діркою</a:t>
            </a:r>
            <a:r>
              <a:rPr lang="ru-RU" sz="1400" b="1" dirty="0"/>
              <a:t> в </a:t>
            </a:r>
            <a:r>
              <a:rPr lang="ru-RU" sz="1400" b="1" dirty="0" err="1"/>
              <a:t>ядрі</a:t>
            </a:r>
            <a:r>
              <a:rPr lang="ru-RU" sz="1400" b="1" dirty="0"/>
              <a:t>, а </a:t>
            </a:r>
            <a:r>
              <a:rPr lang="ru-RU" sz="1400" b="1" dirty="0" err="1"/>
              <a:t>має</a:t>
            </a:r>
            <a:r>
              <a:rPr lang="ru-RU" sz="1400" b="1" dirty="0"/>
              <a:t> </a:t>
            </a:r>
            <a:r>
              <a:rPr lang="ru-RU" sz="1400" b="1" dirty="0" err="1"/>
              <a:t>складну</a:t>
            </a:r>
            <a:r>
              <a:rPr lang="ru-RU" sz="1400" b="1" dirty="0"/>
              <a:t> структуру, </a:t>
            </a:r>
            <a:r>
              <a:rPr lang="ru-RU" sz="1400" b="1" dirty="0" err="1"/>
              <a:t>організовану</a:t>
            </a:r>
            <a:r>
              <a:rPr lang="ru-RU" sz="1400" b="1" dirty="0"/>
              <a:t> </a:t>
            </a:r>
            <a:r>
              <a:rPr lang="ru-RU" sz="1400" b="1" dirty="0" err="1"/>
              <a:t>кількома</a:t>
            </a:r>
            <a:r>
              <a:rPr lang="ru-RU" sz="1400" b="1" dirty="0"/>
              <a:t> десятками </a:t>
            </a:r>
            <a:r>
              <a:rPr lang="ru-RU" sz="1400" b="1" dirty="0" err="1"/>
              <a:t>спеціалізованих</a:t>
            </a:r>
            <a:r>
              <a:rPr lang="ru-RU" sz="1400" b="1" dirty="0"/>
              <a:t> </a:t>
            </a:r>
            <a:r>
              <a:rPr lang="ru-RU" sz="1400" b="1" dirty="0" err="1"/>
              <a:t>білків</a:t>
            </a:r>
            <a:r>
              <a:rPr lang="ru-RU" sz="1400" b="1" dirty="0"/>
              <a:t> -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нуклеопорінов</a:t>
            </a:r>
            <a:r>
              <a:rPr lang="ru-RU" sz="1400" b="1" dirty="0"/>
              <a:t>. </a:t>
            </a:r>
            <a:r>
              <a:rPr lang="ru-RU" sz="1400" b="1" dirty="0" err="1"/>
              <a:t>Під</a:t>
            </a:r>
            <a:r>
              <a:rPr lang="ru-RU" sz="1400" b="1" dirty="0"/>
              <a:t> </a:t>
            </a:r>
            <a:r>
              <a:rPr lang="ru-RU" sz="1400" b="1" dirty="0" err="1"/>
              <a:t>електронним</a:t>
            </a:r>
            <a:r>
              <a:rPr lang="ru-RU" sz="1400" b="1" dirty="0"/>
              <a:t> </a:t>
            </a:r>
            <a:r>
              <a:rPr lang="ru-RU" sz="1400" b="1" dirty="0" err="1"/>
              <a:t>мікроскопом</a:t>
            </a:r>
            <a:r>
              <a:rPr lang="ru-RU" sz="1400" b="1" dirty="0"/>
              <a:t> вона видна як </a:t>
            </a:r>
            <a:r>
              <a:rPr lang="ru-RU" sz="1400" b="1" dirty="0" err="1"/>
              <a:t>вісім</a:t>
            </a:r>
            <a:r>
              <a:rPr lang="ru-RU" sz="1400" b="1" dirty="0"/>
              <a:t> </a:t>
            </a:r>
            <a:r>
              <a:rPr lang="ru-RU" sz="1400" b="1" dirty="0" err="1"/>
              <a:t>пов'язаних</a:t>
            </a:r>
            <a:r>
              <a:rPr lang="ru-RU" sz="1400" b="1" dirty="0"/>
              <a:t> </a:t>
            </a:r>
            <a:r>
              <a:rPr lang="ru-RU" sz="1400" b="1" dirty="0" err="1"/>
              <a:t>між</a:t>
            </a:r>
            <a:r>
              <a:rPr lang="ru-RU" sz="1400" b="1" dirty="0"/>
              <a:t> собою </a:t>
            </a:r>
            <a:r>
              <a:rPr lang="ru-RU" sz="1400" b="1" dirty="0" err="1"/>
              <a:t>білкових</a:t>
            </a:r>
            <a:r>
              <a:rPr lang="ru-RU" sz="1400" b="1" dirty="0"/>
              <a:t> гранул з </a:t>
            </a:r>
            <a:r>
              <a:rPr lang="ru-RU" sz="1400" b="1" dirty="0" err="1"/>
              <a:t>зовнішньої</a:t>
            </a:r>
            <a:r>
              <a:rPr lang="ru-RU" sz="1400" b="1" dirty="0"/>
              <a:t> і </a:t>
            </a:r>
            <a:r>
              <a:rPr lang="ru-RU" sz="1400" b="1" dirty="0" err="1"/>
              <a:t>стільки</a:t>
            </a:r>
            <a:r>
              <a:rPr lang="ru-RU" sz="1400" b="1" dirty="0"/>
              <a:t> ж з </a:t>
            </a:r>
            <a:r>
              <a:rPr lang="ru-RU" sz="1400" b="1" dirty="0" err="1"/>
              <a:t>внутрішньої</a:t>
            </a:r>
            <a:r>
              <a:rPr lang="ru-RU" sz="1400" b="1" dirty="0"/>
              <a:t> </a:t>
            </a:r>
            <a:r>
              <a:rPr lang="ru-RU" sz="1400" b="1" dirty="0" err="1"/>
              <a:t>сторони</a:t>
            </a:r>
            <a:r>
              <a:rPr lang="ru-RU" sz="1400" b="1" dirty="0"/>
              <a:t> </a:t>
            </a:r>
            <a:r>
              <a:rPr lang="ru-RU" sz="1400" b="1" dirty="0" err="1"/>
              <a:t>ядерної</a:t>
            </a:r>
            <a:r>
              <a:rPr lang="ru-RU" sz="1400" b="1" dirty="0"/>
              <a:t> </a:t>
            </a:r>
            <a:r>
              <a:rPr lang="ru-RU" sz="1400" b="1" dirty="0" err="1"/>
              <a:t>оболонки</a:t>
            </a:r>
            <a:r>
              <a:rPr lang="ru-RU" sz="14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81128"/>
            <a:ext cx="58293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4032448" cy="4347845"/>
          </a:xfrm>
        </p:spPr>
        <p:txBody>
          <a:bodyPr>
            <a:normAutofit/>
          </a:bodyPr>
          <a:lstStyle/>
          <a:p>
            <a:r>
              <a:rPr lang="vi-VN" sz="2000" b="1" dirty="0">
                <a:solidFill>
                  <a:schemeClr val="bg2">
                    <a:lumMod val="50000"/>
                  </a:schemeClr>
                </a:solidFill>
              </a:rPr>
              <a:t>Хромати́н —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</a:rPr>
              <a:t>комплекс молекул ДНК та специфічних білків, що складає хромосоми. В клітинах еукаріот хроматин розташований в ядрі, а в клітинах архей — у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</a:rPr>
              <a:t>нуклеоїді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59" y="-99392"/>
            <a:ext cx="3835792" cy="6624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782">
            <a:off x="1563826" y="5132169"/>
            <a:ext cx="2119433" cy="1745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659">
            <a:off x="2745838" y="3345259"/>
            <a:ext cx="1905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628">
            <a:off x="0" y="3284983"/>
            <a:ext cx="2474218" cy="19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4924">
            <a:off x="802362" y="1224984"/>
            <a:ext cx="5987623" cy="1980437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Ядерце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знаходиться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всередині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ядра, і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власної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мембранної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оболонки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однак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добре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помітно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світловим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електронним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мікроскопом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Основною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функцією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ядерця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є синтез рибосом.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3960556" cy="817316"/>
          </a:xfrm>
        </p:spPr>
        <p:txBody>
          <a:bodyPr>
            <a:normAutofit/>
          </a:bodyPr>
          <a:lstStyle/>
          <a:p>
            <a:r>
              <a:rPr lang="uk-UA" b="1" u="sng" dirty="0" smtClean="0"/>
              <a:t>Ядерце та його функція</a:t>
            </a:r>
            <a:endParaRPr lang="ru-RU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2057400" cy="2798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69" y="3333746"/>
            <a:ext cx="2762250" cy="3181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033">
            <a:off x="5645223" y="2526407"/>
            <a:ext cx="2857500" cy="238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206">
            <a:off x="5894216" y="4501603"/>
            <a:ext cx="2359512" cy="18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3456502" cy="601136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Історія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відкриття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496863"/>
              </p:ext>
            </p:extLst>
          </p:nvPr>
        </p:nvGraphicFramePr>
        <p:xfrm>
          <a:off x="611560" y="1340768"/>
          <a:ext cx="7920880" cy="53560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53560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1831 </a:t>
                      </a:r>
                      <a:r>
                        <a:rPr lang="ru-RU" sz="1400" dirty="0" err="1" smtClean="0"/>
                        <a:t>році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англійський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природознавець</a:t>
                      </a:r>
                      <a:r>
                        <a:rPr lang="ru-RU" sz="1400" dirty="0" smtClean="0"/>
                        <a:t> Роберт Браун </a:t>
                      </a:r>
                      <a:r>
                        <a:rPr lang="ru-RU" sz="1400" dirty="0" err="1" smtClean="0"/>
                        <a:t>вивчав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різні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види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рослин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зразки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яких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зібрав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під</a:t>
                      </a:r>
                      <a:r>
                        <a:rPr lang="ru-RU" sz="1400" dirty="0" smtClean="0"/>
                        <a:t> час </a:t>
                      </a:r>
                      <a:r>
                        <a:rPr lang="ru-RU" sz="1400" dirty="0" err="1" smtClean="0"/>
                        <a:t>подорожі</a:t>
                      </a:r>
                      <a:r>
                        <a:rPr lang="ru-RU" sz="1400" dirty="0" smtClean="0"/>
                        <a:t> до </a:t>
                      </a:r>
                      <a:r>
                        <a:rPr lang="ru-RU" sz="1400" dirty="0" err="1" smtClean="0"/>
                        <a:t>Австралії</a:t>
                      </a:r>
                      <a:r>
                        <a:rPr lang="ru-RU" sz="1400" dirty="0" smtClean="0"/>
                        <a:t>. Браун </a:t>
                      </a:r>
                      <a:r>
                        <a:rPr lang="ru-RU" sz="1400" dirty="0" err="1" smtClean="0"/>
                        <a:t>був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дуже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уважним</a:t>
                      </a:r>
                      <a:r>
                        <a:rPr lang="ru-RU" sz="1400" dirty="0" smtClean="0"/>
                        <a:t> до деталей, а </a:t>
                      </a:r>
                      <a:r>
                        <a:rPr lang="ru-RU" sz="1400" dirty="0" err="1" smtClean="0"/>
                        <a:t>клітини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рослин</a:t>
                      </a:r>
                      <a:r>
                        <a:rPr lang="ru-RU" sz="1400" dirty="0" smtClean="0"/>
                        <a:t> особливо </a:t>
                      </a:r>
                      <a:r>
                        <a:rPr lang="ru-RU" sz="1400" dirty="0" err="1" smtClean="0"/>
                        <a:t>цікавили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його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Розглядаючи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їх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під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мікроскопом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він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побачив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дещо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цікаве</a:t>
                      </a:r>
                      <a:r>
                        <a:rPr lang="ru-RU" sz="1400" dirty="0" smtClean="0"/>
                        <a:t>: </a:t>
                      </a:r>
                      <a:r>
                        <a:rPr lang="ru-RU" sz="1400" dirty="0" err="1" smtClean="0"/>
                        <a:t>кожна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клітина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містила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круглий</a:t>
                      </a:r>
                      <a:r>
                        <a:rPr lang="ru-RU" sz="1400" dirty="0" smtClean="0"/>
                        <a:t> і </a:t>
                      </a:r>
                      <a:r>
                        <a:rPr lang="ru-RU" sz="1400" dirty="0" err="1" smtClean="0"/>
                        <a:t>непрозорий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елемент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Він</a:t>
                      </a:r>
                      <a:r>
                        <a:rPr lang="ru-RU" sz="1400" dirty="0" smtClean="0"/>
                        <a:t> назвав </a:t>
                      </a:r>
                      <a:r>
                        <a:rPr lang="ru-RU" sz="1400" dirty="0" err="1" smtClean="0"/>
                        <a:t>його</a:t>
                      </a:r>
                      <a:r>
                        <a:rPr lang="ru-RU" sz="1400" dirty="0" smtClean="0"/>
                        <a:t> ядром.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Дізнавшись</a:t>
                      </a:r>
                      <a:r>
                        <a:rPr lang="ru-RU" sz="1400" dirty="0" smtClean="0"/>
                        <a:t> про </a:t>
                      </a:r>
                      <a:r>
                        <a:rPr lang="ru-RU" sz="1400" dirty="0" err="1" smtClean="0"/>
                        <a:t>спостереження</a:t>
                      </a:r>
                      <a:r>
                        <a:rPr lang="ru-RU" sz="1400" dirty="0" smtClean="0"/>
                        <a:t> Брауна, </a:t>
                      </a:r>
                      <a:r>
                        <a:rPr lang="ru-RU" sz="1400" dirty="0" err="1" smtClean="0"/>
                        <a:t>німецький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фізіолог</a:t>
                      </a:r>
                      <a:r>
                        <a:rPr lang="ru-RU" sz="1400" dirty="0" smtClean="0"/>
                        <a:t> Теодор Шванн почав </a:t>
                      </a:r>
                      <a:r>
                        <a:rPr lang="ru-RU" sz="1400" dirty="0" err="1" smtClean="0"/>
                        <a:t>шукати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подібні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елементи</a:t>
                      </a:r>
                      <a:r>
                        <a:rPr lang="ru-RU" sz="1400" dirty="0" smtClean="0"/>
                        <a:t> в </a:t>
                      </a:r>
                      <a:r>
                        <a:rPr lang="ru-RU" sz="1400" dirty="0" err="1" smtClean="0"/>
                        <a:t>клітинах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пуголовків</a:t>
                      </a:r>
                      <a:r>
                        <a:rPr lang="ru-RU" sz="1400" dirty="0" smtClean="0"/>
                        <a:t> і </a:t>
                      </a:r>
                      <a:r>
                        <a:rPr lang="ru-RU" sz="1400" dirty="0" err="1" smtClean="0"/>
                        <a:t>знайшов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Кожна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клітина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містила</a:t>
                      </a:r>
                      <a:r>
                        <a:rPr lang="ru-RU" sz="1400" dirty="0" smtClean="0"/>
                        <a:t> ядро. </a:t>
                      </a:r>
                      <a:r>
                        <a:rPr lang="ru-RU" sz="1400" dirty="0" err="1" smtClean="0"/>
                        <a:t>Це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був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революційний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прорив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свідчення</a:t>
                      </a:r>
                      <a:r>
                        <a:rPr lang="ru-RU" sz="1400" dirty="0" smtClean="0"/>
                        <a:t> того, </a:t>
                      </a:r>
                      <a:r>
                        <a:rPr lang="ru-RU" sz="1400" dirty="0" err="1" smtClean="0"/>
                        <a:t>що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всі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види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життя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пов'язані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між</a:t>
                      </a:r>
                      <a:r>
                        <a:rPr lang="ru-RU" sz="1400" dirty="0" smtClean="0"/>
                        <a:t> собою. В </a:t>
                      </a:r>
                      <a:r>
                        <a:rPr lang="ru-RU" sz="1400" dirty="0" err="1" smtClean="0"/>
                        <a:t>одній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із</a:t>
                      </a:r>
                      <a:r>
                        <a:rPr lang="ru-RU" sz="1400" dirty="0" smtClean="0"/>
                        <a:t> книг Шванн описав </a:t>
                      </a:r>
                      <a:r>
                        <a:rPr lang="ru-RU" sz="1400" dirty="0" err="1" smtClean="0"/>
                        <a:t>різні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типи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клітин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взяті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різноманітних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організмів</a:t>
                      </a:r>
                      <a:r>
                        <a:rPr lang="ru-RU" sz="1400" dirty="0" smtClean="0"/>
                        <a:t> і </a:t>
                      </a:r>
                      <a:r>
                        <a:rPr lang="ru-RU" sz="1400" dirty="0" err="1" smtClean="0"/>
                        <a:t>визначив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їх</a:t>
                      </a:r>
                      <a:r>
                        <a:rPr lang="ru-RU" sz="1400" dirty="0" smtClean="0"/>
                        <a:t> за фактом </a:t>
                      </a:r>
                      <a:r>
                        <a:rPr lang="ru-RU" sz="1400" dirty="0" err="1" smtClean="0"/>
                        <a:t>наявності</a:t>
                      </a:r>
                      <a:r>
                        <a:rPr lang="ru-RU" sz="1400" dirty="0" smtClean="0"/>
                        <a:t> ядра.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57" y="1340768"/>
            <a:ext cx="2675237" cy="2913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99" y="3479016"/>
            <a:ext cx="2996161" cy="31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72608" cy="532859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1) </a:t>
            </a:r>
            <a:r>
              <a:rPr lang="ru-RU" sz="1600" dirty="0" err="1" smtClean="0">
                <a:solidFill>
                  <a:schemeClr val="tx1"/>
                </a:solidFill>
              </a:rPr>
              <a:t>Гіпотеза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відома</a:t>
            </a:r>
            <a:r>
              <a:rPr lang="ru-RU" sz="1600" dirty="0">
                <a:solidFill>
                  <a:schemeClr val="tx1"/>
                </a:solidFill>
              </a:rPr>
              <a:t> як "</a:t>
            </a:r>
            <a:r>
              <a:rPr lang="ru-RU" sz="1600" dirty="0" err="1">
                <a:solidFill>
                  <a:schemeClr val="tx1"/>
                </a:solidFill>
              </a:rPr>
              <a:t>сінтропная</a:t>
            </a:r>
            <a:r>
              <a:rPr lang="ru-RU" sz="1600" dirty="0">
                <a:solidFill>
                  <a:schemeClr val="tx1"/>
                </a:solidFill>
              </a:rPr>
              <a:t> модель", </a:t>
            </a:r>
            <a:r>
              <a:rPr lang="ru-RU" sz="1600" dirty="0" err="1">
                <a:solidFill>
                  <a:schemeClr val="tx1"/>
                </a:solidFill>
              </a:rPr>
              <a:t>припускає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що</a:t>
            </a:r>
            <a:r>
              <a:rPr lang="ru-RU" sz="1600" dirty="0">
                <a:solidFill>
                  <a:schemeClr val="tx1"/>
                </a:solidFill>
              </a:rPr>
              <a:t> ядро </a:t>
            </a:r>
            <a:r>
              <a:rPr lang="ru-RU" sz="1600" dirty="0" err="1">
                <a:solidFill>
                  <a:schemeClr val="tx1"/>
                </a:solidFill>
              </a:rPr>
              <a:t>виникло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результаті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симбіотичних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взаємовідносин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між</a:t>
            </a:r>
            <a:r>
              <a:rPr lang="ru-RU" sz="1600" dirty="0">
                <a:solidFill>
                  <a:schemeClr val="tx1"/>
                </a:solidFill>
              </a:rPr>
              <a:t> архея і </a:t>
            </a:r>
            <a:r>
              <a:rPr lang="ru-RU" sz="1600" dirty="0" err="1" smtClean="0">
                <a:solidFill>
                  <a:schemeClr val="tx1"/>
                </a:solidFill>
              </a:rPr>
              <a:t>бактерією.За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цією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гіпотезою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симбіоз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виник</a:t>
            </a:r>
            <a:r>
              <a:rPr lang="ru-RU" sz="1600" dirty="0">
                <a:solidFill>
                  <a:schemeClr val="tx1"/>
                </a:solidFill>
              </a:rPr>
              <a:t>, коли </a:t>
            </a:r>
            <a:r>
              <a:rPr lang="ru-RU" sz="1600" dirty="0" err="1">
                <a:solidFill>
                  <a:schemeClr val="tx1"/>
                </a:solidFill>
              </a:rPr>
              <a:t>давня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архея проникла </a:t>
            </a: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err="1" smtClean="0">
                <a:solidFill>
                  <a:schemeClr val="tx1"/>
                </a:solidFill>
              </a:rPr>
              <a:t>бактерію.Згодом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архея </a:t>
            </a:r>
            <a:r>
              <a:rPr lang="ru-RU" sz="1600" dirty="0" err="1">
                <a:solidFill>
                  <a:schemeClr val="tx1"/>
                </a:solidFill>
              </a:rPr>
              <a:t>редукувалася</a:t>
            </a:r>
            <a:r>
              <a:rPr lang="ru-RU" sz="1600" dirty="0">
                <a:solidFill>
                  <a:schemeClr val="tx1"/>
                </a:solidFill>
              </a:rPr>
              <a:t> до </a:t>
            </a:r>
            <a:r>
              <a:rPr lang="ru-RU" sz="1600" dirty="0" err="1">
                <a:solidFill>
                  <a:schemeClr val="tx1"/>
                </a:solidFill>
              </a:rPr>
              <a:t>клітинного</a:t>
            </a:r>
            <a:r>
              <a:rPr lang="ru-RU" sz="1600" dirty="0">
                <a:solidFill>
                  <a:schemeClr val="tx1"/>
                </a:solidFill>
              </a:rPr>
              <a:t> ядра </a:t>
            </a:r>
            <a:r>
              <a:rPr lang="ru-RU" sz="1600" dirty="0" err="1">
                <a:solidFill>
                  <a:schemeClr val="tx1"/>
                </a:solidFill>
              </a:rPr>
              <a:t>сучасних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еукаріот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2) </a:t>
            </a:r>
            <a:r>
              <a:rPr lang="ru-RU" sz="1600" dirty="0" err="1">
                <a:solidFill>
                  <a:schemeClr val="tx1"/>
                </a:solidFill>
              </a:rPr>
              <a:t>Згідно</a:t>
            </a:r>
            <a:r>
              <a:rPr lang="ru-RU" sz="1600" dirty="0">
                <a:solidFill>
                  <a:schemeClr val="tx1"/>
                </a:solidFill>
              </a:rPr>
              <a:t> з другою </a:t>
            </a:r>
            <a:r>
              <a:rPr lang="ru-RU" sz="1600" dirty="0" err="1">
                <a:solidFill>
                  <a:schemeClr val="tx1"/>
                </a:solidFill>
              </a:rPr>
              <a:t>гіпотезою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прото-еукаріотичних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клітина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еволюціонувала</a:t>
            </a:r>
            <a:r>
              <a:rPr lang="ru-RU" sz="1600" dirty="0">
                <a:solidFill>
                  <a:schemeClr val="tx1"/>
                </a:solidFill>
              </a:rPr>
              <a:t> з </a:t>
            </a:r>
            <a:r>
              <a:rPr lang="ru-RU" sz="1600" dirty="0" err="1">
                <a:solidFill>
                  <a:schemeClr val="tx1"/>
                </a:solidFill>
              </a:rPr>
              <a:t>бактерії</a:t>
            </a:r>
            <a:r>
              <a:rPr lang="ru-RU" sz="1600" dirty="0">
                <a:solidFill>
                  <a:schemeClr val="tx1"/>
                </a:solidFill>
              </a:rPr>
              <a:t> без </a:t>
            </a:r>
            <a:r>
              <a:rPr lang="ru-RU" sz="1600" dirty="0" err="1">
                <a:solidFill>
                  <a:schemeClr val="tx1"/>
                </a:solidFill>
              </a:rPr>
              <a:t>стадії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ендосимбіоз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Доказом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моделі</a:t>
            </a:r>
            <a:r>
              <a:rPr lang="ru-RU" sz="1600" dirty="0">
                <a:solidFill>
                  <a:schemeClr val="tx1"/>
                </a:solidFill>
              </a:rPr>
              <a:t> є </a:t>
            </a:r>
            <a:r>
              <a:rPr lang="ru-RU" sz="1600" dirty="0" err="1">
                <a:solidFill>
                  <a:schemeClr val="tx1"/>
                </a:solidFill>
              </a:rPr>
              <a:t>існування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сучасних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бактерій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із</a:t>
            </a:r>
            <a:r>
              <a:rPr lang="ru-RU" sz="1600" dirty="0">
                <a:solidFill>
                  <a:schemeClr val="tx1"/>
                </a:solidFill>
              </a:rPr>
              <a:t> загону </a:t>
            </a:r>
            <a:r>
              <a:rPr lang="en-US" sz="1600" dirty="0" err="1">
                <a:solidFill>
                  <a:schemeClr val="tx1"/>
                </a:solidFill>
              </a:rPr>
              <a:t>Planctomycetes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які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мають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ядерні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структури</a:t>
            </a:r>
            <a:r>
              <a:rPr lang="ru-RU" sz="1600" dirty="0">
                <a:solidFill>
                  <a:schemeClr val="tx1"/>
                </a:solidFill>
              </a:rPr>
              <a:t> з </a:t>
            </a:r>
            <a:r>
              <a:rPr lang="ru-RU" sz="1600" dirty="0" err="1">
                <a:solidFill>
                  <a:schemeClr val="tx1"/>
                </a:solidFill>
              </a:rPr>
              <a:t>примітивними</a:t>
            </a:r>
            <a:r>
              <a:rPr lang="ru-RU" sz="1600" dirty="0">
                <a:solidFill>
                  <a:schemeClr val="tx1"/>
                </a:solidFill>
              </a:rPr>
              <a:t> порами та </a:t>
            </a:r>
            <a:r>
              <a:rPr lang="ru-RU" sz="1600" dirty="0" err="1">
                <a:solidFill>
                  <a:schemeClr val="tx1"/>
                </a:solidFill>
              </a:rPr>
              <a:t>інші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клітинні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компартменти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обмежені</a:t>
            </a:r>
            <a:r>
              <a:rPr lang="ru-RU" sz="1600" dirty="0">
                <a:solidFill>
                  <a:schemeClr val="tx1"/>
                </a:solidFill>
              </a:rPr>
              <a:t> мембранами (</a:t>
            </a:r>
            <a:r>
              <a:rPr lang="ru-RU" sz="1600" dirty="0" err="1">
                <a:solidFill>
                  <a:schemeClr val="tx1"/>
                </a:solidFill>
              </a:rPr>
              <a:t>нічого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схожого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інших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прокаріотів</a:t>
            </a:r>
            <a:r>
              <a:rPr lang="ru-RU" sz="1600" dirty="0">
                <a:solidFill>
                  <a:schemeClr val="tx1"/>
                </a:solidFill>
              </a:rPr>
              <a:t> не </a:t>
            </a:r>
            <a:r>
              <a:rPr lang="ru-RU" sz="1600" dirty="0" err="1">
                <a:solidFill>
                  <a:schemeClr val="tx1"/>
                </a:solidFill>
              </a:rPr>
              <a:t>виявлено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3) </a:t>
            </a:r>
            <a:r>
              <a:rPr lang="ru-RU" sz="1600" dirty="0" err="1" smtClean="0">
                <a:solidFill>
                  <a:schemeClr val="tx1"/>
                </a:solidFill>
              </a:rPr>
              <a:t>Найбільш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нова </a:t>
            </a:r>
            <a:r>
              <a:rPr lang="ru-RU" sz="1600" dirty="0" err="1">
                <a:solidFill>
                  <a:schemeClr val="tx1"/>
                </a:solidFill>
              </a:rPr>
              <a:t>гіпотеза</a:t>
            </a:r>
            <a:r>
              <a:rPr lang="ru-RU" sz="1600" dirty="0">
                <a:solidFill>
                  <a:schemeClr val="tx1"/>
                </a:solidFill>
              </a:rPr>
              <a:t>, названа </a:t>
            </a:r>
            <a:r>
              <a:rPr lang="ru-RU" sz="1600" dirty="0" err="1">
                <a:solidFill>
                  <a:schemeClr val="tx1"/>
                </a:solidFill>
              </a:rPr>
              <a:t>екзомембранной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гіпотезою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стверджує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що</a:t>
            </a:r>
            <a:r>
              <a:rPr lang="ru-RU" sz="1600" dirty="0">
                <a:solidFill>
                  <a:schemeClr val="tx1"/>
                </a:solidFill>
              </a:rPr>
              <a:t> ядро походить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одиночної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клітини</a:t>
            </a:r>
            <a:r>
              <a:rPr lang="ru-RU" sz="1600" dirty="0">
                <a:solidFill>
                  <a:schemeClr val="tx1"/>
                </a:solidFill>
              </a:rPr>
              <a:t>, яка в </a:t>
            </a:r>
            <a:r>
              <a:rPr lang="ru-RU" sz="1600" dirty="0" err="1">
                <a:solidFill>
                  <a:schemeClr val="tx1"/>
                </a:solidFill>
              </a:rPr>
              <a:t>процесі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еволюції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виробила</a:t>
            </a:r>
            <a:r>
              <a:rPr lang="ru-RU" sz="1600" dirty="0">
                <a:solidFill>
                  <a:schemeClr val="tx1"/>
                </a:solidFill>
              </a:rPr>
              <a:t> друга </a:t>
            </a:r>
            <a:r>
              <a:rPr lang="ru-RU" sz="1600" dirty="0" err="1">
                <a:solidFill>
                  <a:schemeClr val="tx1"/>
                </a:solidFill>
              </a:rPr>
              <a:t>зовнішня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клітинну</a:t>
            </a:r>
            <a:r>
              <a:rPr lang="ru-RU" sz="1600" dirty="0">
                <a:solidFill>
                  <a:schemeClr val="tx1"/>
                </a:solidFill>
              </a:rPr>
              <a:t> мембрану; </a:t>
            </a:r>
            <a:r>
              <a:rPr lang="ru-RU" sz="1600" dirty="0" err="1">
                <a:solidFill>
                  <a:schemeClr val="tx1"/>
                </a:solidFill>
              </a:rPr>
              <a:t>первинна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клітинна</a:t>
            </a:r>
            <a:r>
              <a:rPr lang="ru-RU" sz="1600" dirty="0">
                <a:solidFill>
                  <a:schemeClr val="tx1"/>
                </a:solidFill>
              </a:rPr>
              <a:t> мембрана </a:t>
            </a:r>
            <a:r>
              <a:rPr lang="ru-RU" sz="1600" dirty="0" err="1">
                <a:solidFill>
                  <a:schemeClr val="tx1"/>
                </a:solidFill>
              </a:rPr>
              <a:t>після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цього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перетворилася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ядерну</a:t>
            </a:r>
            <a:r>
              <a:rPr lang="ru-RU" sz="1600" dirty="0">
                <a:solidFill>
                  <a:schemeClr val="tx1"/>
                </a:solidFill>
              </a:rPr>
              <a:t> мембрану, і в </a:t>
            </a:r>
            <a:r>
              <a:rPr lang="ru-RU" sz="1600" dirty="0" err="1">
                <a:solidFill>
                  <a:schemeClr val="tx1"/>
                </a:solidFill>
              </a:rPr>
              <a:t>ній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утворилася</a:t>
            </a:r>
            <a:r>
              <a:rPr lang="ru-RU" sz="1600" dirty="0">
                <a:solidFill>
                  <a:schemeClr val="tx1"/>
                </a:solidFill>
              </a:rPr>
              <a:t> складна система </a:t>
            </a:r>
            <a:r>
              <a:rPr lang="ru-RU" sz="1600" dirty="0" err="1">
                <a:solidFill>
                  <a:schemeClr val="tx1"/>
                </a:solidFill>
              </a:rPr>
              <a:t>порові</a:t>
            </a:r>
            <a:r>
              <a:rPr lang="ru-RU" sz="1600" dirty="0">
                <a:solidFill>
                  <a:schemeClr val="tx1"/>
                </a:solidFill>
              </a:rPr>
              <a:t> структур ( </a:t>
            </a:r>
            <a:r>
              <a:rPr lang="ru-RU" sz="1600" dirty="0" err="1">
                <a:solidFill>
                  <a:schemeClr val="tx1"/>
                </a:solidFill>
              </a:rPr>
              <a:t>ядерних</a:t>
            </a:r>
            <a:r>
              <a:rPr lang="ru-RU" sz="1600" dirty="0">
                <a:solidFill>
                  <a:schemeClr val="tx1"/>
                </a:solidFill>
              </a:rPr>
              <a:t> пор) для транспорту </a:t>
            </a:r>
            <a:r>
              <a:rPr lang="ru-RU" sz="1600" dirty="0" err="1">
                <a:solidFill>
                  <a:schemeClr val="tx1"/>
                </a:solidFill>
              </a:rPr>
              <a:t>клітинних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компонентів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синтезованих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всередині</a:t>
            </a:r>
            <a:r>
              <a:rPr lang="ru-RU" sz="1600" dirty="0">
                <a:solidFill>
                  <a:schemeClr val="tx1"/>
                </a:solidFill>
              </a:rPr>
              <a:t> ядра.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3816540" cy="720080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Похождення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ярда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786">
            <a:off x="6012159" y="764704"/>
            <a:ext cx="1955265" cy="1943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11" y="2996952"/>
            <a:ext cx="2618376" cy="34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7560840" cy="6165304"/>
          </a:xfrm>
        </p:spPr>
        <p:txBody>
          <a:bodyPr>
            <a:normAutofit/>
          </a:bodyPr>
          <a:lstStyle/>
          <a:p>
            <a:r>
              <a:rPr lang="ru-RU" sz="2000" dirty="0" err="1"/>
              <a:t>Внутрішня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ядра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одне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ядерець</a:t>
            </a:r>
            <a:r>
              <a:rPr lang="ru-RU" sz="2000" dirty="0"/>
              <a:t>, </a:t>
            </a:r>
            <a:r>
              <a:rPr lang="ru-RU" sz="2000" dirty="0" err="1"/>
              <a:t>оточених</a:t>
            </a:r>
            <a:r>
              <a:rPr lang="ru-RU" sz="2000" dirty="0"/>
              <a:t> матрицею, яка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/>
              <a:t>нуклеоплазмою</a:t>
            </a:r>
            <a:r>
              <a:rPr lang="ru-RU" sz="2000" dirty="0"/>
              <a:t>. </a:t>
            </a:r>
            <a:r>
              <a:rPr lang="ru-RU" sz="2000" dirty="0" err="1"/>
              <a:t>Нуклеоплазма</a:t>
            </a:r>
            <a:r>
              <a:rPr lang="ru-RU" sz="2000" dirty="0"/>
              <a:t> (</a:t>
            </a:r>
            <a:r>
              <a:rPr lang="ru-RU" sz="2000" dirty="0" err="1"/>
              <a:t>каріолімфа</a:t>
            </a:r>
            <a:r>
              <a:rPr lang="ru-RU" sz="2000" dirty="0"/>
              <a:t>, </a:t>
            </a:r>
            <a:r>
              <a:rPr lang="ru-RU" sz="2000" dirty="0" err="1"/>
              <a:t>ядерний</a:t>
            </a:r>
            <a:r>
              <a:rPr lang="ru-RU" sz="2000" dirty="0"/>
              <a:t> </a:t>
            </a:r>
            <a:r>
              <a:rPr lang="ru-RU" sz="2000" dirty="0" err="1"/>
              <a:t>сік</a:t>
            </a:r>
            <a:r>
              <a:rPr lang="ru-RU" sz="2000" dirty="0"/>
              <a:t>, </a:t>
            </a:r>
            <a:r>
              <a:rPr lang="ru-RU" sz="2000" dirty="0" err="1"/>
              <a:t>каріоплазма</a:t>
            </a:r>
            <a:r>
              <a:rPr lang="ru-RU" sz="2000" dirty="0"/>
              <a:t>) – </a:t>
            </a:r>
            <a:r>
              <a:rPr lang="ru-RU" sz="2000" dirty="0" err="1"/>
              <a:t>гелеподібна</a:t>
            </a:r>
            <a:r>
              <a:rPr lang="ru-RU" sz="2000" dirty="0"/>
              <a:t> </a:t>
            </a:r>
            <a:r>
              <a:rPr lang="ru-RU" sz="2000" dirty="0" err="1"/>
              <a:t>рідина</a:t>
            </a:r>
            <a:r>
              <a:rPr lang="ru-RU" sz="2000" dirty="0"/>
              <a:t> (</a:t>
            </a:r>
            <a:r>
              <a:rPr lang="ru-RU" sz="2000" dirty="0" err="1"/>
              <a:t>подібна</a:t>
            </a:r>
            <a:r>
              <a:rPr lang="ru-RU" sz="2000" dirty="0"/>
              <a:t> у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відношенні</a:t>
            </a:r>
            <a:r>
              <a:rPr lang="ru-RU" sz="2000" dirty="0"/>
              <a:t> до </a:t>
            </a:r>
            <a:r>
              <a:rPr lang="ru-RU" sz="2000" dirty="0" err="1"/>
              <a:t>цитоплазми</a:t>
            </a:r>
            <a:r>
              <a:rPr lang="ru-RU" sz="2000" dirty="0"/>
              <a:t>), в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розчинені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.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</a:t>
            </a:r>
            <a:r>
              <a:rPr lang="ru-RU" sz="2000" dirty="0" err="1"/>
              <a:t>включають</a:t>
            </a:r>
            <a:r>
              <a:rPr lang="ru-RU" sz="2000" dirty="0"/>
              <a:t> нуклеотид-</a:t>
            </a:r>
            <a:r>
              <a:rPr lang="ru-RU" sz="2000" dirty="0" err="1"/>
              <a:t>тріфосфати</a:t>
            </a:r>
            <a:r>
              <a:rPr lang="ru-RU" sz="2000" dirty="0"/>
              <a:t>, </a:t>
            </a:r>
            <a:r>
              <a:rPr lang="ru-RU" sz="2000" dirty="0" err="1"/>
              <a:t>сигнальні</a:t>
            </a:r>
            <a:r>
              <a:rPr lang="ru-RU" sz="2000" dirty="0"/>
              <a:t> </a:t>
            </a:r>
            <a:r>
              <a:rPr lang="ru-RU" sz="2000" dirty="0" err="1"/>
              <a:t>молекули</a:t>
            </a:r>
            <a:r>
              <a:rPr lang="ru-RU" sz="2000" dirty="0"/>
              <a:t>, ДНК, РНК та </a:t>
            </a:r>
            <a:r>
              <a:rPr lang="ru-RU" sz="2000" dirty="0" err="1"/>
              <a:t>білки</a:t>
            </a:r>
            <a:r>
              <a:rPr lang="ru-RU" sz="2000" dirty="0"/>
              <a:t> (</a:t>
            </a:r>
            <a:r>
              <a:rPr lang="ru-RU" sz="2000" dirty="0" err="1"/>
              <a:t>ензими</a:t>
            </a:r>
            <a:r>
              <a:rPr lang="ru-RU" sz="2000" dirty="0"/>
              <a:t> та </a:t>
            </a:r>
            <a:r>
              <a:rPr lang="ru-RU" sz="2000" dirty="0" err="1"/>
              <a:t>філаменти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              </a:t>
            </a:r>
            <a:r>
              <a:rPr lang="ru-RU" sz="2000" dirty="0" smtClean="0"/>
              <a:t>       </a:t>
            </a:r>
            <a:r>
              <a:rPr lang="ru-RU" sz="1600" dirty="0"/>
              <a:t>Ядро та </a:t>
            </a:r>
            <a:r>
              <a:rPr lang="ru-RU" sz="1600" dirty="0" err="1"/>
              <a:t>ендомембранна</a:t>
            </a:r>
            <a:r>
              <a:rPr lang="ru-RU" sz="1600" dirty="0"/>
              <a:t> система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4114740" cy="33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212</TotalTime>
  <Words>523</Words>
  <Application>Microsoft Office PowerPoint</Application>
  <PresentationFormat>Экран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Презентация PowerPoint</vt:lpstr>
      <vt:lpstr>Ядро – це один з структурних компонентів еукаріотичної клітини, що містить генетичну інформацію (молекули ДНК). В ядрі відбувається реплікація - подвоєння молекул ДНК, а також транскрипція - синтез молекул РНК на молекулі ДНК. В ядрі ж синтезовані молекули РНК піддаються ряду модифікацій, після чого виходять в цитоплазму. Освіта субодиниць рибосом також відбувається в ядрі в спеціальних утвореннях - ядерцях.</vt:lpstr>
      <vt:lpstr>Ядерна оболонка, ядерна ламіна і ядерні пори (каріолемми)</vt:lpstr>
      <vt:lpstr>Презентация PowerPoint</vt:lpstr>
      <vt:lpstr>Ядерце знаходиться всередині ядра, і не має власної мембранної оболонки, однак добре помітно під світловим і електронним мікроскопом. Основною функцією ядерця є синтез рибосом.</vt:lpstr>
      <vt:lpstr>Історія відкриття</vt:lpstr>
      <vt:lpstr>1) Гіпотеза, відома як "сінтропная модель", припускає що ядро виникло в результаті симбіотичних взаємовідносин між архея і бактерією.За цією гіпотезою, симбіоз виник, коли давня архея проникла в бактерію.Згодом архея редукувалася до клітинного ядра сучасних еукаріот.  2) Згідно з другою гіпотезою, прото-еукаріотичних клітина еволюціонувала з бактерії без стадії ендосимбіоз. Доказом моделі є існування сучасних бактерій із загону Planctomycetes, які мають ядерні структури з примітивними порами та інші клітинні компартменти, обмежені мембранами (нічого схожого в інших прокаріотів не виявлено).  3) Найбільш нова гіпотеза, названа екзомембранной гіпотезою, стверджує, що ядро походить від одиночної клітини, яка в процесі еволюції виробила друга зовнішня клітинну мембрану; первинна клітинна мембрана після цього перетворилася на ядерну мембрану, і в ній утворилася складна система порові структур ( ядерних пор) для транспорту клітинних компонентів, синтезованих всередині ядра.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13</cp:revision>
  <dcterms:created xsi:type="dcterms:W3CDTF">2014-04-28T13:02:05Z</dcterms:created>
  <dcterms:modified xsi:type="dcterms:W3CDTF">2014-04-28T16:34:28Z</dcterms:modified>
</cp:coreProperties>
</file>