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506B-8F21-4CD9-A659-ACAAFDD9F092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D74A-7FE8-486A-B655-BE1E8E6C104D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506B-8F21-4CD9-A659-ACAAFDD9F092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D74A-7FE8-486A-B655-BE1E8E6C104D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506B-8F21-4CD9-A659-ACAAFDD9F092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D74A-7FE8-486A-B655-BE1E8E6C104D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506B-8F21-4CD9-A659-ACAAFDD9F092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D74A-7FE8-486A-B655-BE1E8E6C104D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506B-8F21-4CD9-A659-ACAAFDD9F092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D74A-7FE8-486A-B655-BE1E8E6C104D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506B-8F21-4CD9-A659-ACAAFDD9F092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D74A-7FE8-486A-B655-BE1E8E6C104D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506B-8F21-4CD9-A659-ACAAFDD9F092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D74A-7FE8-486A-B655-BE1E8E6C104D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506B-8F21-4CD9-A659-ACAAFDD9F092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D74A-7FE8-486A-B655-BE1E8E6C104D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506B-8F21-4CD9-A659-ACAAFDD9F092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D74A-7FE8-486A-B655-BE1E8E6C104D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506B-8F21-4CD9-A659-ACAAFDD9F092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6D74A-7FE8-486A-B655-BE1E8E6C104D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506B-8F21-4CD9-A659-ACAAFDD9F092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36D74A-7FE8-486A-B655-BE1E8E6C104D}" type="slidenum">
              <a:rPr lang="uk-UA" smtClean="0"/>
              <a:t>‹№›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D0506B-8F21-4CD9-A659-ACAAFDD9F092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36D74A-7FE8-486A-B655-BE1E8E6C104D}" type="slidenum">
              <a:rPr lang="uk-UA" smtClean="0"/>
              <a:t>‹№›</a:t>
            </a:fld>
            <a:endParaRPr lang="uk-UA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newsflash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772400" cy="175577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Вплив ртуті і свинцю на здоров'я людини.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643438" y="4286256"/>
            <a:ext cx="4129094" cy="2328882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Виконувала: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Учениця 10-б класу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Українець Марія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uk-UA" dirty="0"/>
              <a:t>Отримання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600" dirty="0"/>
              <a:t>Отримують свинець із галеніту у дві стадії:</a:t>
            </a:r>
            <a:br>
              <a:rPr lang="uk-UA" sz="2600" dirty="0"/>
            </a:br>
            <a:r>
              <a:rPr lang="uk-UA" sz="2600" b="1" dirty="0"/>
              <a:t>1. Прожарювання:</a:t>
            </a:r>
          </a:p>
          <a:p>
            <a:r>
              <a:rPr lang="uk-UA" sz="2600" dirty="0" smtClean="0"/>
              <a:t>2 </a:t>
            </a:r>
            <a:r>
              <a:rPr lang="en-US" sz="2600" dirty="0" err="1" smtClean="0"/>
              <a:t>PbS</a:t>
            </a:r>
            <a:r>
              <a:rPr lang="en-US" sz="2600" dirty="0" smtClean="0"/>
              <a:t> + 3 O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 → 2 </a:t>
            </a:r>
            <a:r>
              <a:rPr lang="en-US" sz="2600" dirty="0" err="1" smtClean="0"/>
              <a:t>PbO</a:t>
            </a:r>
            <a:r>
              <a:rPr lang="en-US" sz="2600" dirty="0" smtClean="0"/>
              <a:t> + 2 SO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 </a:t>
            </a:r>
            <a:r>
              <a:rPr lang="el-GR" sz="2600" dirty="0" smtClean="0"/>
              <a:t>Δ</a:t>
            </a:r>
            <a:r>
              <a:rPr lang="en-US" sz="2600" dirty="0" smtClean="0"/>
              <a:t>H0r=−836 </a:t>
            </a:r>
            <a:r>
              <a:rPr lang="uk-UA" sz="2600" dirty="0" smtClean="0"/>
              <a:t>кДж/моль. </a:t>
            </a:r>
            <a:r>
              <a:rPr lang="uk-UA" sz="2600" b="1" dirty="0" smtClean="0"/>
              <a:t>2.Відновлення </a:t>
            </a:r>
            <a:r>
              <a:rPr lang="uk-UA" sz="2600" b="1" dirty="0"/>
              <a:t>коксом:</a:t>
            </a:r>
          </a:p>
          <a:p>
            <a:r>
              <a:rPr lang="en-US" sz="2600" dirty="0" err="1" smtClean="0"/>
              <a:t>PbO</a:t>
            </a:r>
            <a:r>
              <a:rPr lang="en-US" sz="2600" dirty="0" smtClean="0"/>
              <a:t> + C → </a:t>
            </a:r>
            <a:r>
              <a:rPr lang="en-US" sz="2600" dirty="0" err="1" smtClean="0"/>
              <a:t>Pb</a:t>
            </a:r>
            <a:r>
              <a:rPr lang="en-US" sz="2600" dirty="0" smtClean="0"/>
              <a:t> + CO </a:t>
            </a:r>
            <a:r>
              <a:rPr lang="el-GR" sz="2600" dirty="0" smtClean="0"/>
              <a:t>Δ</a:t>
            </a:r>
            <a:r>
              <a:rPr lang="en-US" sz="2600" dirty="0" smtClean="0"/>
              <a:t>H0r=+107 </a:t>
            </a:r>
            <a:r>
              <a:rPr lang="uk-UA" sz="2600" dirty="0" smtClean="0"/>
              <a:t>кДж/моль</a:t>
            </a:r>
            <a:r>
              <a:rPr lang="en-US" sz="2600" dirty="0" err="1" smtClean="0"/>
              <a:t>PbO</a:t>
            </a:r>
            <a:r>
              <a:rPr lang="en-US" sz="2600" dirty="0" smtClean="0"/>
              <a:t> + CO → </a:t>
            </a:r>
            <a:r>
              <a:rPr lang="en-US" sz="2600" dirty="0" err="1" smtClean="0"/>
              <a:t>Pb</a:t>
            </a:r>
            <a:r>
              <a:rPr lang="en-US" sz="2600" dirty="0" smtClean="0"/>
              <a:t> + CO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 </a:t>
            </a:r>
            <a:r>
              <a:rPr lang="el-GR" sz="2600" dirty="0" smtClean="0"/>
              <a:t>Δ</a:t>
            </a:r>
            <a:r>
              <a:rPr lang="en-US" sz="2600" dirty="0" smtClean="0"/>
              <a:t>H0r=−66 </a:t>
            </a:r>
            <a:r>
              <a:rPr lang="uk-UA" sz="2600" dirty="0" smtClean="0"/>
              <a:t>кДж/моль Утворюються </a:t>
            </a:r>
            <a:r>
              <a:rPr lang="uk-UA" sz="2600" dirty="0"/>
              <a:t>свинцеві злитки з вмістом 95—97 % </a:t>
            </a:r>
            <a:r>
              <a:rPr lang="en-US" sz="2600" dirty="0" err="1"/>
              <a:t>Pb</a:t>
            </a:r>
            <a:r>
              <a:rPr lang="en-US" sz="2600" dirty="0"/>
              <a:t>, </a:t>
            </a:r>
            <a:r>
              <a:rPr lang="uk-UA" sz="2600" dirty="0"/>
              <a:t>які потім очищують (рафінують) за допомогою переплавлення з флюсом, чи електролізом.</a:t>
            </a:r>
          </a:p>
          <a:p>
            <a:endParaRPr lang="uk-UA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0013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uk-UA" dirty="0"/>
              <a:t>Застосування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Використовується у виробництві акумуляторів.</a:t>
            </a:r>
          </a:p>
          <a:p>
            <a:r>
              <a:rPr lang="uk-UA" dirty="0"/>
              <a:t>Свинець відіграє важливу роль як компонент </a:t>
            </a:r>
            <a:r>
              <a:rPr lang="uk-UA" dirty="0" err="1"/>
              <a:t>припійних</a:t>
            </a:r>
            <a:r>
              <a:rPr lang="uk-UA" dirty="0"/>
              <a:t> сплавів. Із самого початку масового виробництва електроніки,олов'яно-свинцеві припої стали досить поширеними в електротехнічній та приладобудівній галузях завдяки своїй низькій вартості, зручності використання та гарним фізичним характеристикам</a:t>
            </a:r>
            <a:r>
              <a:rPr lang="uk-UA" dirty="0" smtClean="0"/>
              <a:t>.</a:t>
            </a:r>
            <a:r>
              <a:rPr lang="uk-UA" dirty="0"/>
              <a:t> Крім того, до 1980-х років вони були популярним матеріалом для формування з'єднань сантехнічної трубопровідної арматури в країнах Заходу. Разом зі зростанням уваги суспільства до питань екології, використання в припоях свинцю починає поступово обмежуватися. Зокрема, Євросоюз директивою "щодо обмеження вмісту шкідливих речовин" (</a:t>
            </a:r>
            <a:r>
              <a:rPr lang="en-US" dirty="0" err="1"/>
              <a:t>RoHS</a:t>
            </a:r>
            <a:r>
              <a:rPr lang="en-US" dirty="0"/>
              <a:t>) </a:t>
            </a:r>
            <a:r>
              <a:rPr lang="uk-UA" dirty="0"/>
              <a:t>передбачає з 1 липня 2006 р. загальний перехід виробництв побутової електроніки на використання </a:t>
            </a:r>
            <a:r>
              <a:rPr lang="uk-UA" dirty="0" err="1"/>
              <a:t>безсвинцевих</a:t>
            </a:r>
            <a:r>
              <a:rPr lang="uk-UA" dirty="0"/>
              <a:t> припоїв</a:t>
            </a:r>
            <a:r>
              <a:rPr lang="uk-UA" dirty="0" smtClean="0"/>
              <a:t>.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uk-UA" b="1" dirty="0" smtClean="0"/>
              <a:t>Вплив свинцю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u="sng" dirty="0" smtClean="0"/>
              <a:t>Первинний </a:t>
            </a:r>
            <a:r>
              <a:rPr lang="uk-UA" b="1" u="sng" dirty="0"/>
              <a:t>шлях </a:t>
            </a:r>
            <a:r>
              <a:rPr lang="uk-UA" b="1" dirty="0"/>
              <a:t>впливу свинцю - вдихання пилу, димів або парів. Потрапивши в легені, свинець може проникнути в кровоносну систему, за якою він розноситься по всьому тілу, осідаючи, головним чином, в кістках.</a:t>
            </a:r>
          </a:p>
          <a:p>
            <a:r>
              <a:rPr lang="uk-UA" b="1" u="sng" dirty="0"/>
              <a:t>Вторинний шлях </a:t>
            </a:r>
            <a:r>
              <a:rPr lang="uk-UA" b="1" dirty="0"/>
              <a:t>- при переварюванні їжі. Свинець може потрапити в шлунок в процесі прийому їжі, пиття, паління або, якщо людина гризе нігті, заражені свинцем.</a:t>
            </a:r>
          </a:p>
          <a:p>
            <a:r>
              <a:rPr lang="uk-UA" b="1" dirty="0"/>
              <a:t>Тільки </a:t>
            </a:r>
            <a:r>
              <a:rPr lang="uk-UA" b="1" dirty="0" err="1"/>
              <a:t>алкілсвінец</a:t>
            </a:r>
            <a:r>
              <a:rPr lang="uk-UA" b="1" dirty="0"/>
              <a:t> (органічний свинець) може проникнути в тіло через шкіру. З плином часу свинець засвоюється організмом і виводиться при сечовипусканні.</a:t>
            </a:r>
          </a:p>
          <a:p>
            <a:endParaRPr lang="uk-UA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uk-UA" dirty="0"/>
              <a:t>Симптоми Отруєння </a:t>
            </a:r>
            <a:r>
              <a:rPr lang="uk-UA" dirty="0" smtClean="0"/>
              <a:t>свинцем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 </a:t>
            </a:r>
            <a:r>
              <a:rPr lang="uk-UA" sz="2400" dirty="0"/>
              <a:t>Отруєння свинцем у дорослих зазвичай характеризується болями в животі, анемією, ураженням нирок, головним болем, периферичної невропатією з </a:t>
            </a:r>
            <a:r>
              <a:rPr lang="uk-UA" sz="2400" dirty="0" err="1"/>
              <a:t>демієлінізації</a:t>
            </a:r>
            <a:r>
              <a:rPr lang="uk-UA" sz="2400" dirty="0"/>
              <a:t> довгих </a:t>
            </a:r>
            <a:r>
              <a:rPr lang="uk-UA" sz="2400" dirty="0" smtClean="0"/>
              <a:t>нейронів</a:t>
            </a:r>
            <a:r>
              <a:rPr lang="uk-UA" sz="2400" dirty="0"/>
              <a:t>, атаксією і втратою пам'яті</a:t>
            </a:r>
            <a:r>
              <a:rPr lang="uk-UA" sz="2400" dirty="0" smtClean="0"/>
              <a:t>.</a:t>
            </a:r>
          </a:p>
          <a:p>
            <a:r>
              <a:rPr lang="ru-RU" sz="2400" dirty="0" err="1"/>
              <a:t>Отруєння</a:t>
            </a:r>
            <a:r>
              <a:rPr lang="ru-RU" sz="2400" dirty="0"/>
              <a:t> </a:t>
            </a:r>
            <a:r>
              <a:rPr lang="ru-RU" sz="2400" dirty="0" err="1"/>
              <a:t>свинцем</a:t>
            </a:r>
            <a:r>
              <a:rPr lang="ru-RU" sz="2400" dirty="0"/>
              <a:t> у </a:t>
            </a:r>
            <a:r>
              <a:rPr lang="ru-RU" sz="2400" dirty="0" err="1"/>
              <a:t>дітей</a:t>
            </a:r>
            <a:r>
              <a:rPr lang="ru-RU" sz="2400" dirty="0"/>
              <a:t> </a:t>
            </a:r>
            <a:r>
              <a:rPr lang="ru-RU" sz="2400" dirty="0" err="1"/>
              <a:t>проявляється</a:t>
            </a:r>
            <a:r>
              <a:rPr lang="ru-RU" sz="2400" dirty="0"/>
              <a:t> </a:t>
            </a:r>
            <a:r>
              <a:rPr lang="ru-RU" sz="2400" dirty="0" err="1"/>
              <a:t>анемією</a:t>
            </a:r>
            <a:r>
              <a:rPr lang="ru-RU" sz="2400" dirty="0"/>
              <a:t>, болями в </a:t>
            </a:r>
            <a:r>
              <a:rPr lang="ru-RU" sz="2400" dirty="0" err="1"/>
              <a:t>животі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важливо</a:t>
            </a:r>
            <a:r>
              <a:rPr lang="ru-RU" sz="2400" dirty="0"/>
              <a:t>, </a:t>
            </a:r>
            <a:r>
              <a:rPr lang="ru-RU" sz="2400" dirty="0" err="1"/>
              <a:t>ураженням</a:t>
            </a:r>
            <a:r>
              <a:rPr lang="ru-RU" sz="2400" dirty="0"/>
              <a:t> </a:t>
            </a:r>
            <a:r>
              <a:rPr lang="ru-RU" sz="2400" dirty="0" err="1"/>
              <a:t>центральної</a:t>
            </a:r>
            <a:r>
              <a:rPr lang="ru-RU" sz="2400" dirty="0"/>
              <a:t> </a:t>
            </a:r>
            <a:r>
              <a:rPr lang="ru-RU" sz="2400" dirty="0" err="1"/>
              <a:t>нервової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.</a:t>
            </a:r>
            <a:endParaRPr lang="uk-UA" sz="24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305800" cy="1143000"/>
          </a:xfrm>
        </p:spPr>
        <p:txBody>
          <a:bodyPr anchor="ctr"/>
          <a:lstStyle/>
          <a:p>
            <a:pPr algn="ctr"/>
            <a:r>
              <a:rPr lang="uk-UA" dirty="0" smtClean="0"/>
              <a:t>Дякую за Увагу!!!</a:t>
            </a:r>
            <a:endParaRPr lang="uk-UA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2000264"/>
          </a:xfrm>
        </p:spPr>
        <p:txBody>
          <a:bodyPr>
            <a:noAutofit/>
          </a:bodyPr>
          <a:lstStyle/>
          <a:p>
            <a:r>
              <a:rPr lang="uk-UA" sz="2800" b="1" dirty="0"/>
              <a:t>Ртуть</a:t>
            </a:r>
            <a:r>
              <a:rPr lang="uk-UA" sz="2800" dirty="0"/>
              <a:t> або </a:t>
            </a:r>
            <a:r>
              <a:rPr lang="uk-UA" sz="2800" b="1" dirty="0"/>
              <a:t>Меркурій</a:t>
            </a:r>
            <a:r>
              <a:rPr lang="uk-UA" sz="2800" dirty="0"/>
              <a:t> </a:t>
            </a:r>
            <a:r>
              <a:rPr lang="en-US" sz="2800" dirty="0" smtClean="0"/>
              <a:t>—</a:t>
            </a:r>
            <a:r>
              <a:rPr lang="en-US" sz="2800" dirty="0"/>
              <a:t> </a:t>
            </a:r>
            <a:r>
              <a:rPr lang="uk-UA" sz="2800" dirty="0"/>
              <a:t>хімічний елемент. Символ </a:t>
            </a:r>
            <a:r>
              <a:rPr lang="en-US" sz="2800" dirty="0"/>
              <a:t>Hg, </a:t>
            </a:r>
            <a:r>
              <a:rPr lang="uk-UA" sz="2800" dirty="0"/>
              <a:t>атомний номер 80, атомна маса 200,59 </a:t>
            </a:r>
            <a:r>
              <a:rPr lang="uk-UA" sz="2800" dirty="0" err="1"/>
              <a:t>а.о.м</a:t>
            </a:r>
            <a:r>
              <a:rPr lang="uk-UA" sz="2800" dirty="0"/>
              <a:t>. Ртуть — сріблясто-білий важкий метал, рідкий при кімнатній температурі.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28596" y="2357430"/>
            <a:ext cx="4040188" cy="639762"/>
          </a:xfrm>
        </p:spPr>
        <p:txBody>
          <a:bodyPr/>
          <a:lstStyle/>
          <a:p>
            <a:pPr algn="ctr"/>
            <a:r>
              <a:rPr lang="uk-UA" b="0" dirty="0"/>
              <a:t>Тверда ртуть</a:t>
            </a:r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half" idx="3"/>
          </p:nvPr>
        </p:nvSpPr>
        <p:spPr>
          <a:xfrm>
            <a:off x="4643438" y="2357430"/>
            <a:ext cx="4041775" cy="639762"/>
          </a:xfrm>
        </p:spPr>
        <p:txBody>
          <a:bodyPr/>
          <a:lstStyle/>
          <a:p>
            <a:pPr algn="ctr"/>
            <a:r>
              <a:rPr lang="uk-UA" b="0" dirty="0"/>
              <a:t>Рідка ртуть</a:t>
            </a:r>
            <a:endParaRPr lang="uk-UA" dirty="0"/>
          </a:p>
        </p:txBody>
      </p:sp>
      <p:pic>
        <p:nvPicPr>
          <p:cNvPr id="7" name="Місце для вмісту 6" descr="5aa3c7e27a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57200" y="2924558"/>
            <a:ext cx="4040188" cy="3026597"/>
          </a:xfrm>
        </p:spPr>
      </p:pic>
      <p:pic>
        <p:nvPicPr>
          <p:cNvPr id="8" name="Місце для вмісту 7" descr="200px-Pouring_liquid_mercury_bionerd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072066" y="3059906"/>
            <a:ext cx="3500462" cy="2797986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uk-UA" dirty="0" smtClean="0"/>
              <a:t>Отримання</a:t>
            </a:r>
            <a:r>
              <a:rPr lang="uk-UA" dirty="0" smtClean="0"/>
              <a:t> Ртут</a:t>
            </a:r>
            <a:r>
              <a:rPr lang="uk-UA" dirty="0"/>
              <a:t>і</a:t>
            </a:r>
            <a:br>
              <a:rPr lang="uk-UA" dirty="0"/>
            </a:br>
            <a:endParaRPr lang="uk-UA" dirty="0"/>
          </a:p>
        </p:txBody>
      </p:sp>
      <p:pic>
        <p:nvPicPr>
          <p:cNvPr id="5" name="Місце для вмісту 4" descr="250px-Cinabrio_dolomita_Hunan_China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1857364"/>
            <a:ext cx="4071966" cy="3786213"/>
          </a:xfrm>
        </p:spPr>
      </p:pic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dirty="0"/>
              <a:t>Ртуть отримують спалюванням кіноварі (сульфіду ртуті (</a:t>
            </a:r>
            <a:r>
              <a:rPr lang="en-US" dirty="0"/>
              <a:t>II)). </a:t>
            </a:r>
            <a:r>
              <a:rPr lang="uk-UA" dirty="0"/>
              <a:t>Цей спосіб застосовували ще алхіміки в давнину. Рівняння реакції горіння кіноварі:</a:t>
            </a:r>
          </a:p>
          <a:p>
            <a:r>
              <a:rPr lang="en-US" dirty="0" err="1"/>
              <a:t>HgS</a:t>
            </a:r>
            <a:r>
              <a:rPr lang="en-US" dirty="0"/>
              <a:t> + O</a:t>
            </a:r>
            <a:r>
              <a:rPr lang="en-US" baseline="-25000" dirty="0"/>
              <a:t>2</a:t>
            </a:r>
            <a:r>
              <a:rPr lang="en-US" dirty="0"/>
              <a:t> → Hg + SO</a:t>
            </a:r>
            <a:r>
              <a:rPr lang="en-US" baseline="-25000" dirty="0"/>
              <a:t>2</a:t>
            </a:r>
            <a:endParaRPr lang="en-US" dirty="0"/>
          </a:p>
          <a:p>
            <a:endParaRPr lang="uk-UA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uk-UA" dirty="0"/>
              <a:t>Хімічні властивості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Ртуть здатна проявляти валентності 1 та 2 (що є незвичним, враховуючи її положення в періодичній системі). Ртуть можна окислити при нагріванні, але при високих температурах її оксид розпадається. Ртуть не реагує з кислотами з виділенням водню. Солі ртуті переважно нерозчинні у воді. Ртуть утворює амальгами — </a:t>
            </a:r>
            <a:r>
              <a:rPr lang="uk-UA" dirty="0" err="1"/>
              <a:t>нестехіометричні</a:t>
            </a:r>
            <a:r>
              <a:rPr lang="uk-UA" dirty="0"/>
              <a:t> сполуки з багатьма металами (найвідоміша — амальгама натрію).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зображення 4" descr="th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0837" r="10837"/>
          <a:stretch>
            <a:fillRect/>
          </a:stretch>
        </p:blipFill>
        <p:spPr/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28596" y="428604"/>
            <a:ext cx="8329642" cy="614366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При розливі </a:t>
            </a:r>
            <a:r>
              <a:rPr lang="ru-RU" dirty="0" err="1"/>
              <a:t>ртуті</a:t>
            </a:r>
            <a:r>
              <a:rPr lang="ru-RU" dirty="0"/>
              <a:t> (в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розбитого</a:t>
            </a:r>
            <a:r>
              <a:rPr lang="ru-RU" dirty="0"/>
              <a:t> термометра)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порядок </a:t>
            </a:r>
            <a:r>
              <a:rPr lang="ru-RU" dirty="0" err="1"/>
              <a:t>дій</a:t>
            </a:r>
            <a:r>
              <a:rPr lang="ru-RU" dirty="0"/>
              <a:t>:</a:t>
            </a:r>
          </a:p>
          <a:p>
            <a:r>
              <a:rPr lang="ru-RU" dirty="0" err="1"/>
              <a:t>Організувати</a:t>
            </a:r>
            <a:r>
              <a:rPr lang="ru-RU" dirty="0"/>
              <a:t> </a:t>
            </a:r>
            <a:r>
              <a:rPr lang="ru-RU" dirty="0" err="1"/>
              <a:t>провітрювання</a:t>
            </a:r>
            <a:r>
              <a:rPr lang="ru-RU" dirty="0"/>
              <a:t>.</a:t>
            </a:r>
          </a:p>
          <a:p>
            <a:r>
              <a:rPr lang="ru-RU" dirty="0" err="1"/>
              <a:t>Стороннім</a:t>
            </a:r>
            <a:r>
              <a:rPr lang="ru-RU" dirty="0"/>
              <a:t> </a:t>
            </a:r>
            <a:r>
              <a:rPr lang="ru-RU" dirty="0" err="1"/>
              <a:t>покинути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обмежити</a:t>
            </a:r>
            <a:r>
              <a:rPr lang="ru-RU" dirty="0"/>
              <a:t> </a:t>
            </a:r>
            <a:r>
              <a:rPr lang="ru-RU" dirty="0" err="1"/>
              <a:t>туди</a:t>
            </a:r>
            <a:r>
              <a:rPr lang="ru-RU" dirty="0"/>
              <a:t> доступ.</a:t>
            </a:r>
          </a:p>
          <a:p>
            <a:r>
              <a:rPr lang="ru-RU" dirty="0" err="1"/>
              <a:t>Зібрати</a:t>
            </a:r>
            <a:r>
              <a:rPr lang="ru-RU" dirty="0"/>
              <a:t> ртуть </a:t>
            </a:r>
            <a:r>
              <a:rPr lang="ru-RU" dirty="0" err="1"/>
              <a:t>механічно</a:t>
            </a:r>
            <a:r>
              <a:rPr lang="ru-RU" dirty="0"/>
              <a:t> - грушею для </a:t>
            </a:r>
            <a:r>
              <a:rPr lang="ru-RU" dirty="0" err="1"/>
              <a:t>клізм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аркушами</a:t>
            </a:r>
            <a:r>
              <a:rPr lang="ru-RU" dirty="0"/>
              <a:t> </a:t>
            </a:r>
            <a:r>
              <a:rPr lang="ru-RU" dirty="0" err="1"/>
              <a:t>паперу</a:t>
            </a:r>
            <a:r>
              <a:rPr lang="ru-RU" dirty="0"/>
              <a:t> в баночку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залити</a:t>
            </a:r>
            <a:r>
              <a:rPr lang="ru-RU" dirty="0"/>
              <a:t> водою.</a:t>
            </a:r>
          </a:p>
          <a:p>
            <a:r>
              <a:rPr lang="ru-RU" dirty="0"/>
              <a:t>Не </a:t>
            </a:r>
            <a:r>
              <a:rPr lang="ru-RU" dirty="0" err="1"/>
              <a:t>застосовуйте</a:t>
            </a:r>
            <a:r>
              <a:rPr lang="ru-RU" dirty="0"/>
              <a:t> </a:t>
            </a:r>
            <a:r>
              <a:rPr lang="ru-RU" dirty="0" err="1"/>
              <a:t>пилосос</a:t>
            </a:r>
            <a:r>
              <a:rPr lang="ru-RU" dirty="0"/>
              <a:t> (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доведеться</a:t>
            </a:r>
            <a:r>
              <a:rPr lang="ru-RU" dirty="0"/>
              <a:t> </a:t>
            </a:r>
            <a:r>
              <a:rPr lang="ru-RU" dirty="0" err="1"/>
              <a:t>викинути</a:t>
            </a:r>
            <a:r>
              <a:rPr lang="ru-RU" dirty="0"/>
              <a:t>).</a:t>
            </a:r>
          </a:p>
          <a:p>
            <a:r>
              <a:rPr lang="ru-RU" dirty="0" err="1"/>
              <a:t>Консультацію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телефоном у </a:t>
            </a:r>
            <a:r>
              <a:rPr lang="ru-RU" dirty="0" err="1"/>
              <a:t>пожежників</a:t>
            </a:r>
            <a:r>
              <a:rPr lang="ru-RU" dirty="0"/>
              <a:t> 101(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порятунку</a:t>
            </a:r>
            <a:r>
              <a:rPr lang="ru-RU" dirty="0"/>
              <a:t>).</a:t>
            </a:r>
          </a:p>
          <a:p>
            <a:r>
              <a:rPr lang="ru-RU" dirty="0" err="1"/>
              <a:t>Обробити</a:t>
            </a:r>
            <a:r>
              <a:rPr lang="ru-RU" dirty="0"/>
              <a:t> </a:t>
            </a:r>
            <a:r>
              <a:rPr lang="ru-RU" dirty="0" err="1"/>
              <a:t>підлогу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де </a:t>
            </a:r>
            <a:r>
              <a:rPr lang="ru-RU" dirty="0" err="1"/>
              <a:t>розлилась</a:t>
            </a:r>
            <a:r>
              <a:rPr lang="ru-RU" dirty="0"/>
              <a:t> ртуть </a:t>
            </a:r>
            <a:r>
              <a:rPr lang="ru-RU" dirty="0" err="1"/>
              <a:t>розчином</a:t>
            </a:r>
            <a:r>
              <a:rPr lang="ru-RU" dirty="0"/>
              <a:t> перманганату </a:t>
            </a:r>
            <a:r>
              <a:rPr lang="ru-RU" dirty="0" err="1"/>
              <a:t>калію</a:t>
            </a:r>
            <a:r>
              <a:rPr lang="ru-RU" dirty="0"/>
              <a:t>. (</a:t>
            </a:r>
            <a:r>
              <a:rPr lang="ru-RU" dirty="0" err="1"/>
              <a:t>марганцівка</a:t>
            </a:r>
            <a:r>
              <a:rPr lang="ru-RU" dirty="0"/>
              <a:t>)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грамів</a:t>
            </a:r>
            <a:r>
              <a:rPr lang="ru-RU" dirty="0"/>
              <a:t> перманганату </a:t>
            </a:r>
            <a:r>
              <a:rPr lang="ru-RU" dirty="0" err="1"/>
              <a:t>калію</a:t>
            </a:r>
            <a:r>
              <a:rPr lang="ru-RU" dirty="0"/>
              <a:t> на 1 </a:t>
            </a:r>
            <a:r>
              <a:rPr lang="ru-RU" dirty="0" err="1"/>
              <a:t>літр</a:t>
            </a:r>
            <a:r>
              <a:rPr lang="ru-RU" dirty="0"/>
              <a:t> води,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помити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мильною водою. </a:t>
            </a:r>
            <a:r>
              <a:rPr lang="ru-RU" dirty="0" err="1"/>
              <a:t>Ганчірки</a:t>
            </a:r>
            <a:r>
              <a:rPr lang="ru-RU" dirty="0"/>
              <a:t> </a:t>
            </a:r>
            <a:r>
              <a:rPr lang="ru-RU" dirty="0" err="1"/>
              <a:t>викинути</a:t>
            </a:r>
            <a:r>
              <a:rPr lang="ru-RU" dirty="0"/>
              <a:t>.</a:t>
            </a:r>
          </a:p>
          <a:p>
            <a:r>
              <a:rPr lang="ru-RU" dirty="0"/>
              <a:t>Ртуть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термометрів</a:t>
            </a:r>
            <a:r>
              <a:rPr lang="ru-RU" dirty="0"/>
              <a:t> при </a:t>
            </a:r>
            <a:r>
              <a:rPr lang="ru-RU" dirty="0" err="1"/>
              <a:t>попаданні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через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шлунково-кишкового</a:t>
            </a:r>
            <a:r>
              <a:rPr lang="ru-RU" dirty="0"/>
              <a:t> тракту не становить </a:t>
            </a:r>
            <a:r>
              <a:rPr lang="ru-RU" dirty="0" err="1"/>
              <a:t>небезпеки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токсичні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 </a:t>
            </a:r>
            <a:r>
              <a:rPr lang="ru-RU" dirty="0" err="1"/>
              <a:t>ртуті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uk-UA" dirty="0" smtClean="0"/>
              <a:t>Вплив ртуті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Пари ртуті та її сполуки дуже отруйні. З </a:t>
            </a:r>
            <a:r>
              <a:rPr lang="uk-UA" dirty="0" err="1"/>
              <a:t>потрапнянням</a:t>
            </a:r>
            <a:r>
              <a:rPr lang="uk-UA" dirty="0"/>
              <a:t> до організму людини через органи дихання, ртуть акумулюється та залишається там на все життя. Встановлено максимально допустиму концентрацію парів ртуті: для житлових, дошкільних, навчальних і робочих приміщень — 0,0003 мг/м³; для виробничих приміщень — 0,0017 мг/м³. Концентрація парів ртуті в повітрі понад 0,2 мг/м³ викликає гостре отруєння організму людини. Симптоми гострого отруєння проявляються через 8-24 години: починається загальна слабкість, головний біль та підвищується температура; згодом — болі в животі, розлад шлунку, хворіють ясна. Хронічне отруєння є наслідком вдихання малих концентрацій парів ртуті протягом тривалого часу. Ознаками такого отруєння є: зниження працездатності, швидка стомлюваність, послаблення пам'яті і головний біль; в окремих випадках можливі катаральні прояви з боку верхніх дихальних шляхів, кровотечі ясен, легке тремтіння рук та розлад шлунку. Тривалий час ніяких ознак може й не бути, але потім поступово підвищується стомлюваність, слабкість, сонливість; з'являються — головний біль, апатія й емоційна нестійкість; порушується мовлення, тремтять руки, повіки, а у важких випадках — ноги і все тіло. Ртуть уражає нервову систему, а тривалий її вплив викликає навіть божевілля.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uk-UA" sz="4400" dirty="0"/>
              <a:t>Свинець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86766" cy="4525963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err="1"/>
              <a:t>Плюмбум</a:t>
            </a:r>
            <a:r>
              <a:rPr lang="uk-UA" dirty="0"/>
              <a:t> (</a:t>
            </a:r>
            <a:r>
              <a:rPr lang="uk-UA" dirty="0" smtClean="0"/>
              <a:t>оливо) </a:t>
            </a:r>
            <a:r>
              <a:rPr lang="uk-UA" dirty="0"/>
              <a:t>(</a:t>
            </a:r>
            <a:r>
              <a:rPr lang="en-US" dirty="0" err="1"/>
              <a:t>Pb</a:t>
            </a:r>
            <a:r>
              <a:rPr lang="en-US" dirty="0"/>
              <a:t>) — </a:t>
            </a:r>
            <a:r>
              <a:rPr lang="uk-UA" dirty="0"/>
              <a:t>хімічний елемент з атомним номером 82, проста речовина </a:t>
            </a:r>
            <a:r>
              <a:rPr lang="uk-UA" dirty="0" smtClean="0"/>
              <a:t>якого </a:t>
            </a:r>
            <a:r>
              <a:rPr lang="uk-UA" i="1" dirty="0" smtClean="0"/>
              <a:t>свинець</a:t>
            </a:r>
            <a:r>
              <a:rPr lang="uk-UA" dirty="0"/>
              <a:t> — важкий, м'який, ковкий, сірий метал.</a:t>
            </a:r>
          </a:p>
          <a:p>
            <a:r>
              <a:rPr lang="uk-UA" dirty="0"/>
              <a:t>Зазвичай свинець трапляється у вигляді руди галеніту, іноді у вигляді самородків; є кінцевим, стабільним продуктом розпаду урану. Свинець — </a:t>
            </a:r>
            <a:r>
              <a:rPr lang="uk-UA" dirty="0" smtClean="0"/>
              <a:t>найм'якіший </a:t>
            </a:r>
            <a:r>
              <a:rPr lang="uk-UA" dirty="0"/>
              <a:t>і найслабший з використовуваних металів із низькою точкою плавлення, поганий провідник електрики, стійкий до кислотної корозії, може бути отруйним, накопичується в організмі під час уживання води зі свинцевих труб, використання: фарби на основі свинцю і бензину з його добавками. Є ефективним захистом проти радіації, використовується в гальванічних елементах, склі, </a:t>
            </a:r>
            <a:r>
              <a:rPr lang="uk-UA" dirty="0" smtClean="0"/>
              <a:t>кераміці</a:t>
            </a:r>
            <a:r>
              <a:rPr lang="uk-UA" dirty="0"/>
              <a:t> і сплавах типу олова й у припої.</a:t>
            </a:r>
          </a:p>
          <a:p>
            <a:endParaRPr lang="uk-UA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uk-UA" dirty="0"/>
              <a:t>Поширення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00034" y="1857364"/>
            <a:ext cx="4040188" cy="857256"/>
          </a:xfrm>
        </p:spPr>
        <p:txBody>
          <a:bodyPr/>
          <a:lstStyle/>
          <a:p>
            <a:pPr algn="ctr"/>
            <a:r>
              <a:rPr lang="uk-UA" sz="3200" dirty="0" smtClean="0"/>
              <a:t>галеніт</a:t>
            </a:r>
            <a:endParaRPr lang="uk-UA" sz="3200" dirty="0"/>
          </a:p>
        </p:txBody>
      </p:sp>
      <p:pic>
        <p:nvPicPr>
          <p:cNvPr id="7" name="Місце для вмісту 6" descr="200px-Galenit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42910" y="2714620"/>
            <a:ext cx="3929090" cy="3286148"/>
          </a:xfrm>
        </p:spPr>
      </p:pic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Мінерали</a:t>
            </a:r>
            <a:r>
              <a:rPr lang="uk-UA" dirty="0"/>
              <a:t> свинцю: галеніт, </a:t>
            </a:r>
            <a:r>
              <a:rPr lang="uk-UA" dirty="0" err="1"/>
              <a:t>діаболеїт</a:t>
            </a:r>
            <a:r>
              <a:rPr lang="uk-UA" dirty="0"/>
              <a:t>, у природі </a:t>
            </a:r>
            <a:r>
              <a:rPr lang="uk-UA" dirty="0" err="1"/>
              <a:t>Плюмбум</a:t>
            </a:r>
            <a:r>
              <a:rPr lang="uk-UA" dirty="0"/>
              <a:t> наявний у чотирьох ізотопах </a:t>
            </a:r>
            <a:r>
              <a:rPr lang="uk-UA" baseline="30000" dirty="0"/>
              <a:t>204</a:t>
            </a:r>
            <a:r>
              <a:rPr lang="en-US" dirty="0" err="1"/>
              <a:t>Pb</a:t>
            </a:r>
            <a:r>
              <a:rPr lang="en-US" dirty="0"/>
              <a:t> (1,4%), </a:t>
            </a:r>
            <a:r>
              <a:rPr lang="en-US" baseline="30000" dirty="0"/>
              <a:t>206</a:t>
            </a:r>
            <a:r>
              <a:rPr lang="en-US" dirty="0"/>
              <a:t>Pb (24,1%),</a:t>
            </a:r>
            <a:r>
              <a:rPr lang="en-US" baseline="30000" dirty="0"/>
              <a:t>207</a:t>
            </a:r>
            <a:r>
              <a:rPr lang="en-US" dirty="0"/>
              <a:t>Pb (22,1%) </a:t>
            </a:r>
            <a:r>
              <a:rPr lang="uk-UA" dirty="0"/>
              <a:t>і </a:t>
            </a:r>
            <a:r>
              <a:rPr lang="uk-UA" baseline="30000" dirty="0"/>
              <a:t>208</a:t>
            </a:r>
            <a:r>
              <a:rPr lang="en-US" dirty="0" err="1"/>
              <a:t>Pb</a:t>
            </a:r>
            <a:r>
              <a:rPr lang="en-US" dirty="0"/>
              <a:t> (52,4%).</a:t>
            </a:r>
            <a:endParaRPr lang="uk-UA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</TotalTime>
  <Words>367</Words>
  <Application>Microsoft Office PowerPoint</Application>
  <PresentationFormat>Екран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5" baseType="lpstr">
      <vt:lpstr>Потік</vt:lpstr>
      <vt:lpstr>Вплив ртуті і свинцю на здоров'я людини. </vt:lpstr>
      <vt:lpstr>Ртуть або Меркурій — хімічний елемент. Символ Hg, атомний номер 80, атомна маса 200,59 а.о.м. Ртуть — сріблясто-білий важкий метал, рідкий при кімнатній температурі.</vt:lpstr>
      <vt:lpstr>Отримання Ртуті </vt:lpstr>
      <vt:lpstr>Хімічні властивості </vt:lpstr>
      <vt:lpstr>Слайд 5</vt:lpstr>
      <vt:lpstr>Слайд 6</vt:lpstr>
      <vt:lpstr>Вплив ртуті</vt:lpstr>
      <vt:lpstr>Свинець </vt:lpstr>
      <vt:lpstr>Поширення </vt:lpstr>
      <vt:lpstr>Отримання </vt:lpstr>
      <vt:lpstr>Застосування </vt:lpstr>
      <vt:lpstr>Вплив свинцю</vt:lpstr>
      <vt:lpstr>Симптоми Отруєння свинцем</vt:lpstr>
      <vt:lpstr>Дякую за Увагу!!!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DWL</dc:creator>
  <cp:lastModifiedBy>DWL</cp:lastModifiedBy>
  <cp:revision>14</cp:revision>
  <dcterms:created xsi:type="dcterms:W3CDTF">2014-04-25T14:06:52Z</dcterms:created>
  <dcterms:modified xsi:type="dcterms:W3CDTF">2014-04-25T16:18:03Z</dcterms:modified>
</cp:coreProperties>
</file>