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93" d="100"/>
          <a:sy n="93" d="100"/>
        </p:scale>
        <p:origin x="-714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0793-E309-4449-95C3-635CD6D7E62A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4855464"/>
            <a:ext cx="758952" cy="185166"/>
          </a:xfrm>
        </p:spPr>
        <p:txBody>
          <a:bodyPr/>
          <a:lstStyle/>
          <a:p>
            <a:fld id="{54E9CB61-86E0-49DE-93FC-5261A49BD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0793-E309-4449-95C3-635CD6D7E62A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CB61-86E0-49DE-93FC-5261A49BD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0793-E309-4449-95C3-635CD6D7E62A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CB61-86E0-49DE-93FC-5261A49BD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0793-E309-4449-95C3-635CD6D7E62A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57150"/>
            <a:ext cx="2895600" cy="216694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4855464"/>
            <a:ext cx="758952" cy="185166"/>
          </a:xfrm>
        </p:spPr>
        <p:txBody>
          <a:bodyPr/>
          <a:lstStyle/>
          <a:p>
            <a:fld id="{54E9CB61-86E0-49DE-93FC-5261A49BD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0793-E309-4449-95C3-635CD6D7E62A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CB61-86E0-49DE-93FC-5261A49BD25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0793-E309-4449-95C3-635CD6D7E62A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CB61-86E0-49DE-93FC-5261A49BD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0793-E309-4449-95C3-635CD6D7E62A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166"/>
          </a:xfrm>
        </p:spPr>
        <p:txBody>
          <a:bodyPr/>
          <a:lstStyle/>
          <a:p>
            <a:fld id="{54E9CB61-86E0-49DE-93FC-5261A49BD25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0793-E309-4449-95C3-635CD6D7E62A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CB61-86E0-49DE-93FC-5261A49BD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0793-E309-4449-95C3-635CD6D7E62A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CB61-86E0-49DE-93FC-5261A49BD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0793-E309-4449-95C3-635CD6D7E62A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CB61-86E0-49DE-93FC-5261A49BD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0793-E309-4449-95C3-635CD6D7E62A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CB61-86E0-49DE-93FC-5261A49BD25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165622"/>
            <a:ext cx="86868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E70793-E309-4449-95C3-635CD6D7E62A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E9CB61-86E0-49DE-93FC-5261A49BD25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703118" y="4229100"/>
            <a:ext cx="8458200" cy="914400"/>
          </a:xfrm>
        </p:spPr>
        <p:txBody>
          <a:bodyPr>
            <a:normAutofit/>
          </a:bodyPr>
          <a:lstStyle/>
          <a:p>
            <a:pPr algn="r"/>
            <a:r>
              <a:rPr lang="uk-UA" sz="2000" dirty="0" smtClean="0"/>
              <a:t>Підготував учень 10-В класу </a:t>
            </a:r>
            <a:r>
              <a:rPr lang="uk-UA" sz="2000" dirty="0" err="1" smtClean="0"/>
              <a:t>Котенко</a:t>
            </a:r>
            <a:r>
              <a:rPr lang="uk-UA" sz="2000" dirty="0" smtClean="0"/>
              <a:t> Роман </a:t>
            </a:r>
            <a:r>
              <a:rPr lang="uk-UA" sz="2000" b="1" dirty="0" smtClean="0">
                <a:latin typeface="Bookman Old Style" pitchFamily="18" charset="0"/>
              </a:rPr>
              <a:t>:3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28600" y="1733550"/>
            <a:ext cx="8686800" cy="888619"/>
          </a:xfrm>
        </p:spPr>
        <p:txBody>
          <a:bodyPr>
            <a:normAutofit fontScale="90000"/>
          </a:bodyPr>
          <a:lstStyle/>
          <a:p>
            <a:r>
              <a:rPr lang="uk-UA" sz="7200" dirty="0" smtClean="0"/>
              <a:t>Вірусні гепатити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7753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Гепатит Е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Гепатит Е </a:t>
            </a:r>
            <a:r>
              <a:rPr lang="ru-RU" dirty="0" err="1"/>
              <a:t>провокує</a:t>
            </a:r>
            <a:r>
              <a:rPr lang="ru-RU" dirty="0"/>
              <a:t> </a:t>
            </a:r>
            <a:r>
              <a:rPr lang="ru-RU" dirty="0" err="1"/>
              <a:t>симптоми</a:t>
            </a:r>
            <a:r>
              <a:rPr lang="ru-RU" dirty="0"/>
              <a:t> </a:t>
            </a:r>
            <a:r>
              <a:rPr lang="ru-RU" dirty="0" err="1"/>
              <a:t>схожі</a:t>
            </a:r>
            <a:r>
              <a:rPr lang="ru-RU" dirty="0"/>
              <a:t> з симптомами гепатиту А,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приймати</a:t>
            </a:r>
            <a:r>
              <a:rPr lang="ru-RU" dirty="0"/>
              <a:t> </a:t>
            </a:r>
            <a:r>
              <a:rPr lang="ru-RU" dirty="0" err="1"/>
              <a:t>фульмінантний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, особливо у </a:t>
            </a:r>
            <a:r>
              <a:rPr lang="ru-RU" dirty="0" err="1"/>
              <a:t>вагітних</a:t>
            </a:r>
            <a:r>
              <a:rPr lang="ru-RU" dirty="0"/>
              <a:t> </a:t>
            </a:r>
            <a:r>
              <a:rPr lang="ru-RU" dirty="0" err="1" smtClean="0"/>
              <a:t>жінок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За </a:t>
            </a:r>
            <a:r>
              <a:rPr lang="ru-RU" dirty="0"/>
              <a:t>шляхами </a:t>
            </a:r>
            <a:r>
              <a:rPr lang="ru-RU" dirty="0" err="1"/>
              <a:t>передачі</a:t>
            </a:r>
            <a:r>
              <a:rPr lang="ru-RU" dirty="0"/>
              <a:t> гепатит Е </a:t>
            </a:r>
            <a:r>
              <a:rPr lang="ru-RU" dirty="0" err="1"/>
              <a:t>близький</a:t>
            </a:r>
            <a:r>
              <a:rPr lang="ru-RU" dirty="0"/>
              <a:t> до гепатиту А.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передаватися</a:t>
            </a:r>
            <a:r>
              <a:rPr lang="ru-RU" dirty="0"/>
              <a:t> через </a:t>
            </a:r>
            <a:r>
              <a:rPr lang="ru-RU" dirty="0" err="1"/>
              <a:t>заражену</a:t>
            </a:r>
            <a:r>
              <a:rPr lang="ru-RU" dirty="0"/>
              <a:t> </a:t>
            </a:r>
            <a:r>
              <a:rPr lang="ru-RU" dirty="0" err="1"/>
              <a:t>вірусом</a:t>
            </a:r>
            <a:r>
              <a:rPr lang="ru-RU" dirty="0"/>
              <a:t> воду, </a:t>
            </a:r>
            <a:r>
              <a:rPr lang="ru-RU" dirty="0" err="1"/>
              <a:t>їжу</a:t>
            </a:r>
            <a:r>
              <a:rPr lang="ru-RU" dirty="0"/>
              <a:t>, а </a:t>
            </a:r>
            <a:r>
              <a:rPr lang="ru-RU" dirty="0" err="1"/>
              <a:t>крім</a:t>
            </a:r>
            <a:r>
              <a:rPr lang="ru-RU" dirty="0"/>
              <a:t> того - парентерально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Важкі</a:t>
            </a:r>
            <a:r>
              <a:rPr lang="ru-RU" dirty="0" smtClean="0"/>
              <a:t> </a:t>
            </a:r>
            <a:r>
              <a:rPr lang="ru-RU" dirty="0" err="1"/>
              <a:t>наслідки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фульмінантного</a:t>
            </a:r>
            <a:r>
              <a:rPr lang="ru-RU" dirty="0"/>
              <a:t> гепатиту,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смерті</a:t>
            </a:r>
            <a:r>
              <a:rPr lang="ru-RU" dirty="0"/>
              <a:t> хворого, при </a:t>
            </a:r>
            <a:r>
              <a:rPr lang="ru-RU" dirty="0" err="1"/>
              <a:t>гепатиті</a:t>
            </a:r>
            <a:r>
              <a:rPr lang="ru-RU" dirty="0"/>
              <a:t> Е </a:t>
            </a:r>
            <a:r>
              <a:rPr lang="ru-RU" dirty="0" err="1"/>
              <a:t>зустрічаються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частіше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при </a:t>
            </a:r>
            <a:r>
              <a:rPr lang="ru-RU" dirty="0" err="1"/>
              <a:t>гепатиті</a:t>
            </a:r>
            <a:r>
              <a:rPr lang="ru-RU" dirty="0"/>
              <a:t> А і </a:t>
            </a:r>
            <a:r>
              <a:rPr lang="ru-RU" dirty="0" err="1"/>
              <a:t>гострому</a:t>
            </a:r>
            <a:r>
              <a:rPr lang="ru-RU" dirty="0"/>
              <a:t> </a:t>
            </a:r>
            <a:r>
              <a:rPr lang="ru-RU" dirty="0" err="1"/>
              <a:t>гепатиті</a:t>
            </a:r>
            <a:r>
              <a:rPr lang="ru-RU" dirty="0"/>
              <a:t> В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/>
              <a:t>часто гепатит Е </a:t>
            </a:r>
            <a:r>
              <a:rPr lang="ru-RU" dirty="0" err="1"/>
              <a:t>зустрічається</a:t>
            </a:r>
            <a:r>
              <a:rPr lang="ru-RU" dirty="0"/>
              <a:t> в </a:t>
            </a:r>
            <a:r>
              <a:rPr lang="ru-RU" dirty="0" err="1"/>
              <a:t>Центральній</a:t>
            </a:r>
            <a:r>
              <a:rPr lang="ru-RU" dirty="0"/>
              <a:t> </a:t>
            </a:r>
            <a:r>
              <a:rPr lang="ru-RU" dirty="0" err="1"/>
              <a:t>Азії</a:t>
            </a:r>
            <a:r>
              <a:rPr lang="ru-RU" dirty="0"/>
              <a:t> та </a:t>
            </a:r>
            <a:r>
              <a:rPr lang="ru-RU" dirty="0" err="1"/>
              <a:t>країнах</a:t>
            </a:r>
            <a:r>
              <a:rPr lang="ru-RU" dirty="0"/>
              <a:t> Африки.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972212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Гепатит </a:t>
            </a:r>
            <a:r>
              <a:rPr lang="en-US" dirty="0" smtClean="0"/>
              <a:t>F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/>
              <a:t>Гепатит </a:t>
            </a:r>
            <a:r>
              <a:rPr lang="en-US" dirty="0"/>
              <a:t>F, </a:t>
            </a:r>
            <a:r>
              <a:rPr lang="ru-RU" dirty="0"/>
              <a:t>Г</a:t>
            </a:r>
            <a:r>
              <a:rPr lang="en-US" dirty="0"/>
              <a:t>F (Hepatitis F) - </a:t>
            </a:r>
            <a:r>
              <a:rPr lang="ru-RU" dirty="0" err="1"/>
              <a:t>ще</a:t>
            </a:r>
            <a:r>
              <a:rPr lang="ru-RU" dirty="0"/>
              <a:t> один тип </a:t>
            </a:r>
            <a:r>
              <a:rPr lang="ru-RU" dirty="0" err="1"/>
              <a:t>вірусного</a:t>
            </a:r>
            <a:r>
              <a:rPr lang="ru-RU" dirty="0"/>
              <a:t> гепатиту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передбачається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епідеміологічних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і </a:t>
            </a:r>
            <a:r>
              <a:rPr lang="ru-RU" dirty="0" err="1"/>
              <a:t>попереднього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в </a:t>
            </a:r>
            <a:r>
              <a:rPr lang="ru-RU" dirty="0" err="1"/>
              <a:t>дослідах</a:t>
            </a:r>
            <a:r>
              <a:rPr lang="ru-RU" dirty="0"/>
              <a:t> на </a:t>
            </a:r>
            <a:r>
              <a:rPr lang="ru-RU" dirty="0" err="1"/>
              <a:t>мавпах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ізолятів</a:t>
            </a:r>
            <a:r>
              <a:rPr lang="ru-RU" dirty="0"/>
              <a:t> </a:t>
            </a:r>
            <a:r>
              <a:rPr lang="ru-RU" dirty="0" err="1"/>
              <a:t>вірусу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 </a:t>
            </a:r>
            <a:r>
              <a:rPr lang="ru-RU" dirty="0" err="1"/>
              <a:t>посттрансфузійним</a:t>
            </a:r>
            <a:r>
              <a:rPr lang="ru-RU" dirty="0"/>
              <a:t> </a:t>
            </a:r>
            <a:r>
              <a:rPr lang="ru-RU" dirty="0" smtClean="0"/>
              <a:t>гепатитом.</a:t>
            </a:r>
          </a:p>
          <a:p>
            <a:pPr algn="just"/>
            <a:r>
              <a:rPr lang="ru-RU" dirty="0" smtClean="0"/>
              <a:t>Є </a:t>
            </a:r>
            <a:r>
              <a:rPr lang="ru-RU" dirty="0" err="1"/>
              <a:t>відомості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деяка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перенесли явно </a:t>
            </a:r>
            <a:r>
              <a:rPr lang="ru-RU" dirty="0" err="1"/>
              <a:t>посттрансфузійний</a:t>
            </a:r>
            <a:r>
              <a:rPr lang="ru-RU" dirty="0"/>
              <a:t> гепатит, </a:t>
            </a:r>
            <a:r>
              <a:rPr lang="ru-RU" dirty="0" err="1"/>
              <a:t>залишалася</a:t>
            </a:r>
            <a:r>
              <a:rPr lang="ru-RU" dirty="0"/>
              <a:t> </a:t>
            </a:r>
            <a:r>
              <a:rPr lang="ru-RU" dirty="0" err="1"/>
              <a:t>серонегативною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маркерів</a:t>
            </a:r>
            <a:r>
              <a:rPr lang="ru-RU" dirty="0"/>
              <a:t> </a:t>
            </a:r>
            <a:r>
              <a:rPr lang="ru-RU" dirty="0" err="1"/>
              <a:t>відомих</a:t>
            </a:r>
            <a:r>
              <a:rPr lang="ru-RU" dirty="0"/>
              <a:t> </a:t>
            </a:r>
            <a:r>
              <a:rPr lang="ru-RU" dirty="0" err="1"/>
              <a:t>вірусних</a:t>
            </a:r>
            <a:r>
              <a:rPr lang="ru-RU" dirty="0"/>
              <a:t> </a:t>
            </a:r>
            <a:r>
              <a:rPr lang="ru-RU" dirty="0" err="1"/>
              <a:t>гепатитів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; в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Заходу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сягає</a:t>
            </a:r>
            <a:r>
              <a:rPr lang="ru-RU" dirty="0"/>
              <a:t> 15-20</a:t>
            </a:r>
            <a:r>
              <a:rPr lang="ru-RU" dirty="0" smtClean="0"/>
              <a:t>%.</a:t>
            </a:r>
          </a:p>
          <a:p>
            <a:pPr algn="just"/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/>
              <a:t>того, </a:t>
            </a:r>
            <a:r>
              <a:rPr lang="ru-RU" dirty="0" err="1"/>
              <a:t>тривалі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 за </a:t>
            </a:r>
            <a:r>
              <a:rPr lang="ru-RU" dirty="0" err="1"/>
              <a:t>окремими</a:t>
            </a:r>
            <a:r>
              <a:rPr lang="ru-RU" dirty="0"/>
              <a:t> </a:t>
            </a:r>
            <a:r>
              <a:rPr lang="ru-RU" dirty="0" err="1"/>
              <a:t>хворими</a:t>
            </a:r>
            <a:r>
              <a:rPr lang="ru-RU" dirty="0"/>
              <a:t> - особами з </a:t>
            </a:r>
            <a:r>
              <a:rPr lang="ru-RU" dirty="0" err="1"/>
              <a:t>високим</a:t>
            </a:r>
            <a:r>
              <a:rPr lang="ru-RU" dirty="0"/>
              <a:t> </a:t>
            </a:r>
            <a:r>
              <a:rPr lang="ru-RU" dirty="0" err="1"/>
              <a:t>ризиком</a:t>
            </a:r>
            <a:r>
              <a:rPr lang="ru-RU" dirty="0"/>
              <a:t> </a:t>
            </a:r>
            <a:r>
              <a:rPr lang="ru-RU" dirty="0" err="1"/>
              <a:t>зараження</a:t>
            </a:r>
            <a:r>
              <a:rPr lang="ru-RU" dirty="0"/>
              <a:t> </a:t>
            </a:r>
            <a:r>
              <a:rPr lang="ru-RU" dirty="0" err="1"/>
              <a:t>посттрансфузійним</a:t>
            </a:r>
            <a:r>
              <a:rPr lang="ru-RU" dirty="0"/>
              <a:t> гепатитом - такими як наркомани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хворі</a:t>
            </a:r>
            <a:r>
              <a:rPr lang="ru-RU" dirty="0"/>
              <a:t> на </a:t>
            </a:r>
            <a:r>
              <a:rPr lang="ru-RU" dirty="0" err="1"/>
              <a:t>гемофілію</a:t>
            </a:r>
            <a:r>
              <a:rPr lang="ru-RU" dirty="0"/>
              <a:t>, показали, </a:t>
            </a:r>
            <a:r>
              <a:rPr lang="ru-RU" dirty="0" err="1"/>
              <a:t>що</a:t>
            </a:r>
            <a:r>
              <a:rPr lang="ru-RU" dirty="0"/>
              <a:t> у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зареєстровано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на </a:t>
            </a:r>
            <a:r>
              <a:rPr lang="ru-RU" dirty="0" err="1"/>
              <a:t>жовтяницю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етіологічно</a:t>
            </a:r>
            <a:r>
              <a:rPr lang="ru-RU" dirty="0"/>
              <a:t> не </a:t>
            </a:r>
            <a:r>
              <a:rPr lang="ru-RU" dirty="0" err="1"/>
              <a:t>пов'язані</a:t>
            </a:r>
            <a:r>
              <a:rPr lang="ru-RU" dirty="0"/>
              <a:t> з </a:t>
            </a:r>
            <a:r>
              <a:rPr lang="ru-RU" dirty="0" err="1"/>
              <a:t>вірусами</a:t>
            </a:r>
            <a:r>
              <a:rPr lang="ru-RU" dirty="0"/>
              <a:t> </a:t>
            </a:r>
            <a:r>
              <a:rPr lang="ru-RU" dirty="0" err="1"/>
              <a:t>гепатитів</a:t>
            </a:r>
            <a:r>
              <a:rPr lang="ru-RU" dirty="0"/>
              <a:t> А, В, С, </a:t>
            </a:r>
            <a:r>
              <a:rPr lang="en-US" dirty="0"/>
              <a:t>D, </a:t>
            </a:r>
            <a:r>
              <a:rPr lang="ru-RU" dirty="0"/>
              <a:t>Е і </a:t>
            </a:r>
            <a:r>
              <a:rPr lang="en-US" dirty="0"/>
              <a:t>G.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184467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Гепатит </a:t>
            </a:r>
            <a:r>
              <a:rPr lang="en-US" dirty="0"/>
              <a:t>G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65622"/>
            <a:ext cx="8686800" cy="369212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err="1"/>
              <a:t>Вірус</a:t>
            </a:r>
            <a:r>
              <a:rPr lang="ru-RU" dirty="0"/>
              <a:t> Гепатиту </a:t>
            </a:r>
            <a:r>
              <a:rPr lang="en-US" dirty="0"/>
              <a:t>G (HGV, GBV-C)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виділений</a:t>
            </a:r>
            <a:r>
              <a:rPr lang="ru-RU" dirty="0"/>
              <a:t> в 1995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науковою</a:t>
            </a:r>
            <a:r>
              <a:rPr lang="ru-RU" dirty="0"/>
              <a:t> </a:t>
            </a:r>
            <a:r>
              <a:rPr lang="ru-RU" dirty="0" err="1"/>
              <a:t>групою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 «</a:t>
            </a:r>
            <a:r>
              <a:rPr lang="en-US" dirty="0"/>
              <a:t>Abbott»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керівництвом</a:t>
            </a:r>
            <a:r>
              <a:rPr lang="ru-RU" dirty="0"/>
              <a:t> </a:t>
            </a:r>
            <a:r>
              <a:rPr lang="en-US" dirty="0" smtClean="0"/>
              <a:t>I.</a:t>
            </a:r>
          </a:p>
          <a:p>
            <a:pPr algn="just"/>
            <a:r>
              <a:rPr lang="en-US" dirty="0" err="1" smtClean="0"/>
              <a:t>Mushahvar</a:t>
            </a:r>
            <a:r>
              <a:rPr lang="en-US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хворого </a:t>
            </a:r>
            <a:r>
              <a:rPr lang="ru-RU" dirty="0" err="1"/>
              <a:t>хронічним</a:t>
            </a:r>
            <a:r>
              <a:rPr lang="ru-RU" dirty="0"/>
              <a:t> гепатитом С, а </a:t>
            </a:r>
            <a:r>
              <a:rPr lang="ru-RU" dirty="0" err="1"/>
              <a:t>згодом</a:t>
            </a:r>
            <a:r>
              <a:rPr lang="ru-RU" dirty="0"/>
              <a:t> і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 гепатитом "</a:t>
            </a:r>
            <a:r>
              <a:rPr lang="ru-RU" dirty="0" err="1"/>
              <a:t>ні</a:t>
            </a:r>
            <a:r>
              <a:rPr lang="ru-RU" dirty="0"/>
              <a:t>-А-</a:t>
            </a:r>
            <a:r>
              <a:rPr lang="ru-RU" dirty="0" err="1"/>
              <a:t>ні</a:t>
            </a:r>
            <a:r>
              <a:rPr lang="ru-RU" dirty="0"/>
              <a:t>-Е</a:t>
            </a:r>
            <a:r>
              <a:rPr lang="ru-RU" dirty="0" smtClean="0"/>
              <a:t>".</a:t>
            </a:r>
            <a:endParaRPr lang="en-US" dirty="0" smtClean="0"/>
          </a:p>
          <a:p>
            <a:pPr algn="just"/>
            <a:r>
              <a:rPr lang="ru-RU" dirty="0" err="1" smtClean="0"/>
              <a:t>Вірус</a:t>
            </a:r>
            <a:r>
              <a:rPr lang="ru-RU" dirty="0" smtClean="0"/>
              <a:t> </a:t>
            </a:r>
            <a:r>
              <a:rPr lang="ru-RU" dirty="0"/>
              <a:t>гепатиту </a:t>
            </a:r>
            <a:r>
              <a:rPr lang="en-US" dirty="0"/>
              <a:t>G </a:t>
            </a:r>
            <a:r>
              <a:rPr lang="ru-RU" dirty="0" err="1"/>
              <a:t>відносять</a:t>
            </a:r>
            <a:r>
              <a:rPr lang="ru-RU" dirty="0"/>
              <a:t> до </a:t>
            </a:r>
            <a:r>
              <a:rPr lang="en-US" i="1" dirty="0" err="1"/>
              <a:t>Flaviviridae</a:t>
            </a:r>
            <a:r>
              <a:rPr lang="en-US" dirty="0"/>
              <a:t>. </a:t>
            </a:r>
            <a:r>
              <a:rPr lang="ru-RU" dirty="0" err="1"/>
              <a:t>Висловлюється</a:t>
            </a:r>
            <a:r>
              <a:rPr lang="ru-RU" dirty="0"/>
              <a:t> </a:t>
            </a:r>
            <a:r>
              <a:rPr lang="ru-RU" dirty="0" err="1"/>
              <a:t>припущення</a:t>
            </a:r>
            <a:r>
              <a:rPr lang="ru-RU" dirty="0"/>
              <a:t> про </a:t>
            </a:r>
            <a:r>
              <a:rPr lang="ru-RU" dirty="0" err="1"/>
              <a:t>наявність</a:t>
            </a:r>
            <a:r>
              <a:rPr lang="ru-RU" dirty="0"/>
              <a:t> як </a:t>
            </a:r>
            <a:r>
              <a:rPr lang="ru-RU" dirty="0" err="1"/>
              <a:t>мінімум</a:t>
            </a:r>
            <a:r>
              <a:rPr lang="ru-RU" dirty="0"/>
              <a:t> 3 </a:t>
            </a:r>
            <a:r>
              <a:rPr lang="ru-RU" dirty="0" err="1"/>
              <a:t>генотипів</a:t>
            </a:r>
            <a:r>
              <a:rPr lang="ru-RU" dirty="0"/>
              <a:t> і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субтипов</a:t>
            </a:r>
            <a:r>
              <a:rPr lang="ru-RU" dirty="0"/>
              <a:t> </a:t>
            </a:r>
            <a:r>
              <a:rPr lang="ru-RU" dirty="0" err="1" smtClean="0"/>
              <a:t>вірусу</a:t>
            </a:r>
            <a:r>
              <a:rPr lang="ru-RU" dirty="0" smtClean="0"/>
              <a:t>.</a:t>
            </a:r>
            <a:endParaRPr lang="en-US" dirty="0" smtClean="0"/>
          </a:p>
          <a:p>
            <a:pPr algn="just"/>
            <a:r>
              <a:rPr lang="ru-RU" dirty="0" err="1" smtClean="0"/>
              <a:t>Можливі</a:t>
            </a:r>
            <a:r>
              <a:rPr lang="ru-RU" dirty="0" smtClean="0"/>
              <a:t> </a:t>
            </a:r>
            <a:r>
              <a:rPr lang="ru-RU" dirty="0"/>
              <a:t>шляхи </a:t>
            </a:r>
            <a:r>
              <a:rPr lang="ru-RU" dirty="0" err="1"/>
              <a:t>передачі</a:t>
            </a:r>
            <a:r>
              <a:rPr lang="ru-RU" dirty="0"/>
              <a:t> з </a:t>
            </a:r>
            <a:r>
              <a:rPr lang="ru-RU" dirty="0" err="1"/>
              <a:t>кров'ю</a:t>
            </a:r>
            <a:r>
              <a:rPr lang="ru-RU" dirty="0"/>
              <a:t> і через </a:t>
            </a:r>
            <a:r>
              <a:rPr lang="ru-RU" dirty="0" err="1"/>
              <a:t>статевий</a:t>
            </a:r>
            <a:r>
              <a:rPr lang="ru-RU" dirty="0"/>
              <a:t> контакт, але </a:t>
            </a:r>
            <a:r>
              <a:rPr lang="ru-RU" dirty="0" err="1"/>
              <a:t>поки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зовсім</a:t>
            </a:r>
            <a:r>
              <a:rPr lang="ru-RU" dirty="0"/>
              <a:t> ясно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гепатит сам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асоціюється</a:t>
            </a:r>
            <a:r>
              <a:rPr lang="ru-RU" dirty="0"/>
              <a:t> з гепатитом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 smtClean="0"/>
              <a:t>етіології</a:t>
            </a:r>
            <a:r>
              <a:rPr lang="ru-RU" dirty="0" smtClean="0"/>
              <a:t>.</a:t>
            </a:r>
            <a:endParaRPr lang="en-US" dirty="0" smtClean="0"/>
          </a:p>
          <a:p>
            <a:pPr algn="just"/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/>
              <a:t>первинне</a:t>
            </a:r>
            <a:r>
              <a:rPr lang="ru-RU" dirty="0"/>
              <a:t> </a:t>
            </a:r>
            <a:r>
              <a:rPr lang="ru-RU" dirty="0" err="1"/>
              <a:t>розмноження</a:t>
            </a:r>
            <a:r>
              <a:rPr lang="ru-RU" dirty="0"/>
              <a:t> в </a:t>
            </a:r>
            <a:r>
              <a:rPr lang="ru-RU" dirty="0" err="1"/>
              <a:t>клітинах</a:t>
            </a:r>
            <a:r>
              <a:rPr lang="ru-RU" dirty="0"/>
              <a:t> </a:t>
            </a:r>
            <a:r>
              <a:rPr lang="ru-RU" dirty="0" err="1"/>
              <a:t>печінки</a:t>
            </a:r>
            <a:r>
              <a:rPr lang="ru-RU" dirty="0"/>
              <a:t> на </a:t>
            </a:r>
            <a:r>
              <a:rPr lang="ru-RU" dirty="0" err="1"/>
              <a:t>даний</a:t>
            </a:r>
            <a:r>
              <a:rPr lang="ru-RU" dirty="0"/>
              <a:t> момент не доведено. </a:t>
            </a:r>
            <a:r>
              <a:rPr lang="ru-RU" dirty="0" err="1"/>
              <a:t>Нестійкий</a:t>
            </a:r>
            <a:r>
              <a:rPr lang="ru-RU" dirty="0"/>
              <a:t> у </a:t>
            </a:r>
            <a:r>
              <a:rPr lang="ru-RU" dirty="0" err="1"/>
              <a:t>навколишньому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, </a:t>
            </a:r>
            <a:r>
              <a:rPr lang="ru-RU" dirty="0" err="1"/>
              <a:t>миттєво</a:t>
            </a:r>
            <a:r>
              <a:rPr lang="ru-RU" dirty="0"/>
              <a:t> </a:t>
            </a:r>
            <a:r>
              <a:rPr lang="ru-RU" dirty="0" err="1"/>
              <a:t>гине</a:t>
            </a:r>
            <a:r>
              <a:rPr lang="ru-RU" dirty="0"/>
              <a:t> при </a:t>
            </a:r>
            <a:r>
              <a:rPr lang="ru-RU" dirty="0" err="1"/>
              <a:t>кип'ятінні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166143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48474" y="3094875"/>
            <a:ext cx="8077200" cy="916781"/>
          </a:xfrm>
        </p:spPr>
        <p:txBody>
          <a:bodyPr>
            <a:noAutofit/>
          </a:bodyPr>
          <a:lstStyle/>
          <a:p>
            <a:r>
              <a:rPr lang="uk-UA" sz="7200" dirty="0" smtClean="0"/>
              <a:t>ДЯКУЮ</a:t>
            </a:r>
            <a:r>
              <a:rPr lang="ru-RU" sz="7200" dirty="0" smtClean="0"/>
              <a:t> </a:t>
            </a:r>
            <a:r>
              <a:rPr lang="ru-RU" sz="7200" dirty="0" smtClean="0"/>
              <a:t>ЗА УВАГУ!</a:t>
            </a:r>
            <a:endParaRPr lang="uk-UA" sz="7200" dirty="0"/>
          </a:p>
        </p:txBody>
      </p:sp>
    </p:spTree>
    <p:extLst>
      <p:ext uri="{BB962C8B-B14F-4D97-AF65-F5344CB8AC3E}">
        <p14:creationId xmlns:p14="http://schemas.microsoft.com/office/powerpoint/2010/main" val="39170259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Вступ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dirty="0" smtClean="0"/>
              <a:t>Вірусний гепатит – це запалення тканини печінки, що викликається вірусами.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/>
              <a:t>В</a:t>
            </a:r>
            <a:r>
              <a:rPr lang="uk-UA" dirty="0" smtClean="0"/>
              <a:t>іруси гепатиту можуть належати до різних таксонів та відрізнятися за біохімічними та молекулярними ознаками, але всі вони викликають у людини одне і те ж захворювання – гепатит.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39103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Статистика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 smtClean="0"/>
              <a:t>Хронічні захворювання печінки, серед яких вірусні гепатити </a:t>
            </a:r>
            <a:r>
              <a:rPr lang="en-US" b="1" dirty="0" smtClean="0"/>
              <a:t>B</a:t>
            </a:r>
            <a:r>
              <a:rPr lang="uk-UA" dirty="0" smtClean="0"/>
              <a:t> і</a:t>
            </a:r>
            <a:r>
              <a:rPr lang="en-US" dirty="0" smtClean="0"/>
              <a:t> </a:t>
            </a:r>
            <a:r>
              <a:rPr lang="en-US" b="1" dirty="0" smtClean="0"/>
              <a:t>C</a:t>
            </a:r>
            <a:r>
              <a:rPr lang="uk-UA" dirty="0" smtClean="0"/>
              <a:t>, входять у число десяти основних причин смертності у світі.</a:t>
            </a:r>
          </a:p>
          <a:p>
            <a:pPr algn="just"/>
            <a:r>
              <a:rPr lang="uk-UA" dirty="0" smtClean="0"/>
              <a:t>У світі 170млн людей страждають гепатитом </a:t>
            </a:r>
            <a:r>
              <a:rPr lang="en-US" b="1" dirty="0" smtClean="0"/>
              <a:t>C</a:t>
            </a:r>
            <a:r>
              <a:rPr lang="uk-UA" dirty="0" smtClean="0"/>
              <a:t>, і 350млн – гепатитом </a:t>
            </a:r>
            <a:r>
              <a:rPr lang="en-US" b="1" dirty="0" smtClean="0"/>
              <a:t>B</a:t>
            </a:r>
            <a:r>
              <a:rPr lang="uk-UA" dirty="0" smtClean="0"/>
              <a:t>.</a:t>
            </a:r>
            <a:endParaRPr lang="en-US" dirty="0" smtClean="0"/>
          </a:p>
          <a:p>
            <a:pPr algn="just"/>
            <a:r>
              <a:rPr lang="uk-UA" dirty="0" smtClean="0"/>
              <a:t>Близько 2млрд людей у світі інфіковано вірусним гепатитом </a:t>
            </a:r>
            <a:r>
              <a:rPr lang="en-US" b="1" dirty="0" smtClean="0"/>
              <a:t>B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64850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Подібні віруси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Також відомі віруси гепатитів тварин:</a:t>
            </a:r>
          </a:p>
          <a:p>
            <a:pPr marL="0" indent="0">
              <a:buNone/>
            </a:pPr>
            <a:endParaRPr lang="uk-UA" dirty="0" smtClean="0"/>
          </a:p>
          <a:p>
            <a:pPr lvl="1">
              <a:buFont typeface="Wingdings" pitchFamily="2" charset="2"/>
              <a:buChar char="v"/>
            </a:pPr>
            <a:r>
              <a:rPr lang="uk-UA" sz="3200" dirty="0" smtClean="0"/>
              <a:t>собак (аденовірус),</a:t>
            </a:r>
          </a:p>
          <a:p>
            <a:pPr lvl="1">
              <a:buFont typeface="Wingdings" pitchFamily="2" charset="2"/>
              <a:buChar char="v"/>
            </a:pPr>
            <a:r>
              <a:rPr lang="uk-UA" sz="3200" dirty="0" smtClean="0"/>
              <a:t>мишей (</a:t>
            </a:r>
            <a:r>
              <a:rPr lang="uk-UA" sz="3200" dirty="0" err="1" smtClean="0"/>
              <a:t>коронавірус</a:t>
            </a:r>
            <a:r>
              <a:rPr lang="uk-UA" sz="3200" dirty="0" smtClean="0"/>
              <a:t>),</a:t>
            </a:r>
          </a:p>
          <a:p>
            <a:pPr lvl="1">
              <a:buFont typeface="Wingdings" pitchFamily="2" charset="2"/>
              <a:buChar char="v"/>
            </a:pPr>
            <a:r>
              <a:rPr lang="uk-UA" sz="3200" dirty="0" smtClean="0"/>
              <a:t>качок (</a:t>
            </a:r>
            <a:r>
              <a:rPr lang="uk-UA" sz="3200" dirty="0" err="1" smtClean="0"/>
              <a:t>ентеровірус</a:t>
            </a:r>
            <a:r>
              <a:rPr lang="uk-UA" sz="3200" dirty="0" smtClean="0"/>
              <a:t>),</a:t>
            </a:r>
          </a:p>
          <a:p>
            <a:pPr lvl="1">
              <a:buFont typeface="Wingdings" pitchFamily="2" charset="2"/>
              <a:buChar char="v"/>
            </a:pPr>
            <a:r>
              <a:rPr lang="uk-UA" sz="3200" dirty="0" smtClean="0"/>
              <a:t>мавп (</a:t>
            </a:r>
            <a:r>
              <a:rPr lang="uk-UA" sz="3200" dirty="0" err="1" smtClean="0"/>
              <a:t>флавівірус</a:t>
            </a:r>
            <a:r>
              <a:rPr lang="uk-UA" sz="3200" dirty="0" smtClean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07667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95250"/>
            <a:ext cx="9220200" cy="5842001"/>
          </a:xfrm>
        </p:spPr>
      </p:pic>
    </p:spTree>
    <p:extLst>
      <p:ext uri="{BB962C8B-B14F-4D97-AF65-F5344CB8AC3E}">
        <p14:creationId xmlns:p14="http://schemas.microsoft.com/office/powerpoint/2010/main" val="1753794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Гепатит 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047750"/>
            <a:ext cx="8686800" cy="3886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Гепатит А (хвороба </a:t>
            </a:r>
            <a:r>
              <a:rPr lang="ru-RU" dirty="0" err="1"/>
              <a:t>Боткіна</a:t>
            </a:r>
            <a:r>
              <a:rPr lang="ru-RU" dirty="0"/>
              <a:t>) </a:t>
            </a:r>
            <a:r>
              <a:rPr lang="ru-RU" dirty="0" err="1"/>
              <a:t>викликається</a:t>
            </a:r>
            <a:r>
              <a:rPr lang="ru-RU" dirty="0"/>
              <a:t> РНК-</a:t>
            </a:r>
            <a:r>
              <a:rPr lang="ru-RU" dirty="0" err="1"/>
              <a:t>вірусом</a:t>
            </a:r>
            <a:r>
              <a:rPr lang="ru-RU" dirty="0"/>
              <a:t> </a:t>
            </a:r>
            <a:r>
              <a:rPr lang="ru-RU" dirty="0" err="1"/>
              <a:t>сімейства</a:t>
            </a:r>
            <a:r>
              <a:rPr lang="ru-RU" dirty="0"/>
              <a:t> </a:t>
            </a:r>
            <a:r>
              <a:rPr lang="en-US" i="1" dirty="0" err="1" smtClean="0"/>
              <a:t>Picornaviridae</a:t>
            </a:r>
            <a:r>
              <a:rPr lang="en-US" dirty="0" smtClean="0"/>
              <a:t>.</a:t>
            </a:r>
            <a:endParaRPr lang="ru-RU" dirty="0" smtClean="0"/>
          </a:p>
          <a:p>
            <a:pPr algn="just"/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/>
              <a:t>передається</a:t>
            </a:r>
            <a:r>
              <a:rPr lang="ru-RU" dirty="0"/>
              <a:t> фекально-</a:t>
            </a:r>
            <a:r>
              <a:rPr lang="ru-RU" dirty="0" err="1"/>
              <a:t>оральним</a:t>
            </a:r>
            <a:r>
              <a:rPr lang="ru-RU" dirty="0"/>
              <a:t> </a:t>
            </a:r>
            <a:r>
              <a:rPr lang="ru-RU" dirty="0" smtClean="0"/>
              <a:t>шляхом.</a:t>
            </a:r>
          </a:p>
          <a:p>
            <a:pPr algn="just"/>
            <a:r>
              <a:rPr lang="ru-RU" dirty="0" err="1" smtClean="0"/>
              <a:t>Вірус</a:t>
            </a:r>
            <a:r>
              <a:rPr lang="ru-RU" dirty="0" smtClean="0"/>
              <a:t> </a:t>
            </a:r>
            <a:r>
              <a:rPr lang="ru-RU" dirty="0" err="1"/>
              <a:t>потрапляє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забрудненими</a:t>
            </a:r>
            <a:r>
              <a:rPr lang="ru-RU" dirty="0"/>
              <a:t> продуктами </a:t>
            </a:r>
            <a:r>
              <a:rPr lang="ru-RU" dirty="0" err="1"/>
              <a:t>харчування</a:t>
            </a:r>
            <a:r>
              <a:rPr lang="ru-RU" dirty="0"/>
              <a:t>, водою, предметами </a:t>
            </a:r>
            <a:r>
              <a:rPr lang="ru-RU" dirty="0" err="1"/>
              <a:t>побуту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/>
              <a:t>джерелом</a:t>
            </a:r>
            <a:r>
              <a:rPr lang="ru-RU" dirty="0"/>
              <a:t> </a:t>
            </a:r>
            <a:r>
              <a:rPr lang="ru-RU" dirty="0" err="1"/>
              <a:t>інфекції</a:t>
            </a:r>
            <a:r>
              <a:rPr lang="ru-RU" dirty="0"/>
              <a:t> </a:t>
            </a:r>
            <a:r>
              <a:rPr lang="ru-RU" dirty="0" err="1"/>
              <a:t>служать</a:t>
            </a:r>
            <a:r>
              <a:rPr lang="ru-RU" dirty="0"/>
              <a:t> </a:t>
            </a:r>
            <a:r>
              <a:rPr lang="ru-RU" dirty="0" err="1"/>
              <a:t>хворі</a:t>
            </a:r>
            <a:r>
              <a:rPr lang="ru-RU" dirty="0"/>
              <a:t> з формами </a:t>
            </a:r>
            <a:r>
              <a:rPr lang="ru-RU" dirty="0" err="1"/>
              <a:t>хвороби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протікають</a:t>
            </a:r>
            <a:r>
              <a:rPr lang="ru-RU" dirty="0"/>
              <a:t> без </a:t>
            </a:r>
            <a:r>
              <a:rPr lang="ru-RU" dirty="0" err="1" smtClean="0"/>
              <a:t>жовтяниці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Вірус</a:t>
            </a:r>
            <a:r>
              <a:rPr lang="ru-RU" dirty="0" smtClean="0"/>
              <a:t> </a:t>
            </a:r>
            <a:r>
              <a:rPr lang="ru-RU" dirty="0" err="1"/>
              <a:t>виділяється</a:t>
            </a:r>
            <a:r>
              <a:rPr lang="ru-RU" dirty="0"/>
              <a:t> з калом хворого в </a:t>
            </a:r>
            <a:r>
              <a:rPr lang="ru-RU" dirty="0" err="1"/>
              <a:t>інкубаційний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і на початку </a:t>
            </a:r>
            <a:r>
              <a:rPr lang="ru-RU" dirty="0" err="1"/>
              <a:t>хвороби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126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Гепатит 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err="1"/>
              <a:t>Вірус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викликає</a:t>
            </a:r>
            <a:r>
              <a:rPr lang="ru-RU" dirty="0"/>
              <a:t> гепатит В, </a:t>
            </a:r>
            <a:r>
              <a:rPr lang="ru-RU" dirty="0" err="1"/>
              <a:t>відноситься</a:t>
            </a:r>
            <a:r>
              <a:rPr lang="ru-RU" dirty="0"/>
              <a:t> до </a:t>
            </a:r>
            <a:r>
              <a:rPr lang="ru-RU" dirty="0" err="1"/>
              <a:t>сімейства</a:t>
            </a:r>
            <a:r>
              <a:rPr lang="ru-RU" dirty="0"/>
              <a:t> </a:t>
            </a:r>
            <a:r>
              <a:rPr lang="en-US" i="1" dirty="0" err="1"/>
              <a:t>Hepadnaviridae</a:t>
            </a:r>
            <a:r>
              <a:rPr lang="en-US" dirty="0"/>
              <a:t>, </a:t>
            </a:r>
            <a:r>
              <a:rPr lang="ru-RU" dirty="0"/>
              <a:t>і </a:t>
            </a:r>
            <a:r>
              <a:rPr lang="ru-RU" dirty="0" err="1"/>
              <a:t>провокує</a:t>
            </a:r>
            <a:r>
              <a:rPr lang="ru-RU" dirty="0"/>
              <a:t> як </a:t>
            </a:r>
            <a:r>
              <a:rPr lang="ru-RU" dirty="0" err="1"/>
              <a:t>гострі</a:t>
            </a:r>
            <a:r>
              <a:rPr lang="ru-RU" dirty="0"/>
              <a:t>, так і </a:t>
            </a:r>
            <a:r>
              <a:rPr lang="ru-RU" dirty="0" err="1"/>
              <a:t>хронічні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smtClean="0"/>
              <a:t>гепатиту.</a:t>
            </a:r>
          </a:p>
          <a:p>
            <a:pPr algn="just"/>
            <a:r>
              <a:rPr lang="ru-RU" dirty="0" err="1" smtClean="0"/>
              <a:t>Хронічний</a:t>
            </a:r>
            <a:r>
              <a:rPr lang="ru-RU" dirty="0" smtClean="0"/>
              <a:t> </a:t>
            </a:r>
            <a:r>
              <a:rPr lang="ru-RU" dirty="0"/>
              <a:t>гепатит </a:t>
            </a:r>
            <a:r>
              <a:rPr lang="ru-RU" dirty="0" err="1"/>
              <a:t>розвивається</a:t>
            </a:r>
            <a:r>
              <a:rPr lang="ru-RU" dirty="0"/>
              <a:t> у 10% </a:t>
            </a:r>
            <a:r>
              <a:rPr lang="ru-RU" dirty="0" err="1"/>
              <a:t>дорослих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перенесли гепатит </a:t>
            </a:r>
            <a:r>
              <a:rPr lang="en-US" dirty="0"/>
              <a:t>B</a:t>
            </a:r>
            <a:r>
              <a:rPr lang="en-US" dirty="0" smtClean="0"/>
              <a:t>.</a:t>
            </a:r>
            <a:endParaRPr lang="ru-RU" dirty="0" smtClean="0"/>
          </a:p>
          <a:p>
            <a:pPr algn="just"/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/>
              <a:t>інфекції</a:t>
            </a:r>
            <a:r>
              <a:rPr lang="ru-RU" dirty="0"/>
              <a:t> є </a:t>
            </a:r>
            <a:r>
              <a:rPr lang="ru-RU" dirty="0" err="1"/>
              <a:t>хворі</a:t>
            </a:r>
            <a:r>
              <a:rPr lang="ru-RU" dirty="0"/>
              <a:t> з </a:t>
            </a:r>
            <a:r>
              <a:rPr lang="ru-RU" dirty="0" err="1"/>
              <a:t>гострими</a:t>
            </a:r>
            <a:r>
              <a:rPr lang="ru-RU" dirty="0"/>
              <a:t> та </a:t>
            </a:r>
            <a:r>
              <a:rPr lang="ru-RU" dirty="0" err="1"/>
              <a:t>хронічними</a:t>
            </a:r>
            <a:r>
              <a:rPr lang="ru-RU" dirty="0"/>
              <a:t> формами гепатиту,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пацієнти</a:t>
            </a:r>
            <a:r>
              <a:rPr lang="ru-RU" dirty="0"/>
              <a:t> з </a:t>
            </a:r>
            <a:r>
              <a:rPr lang="ru-RU" dirty="0" err="1"/>
              <a:t>безсимптомним</a:t>
            </a:r>
            <a:r>
              <a:rPr lang="ru-RU" dirty="0"/>
              <a:t> </a:t>
            </a:r>
            <a:r>
              <a:rPr lang="ru-RU" dirty="0" err="1"/>
              <a:t>вірусоносійством</a:t>
            </a:r>
            <a:r>
              <a:rPr lang="ru-RU" dirty="0"/>
              <a:t>. </a:t>
            </a:r>
          </a:p>
          <a:p>
            <a:pPr algn="just"/>
            <a:r>
              <a:rPr lang="ru-RU" dirty="0" smtClean="0"/>
              <a:t>Передача </a:t>
            </a:r>
            <a:r>
              <a:rPr lang="ru-RU" dirty="0" err="1"/>
              <a:t>вірусу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парентеральним</a:t>
            </a:r>
            <a:r>
              <a:rPr lang="ru-RU" dirty="0"/>
              <a:t>, </a:t>
            </a:r>
            <a:r>
              <a:rPr lang="ru-RU" dirty="0" err="1"/>
              <a:t>статевим</a:t>
            </a:r>
            <a:r>
              <a:rPr lang="ru-RU" dirty="0"/>
              <a:t> та </a:t>
            </a:r>
            <a:r>
              <a:rPr lang="ru-RU" dirty="0" err="1"/>
              <a:t>вертикальним</a:t>
            </a:r>
            <a:r>
              <a:rPr lang="ru-RU" dirty="0"/>
              <a:t> </a:t>
            </a:r>
            <a:r>
              <a:rPr lang="ru-RU" dirty="0" smtClean="0"/>
              <a:t>шляхами.</a:t>
            </a:r>
          </a:p>
          <a:p>
            <a:pPr algn="just"/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/>
              <a:t>часто передача </a:t>
            </a:r>
            <a:r>
              <a:rPr lang="ru-RU" dirty="0" err="1"/>
              <a:t>інфекції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при </a:t>
            </a:r>
            <a:r>
              <a:rPr lang="ru-RU" dirty="0" err="1"/>
              <a:t>переливанні</a:t>
            </a:r>
            <a:r>
              <a:rPr lang="ru-RU" dirty="0"/>
              <a:t> </a:t>
            </a:r>
            <a:r>
              <a:rPr lang="ru-RU" dirty="0" err="1"/>
              <a:t>зараженої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, при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ru-RU" dirty="0" err="1"/>
              <a:t>нестерильних</a:t>
            </a:r>
            <a:r>
              <a:rPr lang="ru-RU" dirty="0"/>
              <a:t> </a:t>
            </a:r>
            <a:r>
              <a:rPr lang="ru-RU" dirty="0" err="1"/>
              <a:t>хірургічних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стоматологічних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, </a:t>
            </a:r>
            <a:r>
              <a:rPr lang="ru-RU" dirty="0" err="1"/>
              <a:t>шприців</a:t>
            </a:r>
            <a:r>
              <a:rPr lang="ru-RU" dirty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/>
              <a:t>Для такого </a:t>
            </a:r>
            <a:r>
              <a:rPr lang="ru-RU" dirty="0" err="1"/>
              <a:t>зараження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0,0001 мл </a:t>
            </a:r>
            <a:r>
              <a:rPr lang="ru-RU" dirty="0" err="1"/>
              <a:t>крові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56683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Гепатит С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047750"/>
            <a:ext cx="8686800" cy="3962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Гепатит С (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називався</a:t>
            </a:r>
            <a:r>
              <a:rPr lang="ru-RU" dirty="0"/>
              <a:t> «гепатит </a:t>
            </a:r>
            <a:r>
              <a:rPr lang="ru-RU" dirty="0" err="1"/>
              <a:t>ні</a:t>
            </a:r>
            <a:r>
              <a:rPr lang="ru-RU" dirty="0"/>
              <a:t> А </a:t>
            </a:r>
            <a:r>
              <a:rPr lang="ru-RU" dirty="0" err="1"/>
              <a:t>ні</a:t>
            </a:r>
            <a:r>
              <a:rPr lang="ru-RU" dirty="0"/>
              <a:t> В», а </a:t>
            </a:r>
            <a:r>
              <a:rPr lang="ru-RU" dirty="0" err="1"/>
              <a:t>нині</a:t>
            </a:r>
            <a:r>
              <a:rPr lang="ru-RU" dirty="0"/>
              <a:t> </a:t>
            </a:r>
            <a:r>
              <a:rPr lang="ru-RU" dirty="0" err="1"/>
              <a:t>описується</a:t>
            </a:r>
            <a:r>
              <a:rPr lang="ru-RU" dirty="0"/>
              <a:t> як системна </a:t>
            </a:r>
            <a:r>
              <a:rPr lang="en-US" dirty="0"/>
              <a:t>HCV-</a:t>
            </a:r>
            <a:r>
              <a:rPr lang="ru-RU" dirty="0" err="1"/>
              <a:t>інфекція</a:t>
            </a:r>
            <a:r>
              <a:rPr lang="ru-RU" dirty="0"/>
              <a:t>) </a:t>
            </a:r>
            <a:r>
              <a:rPr lang="ru-RU" dirty="0" err="1"/>
              <a:t>передається</a:t>
            </a:r>
            <a:r>
              <a:rPr lang="ru-RU" dirty="0"/>
              <a:t> при </a:t>
            </a:r>
            <a:r>
              <a:rPr lang="ru-RU" dirty="0" err="1"/>
              <a:t>контакті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зараженою</a:t>
            </a:r>
            <a:r>
              <a:rPr lang="ru-RU" dirty="0"/>
              <a:t> </a:t>
            </a:r>
            <a:r>
              <a:rPr lang="ru-RU" dirty="0" err="1" smtClean="0"/>
              <a:t>кров'ю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Гепатит </a:t>
            </a:r>
            <a:r>
              <a:rPr lang="ru-RU" dirty="0"/>
              <a:t>С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призводити</a:t>
            </a:r>
            <a:r>
              <a:rPr lang="ru-RU" dirty="0"/>
              <a:t> до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хронічного</a:t>
            </a:r>
            <a:r>
              <a:rPr lang="ru-RU" dirty="0"/>
              <a:t> гепатиту,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завершується</a:t>
            </a:r>
            <a:r>
              <a:rPr lang="ru-RU" dirty="0"/>
              <a:t> </a:t>
            </a:r>
            <a:r>
              <a:rPr lang="ru-RU" dirty="0" err="1"/>
              <a:t>цирозом</a:t>
            </a:r>
            <a:r>
              <a:rPr lang="ru-RU" dirty="0"/>
              <a:t> </a:t>
            </a:r>
            <a:r>
              <a:rPr lang="ru-RU" dirty="0" err="1"/>
              <a:t>печінки</a:t>
            </a:r>
            <a:r>
              <a:rPr lang="ru-RU" dirty="0"/>
              <a:t> і раком </a:t>
            </a:r>
            <a:r>
              <a:rPr lang="ru-RU" dirty="0" err="1"/>
              <a:t>печінки</a:t>
            </a:r>
            <a:r>
              <a:rPr lang="ru-RU" dirty="0"/>
              <a:t>. </a:t>
            </a:r>
            <a:r>
              <a:rPr lang="ru-RU" dirty="0" err="1"/>
              <a:t>Вакцини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гепатиту С не </a:t>
            </a:r>
            <a:r>
              <a:rPr lang="ru-RU" dirty="0" err="1" smtClean="0"/>
              <a:t>існує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Пацієнти</a:t>
            </a:r>
            <a:r>
              <a:rPr lang="ru-RU" dirty="0" smtClean="0"/>
              <a:t> </a:t>
            </a:r>
            <a:r>
              <a:rPr lang="ru-RU" dirty="0"/>
              <a:t>з гепатитом С </a:t>
            </a:r>
            <a:r>
              <a:rPr lang="ru-RU" dirty="0" err="1"/>
              <a:t>схильні</a:t>
            </a:r>
            <a:r>
              <a:rPr lang="ru-RU" dirty="0"/>
              <a:t> до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важкого</a:t>
            </a:r>
            <a:r>
              <a:rPr lang="ru-RU" dirty="0"/>
              <a:t> гепатиту,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контактують</a:t>
            </a:r>
            <a:r>
              <a:rPr lang="ru-RU" dirty="0"/>
              <a:t> з гепатитом А </a:t>
            </a:r>
            <a:r>
              <a:rPr lang="ru-RU" dirty="0" err="1"/>
              <a:t>або</a:t>
            </a:r>
            <a:r>
              <a:rPr lang="ru-RU" dirty="0"/>
              <a:t> В, тому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пацієнти</a:t>
            </a:r>
            <a:r>
              <a:rPr lang="ru-RU" dirty="0"/>
              <a:t> з гепатитом С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вакциновані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гепатиту А і </a:t>
            </a:r>
            <a:r>
              <a:rPr lang="ru-RU" dirty="0" smtClean="0"/>
              <a:t>В.</a:t>
            </a:r>
          </a:p>
          <a:p>
            <a:pPr algn="just"/>
            <a:r>
              <a:rPr lang="ru-RU" dirty="0" smtClean="0"/>
              <a:t>Як </a:t>
            </a:r>
            <a:r>
              <a:rPr lang="ru-RU" dirty="0"/>
              <a:t>правило, з 100 </a:t>
            </a:r>
            <a:r>
              <a:rPr lang="ru-RU" dirty="0" err="1"/>
              <a:t>інфікованих</a:t>
            </a:r>
            <a:r>
              <a:rPr lang="ru-RU" dirty="0"/>
              <a:t> 3-5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smtClean="0"/>
              <a:t>гинуть.</a:t>
            </a:r>
          </a:p>
          <a:p>
            <a:pPr algn="just"/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ризику</a:t>
            </a:r>
            <a:r>
              <a:rPr lang="ru-RU" dirty="0"/>
              <a:t> </a:t>
            </a:r>
            <a:r>
              <a:rPr lang="ru-RU" dirty="0" smtClean="0"/>
              <a:t>– перш </a:t>
            </a:r>
            <a:r>
              <a:rPr lang="ru-RU" dirty="0"/>
              <a:t>за все </a:t>
            </a:r>
            <a:r>
              <a:rPr lang="ru-RU" dirty="0" err="1"/>
              <a:t>пов'язані</a:t>
            </a:r>
            <a:r>
              <a:rPr lang="ru-RU" dirty="0"/>
              <a:t> з </a:t>
            </a:r>
            <a:r>
              <a:rPr lang="ru-RU" dirty="0" err="1"/>
              <a:t>переливанням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препаратів</a:t>
            </a:r>
            <a:r>
              <a:rPr lang="ru-RU" dirty="0"/>
              <a:t>, </a:t>
            </a:r>
            <a:r>
              <a:rPr lang="ru-RU" dirty="0" err="1"/>
              <a:t>хірургічними</a:t>
            </a:r>
            <a:r>
              <a:rPr lang="ru-RU" dirty="0"/>
              <a:t> </a:t>
            </a:r>
            <a:r>
              <a:rPr lang="ru-RU" dirty="0" err="1"/>
              <a:t>операціями</a:t>
            </a:r>
            <a:r>
              <a:rPr lang="ru-RU" dirty="0"/>
              <a:t>, </a:t>
            </a:r>
            <a:r>
              <a:rPr lang="ru-RU" dirty="0" err="1"/>
              <a:t>ін'єкціями</a:t>
            </a:r>
            <a:r>
              <a:rPr lang="ru-RU" dirty="0"/>
              <a:t> </a:t>
            </a:r>
            <a:r>
              <a:rPr lang="ru-RU" dirty="0" err="1"/>
              <a:t>наркотиків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шприців</a:t>
            </a:r>
            <a:r>
              <a:rPr lang="ru-RU" dirty="0"/>
              <a:t>, </a:t>
            </a:r>
            <a:r>
              <a:rPr lang="ru-RU" dirty="0" err="1"/>
              <a:t>безладними</a:t>
            </a:r>
            <a:r>
              <a:rPr lang="ru-RU" dirty="0"/>
              <a:t> </a:t>
            </a:r>
            <a:r>
              <a:rPr lang="ru-RU" dirty="0" err="1"/>
              <a:t>статевими</a:t>
            </a:r>
            <a:r>
              <a:rPr lang="ru-RU" dirty="0"/>
              <a:t> контактами.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278400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Гепатит </a:t>
            </a:r>
            <a:r>
              <a:rPr lang="en-US" dirty="0" smtClean="0"/>
              <a:t>D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047750"/>
            <a:ext cx="8686800" cy="38862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Гепатит </a:t>
            </a:r>
            <a:r>
              <a:rPr lang="en-US" dirty="0"/>
              <a:t>D (</a:t>
            </a:r>
            <a:r>
              <a:rPr lang="ru-RU" dirty="0"/>
              <a:t>гепатит дельта) </a:t>
            </a:r>
            <a:r>
              <a:rPr lang="ru-RU" dirty="0" err="1"/>
              <a:t>провокується</a:t>
            </a:r>
            <a:r>
              <a:rPr lang="ru-RU" dirty="0"/>
              <a:t> </a:t>
            </a:r>
            <a:r>
              <a:rPr lang="ru-RU" dirty="0" err="1"/>
              <a:t>вірусом</a:t>
            </a:r>
            <a:r>
              <a:rPr lang="ru-RU" dirty="0"/>
              <a:t> гепатиту </a:t>
            </a:r>
            <a:r>
              <a:rPr lang="en-US" dirty="0"/>
              <a:t>D </a:t>
            </a:r>
            <a:r>
              <a:rPr lang="ru-RU" dirty="0"/>
              <a:t>і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гострим</a:t>
            </a:r>
            <a:r>
              <a:rPr lang="ru-RU" dirty="0"/>
              <a:t> </a:t>
            </a:r>
            <a:r>
              <a:rPr lang="ru-RU" dirty="0" err="1"/>
              <a:t>розвитком</a:t>
            </a:r>
            <a:r>
              <a:rPr lang="ru-RU" dirty="0"/>
              <a:t> з </a:t>
            </a:r>
            <a:r>
              <a:rPr lang="ru-RU" dirty="0" err="1"/>
              <a:t>масивним</a:t>
            </a:r>
            <a:r>
              <a:rPr lang="ru-RU" dirty="0"/>
              <a:t> </a:t>
            </a:r>
            <a:r>
              <a:rPr lang="ru-RU" dirty="0" err="1"/>
              <a:t>ураженням</a:t>
            </a:r>
            <a:r>
              <a:rPr lang="ru-RU" dirty="0"/>
              <a:t> </a:t>
            </a:r>
            <a:r>
              <a:rPr lang="ru-RU" dirty="0" err="1" smtClean="0"/>
              <a:t>печінки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Дельта </a:t>
            </a:r>
            <a:r>
              <a:rPr lang="ru-RU" dirty="0" err="1"/>
              <a:t>вірус</a:t>
            </a:r>
            <a:r>
              <a:rPr lang="ru-RU" dirty="0"/>
              <a:t> </a:t>
            </a:r>
            <a:r>
              <a:rPr lang="ru-RU" dirty="0" err="1"/>
              <a:t>здатний</a:t>
            </a:r>
            <a:r>
              <a:rPr lang="ru-RU" dirty="0"/>
              <a:t> </a:t>
            </a:r>
            <a:r>
              <a:rPr lang="ru-RU" dirty="0" err="1"/>
              <a:t>розмножуватися</a:t>
            </a:r>
            <a:r>
              <a:rPr lang="ru-RU" dirty="0"/>
              <a:t> в </a:t>
            </a:r>
            <a:r>
              <a:rPr lang="ru-RU" dirty="0" err="1"/>
              <a:t>клітинах</a:t>
            </a:r>
            <a:r>
              <a:rPr lang="ru-RU" dirty="0"/>
              <a:t> </a:t>
            </a:r>
            <a:r>
              <a:rPr lang="ru-RU" dirty="0" err="1"/>
              <a:t>печінки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у </a:t>
            </a:r>
            <a:r>
              <a:rPr lang="ru-RU" dirty="0" err="1"/>
              <a:t>присутності</a:t>
            </a:r>
            <a:r>
              <a:rPr lang="ru-RU" dirty="0"/>
              <a:t> </a:t>
            </a:r>
            <a:r>
              <a:rPr lang="ru-RU" dirty="0" err="1"/>
              <a:t>вірусу</a:t>
            </a:r>
            <a:r>
              <a:rPr lang="ru-RU" dirty="0"/>
              <a:t> гепатиту В, так як для </a:t>
            </a:r>
            <a:r>
              <a:rPr lang="ru-RU" dirty="0" err="1"/>
              <a:t>виходу</a:t>
            </a:r>
            <a:r>
              <a:rPr lang="ru-RU" dirty="0"/>
              <a:t> з </a:t>
            </a:r>
            <a:r>
              <a:rPr lang="ru-RU" dirty="0" err="1"/>
              <a:t>клітки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дельта </a:t>
            </a:r>
            <a:r>
              <a:rPr lang="ru-RU" dirty="0" err="1"/>
              <a:t>вірусу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білки</a:t>
            </a:r>
            <a:r>
              <a:rPr lang="ru-RU" dirty="0"/>
              <a:t> </a:t>
            </a:r>
            <a:r>
              <a:rPr lang="ru-RU" dirty="0" err="1"/>
              <a:t>вірусу</a:t>
            </a:r>
            <a:r>
              <a:rPr lang="ru-RU" dirty="0"/>
              <a:t> гепатиту В. </a:t>
            </a:r>
            <a:endParaRPr lang="ru-RU" dirty="0" smtClean="0"/>
          </a:p>
          <a:p>
            <a:pPr algn="just"/>
            <a:r>
              <a:rPr lang="ru-RU" dirty="0" smtClean="0"/>
              <a:t>Гепатит </a:t>
            </a:r>
            <a:r>
              <a:rPr lang="en-US" dirty="0"/>
              <a:t>D </a:t>
            </a:r>
            <a:r>
              <a:rPr lang="ru-RU" dirty="0" err="1"/>
              <a:t>поширений</a:t>
            </a:r>
            <a:r>
              <a:rPr lang="ru-RU" dirty="0"/>
              <a:t> </a:t>
            </a:r>
            <a:r>
              <a:rPr lang="ru-RU" dirty="0" err="1"/>
              <a:t>повсюдно</a:t>
            </a:r>
            <a:r>
              <a:rPr lang="ru-RU" dirty="0"/>
              <a:t>. </a:t>
            </a:r>
            <a:r>
              <a:rPr lang="ru-RU" dirty="0" err="1"/>
              <a:t>Джерелом</a:t>
            </a:r>
            <a:r>
              <a:rPr lang="ru-RU" dirty="0"/>
              <a:t> </a:t>
            </a:r>
            <a:r>
              <a:rPr lang="ru-RU" dirty="0" err="1"/>
              <a:t>вірусу</a:t>
            </a:r>
            <a:r>
              <a:rPr lang="ru-RU" dirty="0"/>
              <a:t> є хвора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 smtClean="0"/>
              <a:t>вірусоносій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Зараження</a:t>
            </a:r>
            <a:r>
              <a:rPr lang="ru-RU" dirty="0" smtClean="0"/>
              <a:t> </a:t>
            </a:r>
            <a:r>
              <a:rPr lang="ru-RU" dirty="0" err="1"/>
              <a:t>вірусом</a:t>
            </a:r>
            <a:r>
              <a:rPr lang="ru-RU" dirty="0"/>
              <a:t> </a:t>
            </a:r>
            <a:r>
              <a:rPr lang="en-US" dirty="0"/>
              <a:t>D </a:t>
            </a:r>
            <a:r>
              <a:rPr lang="ru-RU" dirty="0" err="1"/>
              <a:t>відбувається</a:t>
            </a:r>
            <a:r>
              <a:rPr lang="ru-RU" dirty="0"/>
              <a:t> при </a:t>
            </a:r>
            <a:r>
              <a:rPr lang="ru-RU" dirty="0" err="1"/>
              <a:t>потраплянні</a:t>
            </a:r>
            <a:r>
              <a:rPr lang="ru-RU" dirty="0"/>
              <a:t> </a:t>
            </a:r>
            <a:r>
              <a:rPr lang="ru-RU" dirty="0" err="1"/>
              <a:t>вірусу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в </a:t>
            </a:r>
            <a:r>
              <a:rPr lang="ru-RU" dirty="0" smtClean="0"/>
              <a:t>кров.</a:t>
            </a:r>
          </a:p>
          <a:p>
            <a:pPr algn="just"/>
            <a:r>
              <a:rPr lang="ru-RU" dirty="0" smtClean="0"/>
              <a:t>Шляхи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схожі</a:t>
            </a:r>
            <a:r>
              <a:rPr lang="ru-RU" dirty="0"/>
              <a:t> з такими при гепатитах В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smtClean="0"/>
              <a:t>С.</a:t>
            </a:r>
          </a:p>
          <a:p>
            <a:pPr algn="just"/>
            <a:r>
              <a:rPr lang="ru-RU" dirty="0" err="1" smtClean="0"/>
              <a:t>Інкубаційний</a:t>
            </a:r>
            <a:r>
              <a:rPr lang="ru-RU" dirty="0" smtClean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триває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3 до 7 </a:t>
            </a:r>
            <a:r>
              <a:rPr lang="ru-RU" dirty="0" err="1"/>
              <a:t>тижнів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399708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194</TotalTime>
  <Words>834</Words>
  <Application>Microsoft Office PowerPoint</Application>
  <PresentationFormat>Экран (16:9)</PresentationFormat>
  <Paragraphs>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Вірусні гепатити</vt:lpstr>
      <vt:lpstr>Вступ</vt:lpstr>
      <vt:lpstr>Статистика</vt:lpstr>
      <vt:lpstr>Подібні віруси</vt:lpstr>
      <vt:lpstr>Презентация PowerPoint</vt:lpstr>
      <vt:lpstr>Гепатит а</vt:lpstr>
      <vt:lpstr>Гепатит Б</vt:lpstr>
      <vt:lpstr>Гепатит С</vt:lpstr>
      <vt:lpstr>Гепатит D</vt:lpstr>
      <vt:lpstr>Гепатит Е</vt:lpstr>
      <vt:lpstr>Гепатит F</vt:lpstr>
      <vt:lpstr>Гепатит G</vt:lpstr>
      <vt:lpstr>ДЯКУЮ ЗА УВАГУ!</vt:lpstr>
    </vt:vector>
  </TitlesOfParts>
  <Company>UPML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Вірусні гепатити</dc:title>
  <dc:creator>Roman</dc:creator>
  <cp:lastModifiedBy>Roman</cp:lastModifiedBy>
  <cp:revision>30</cp:revision>
  <dcterms:created xsi:type="dcterms:W3CDTF">2013-03-15T16:13:10Z</dcterms:created>
  <dcterms:modified xsi:type="dcterms:W3CDTF">2013-04-13T09:26:28Z</dcterms:modified>
</cp:coreProperties>
</file>