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8" r:id="rId8"/>
    <p:sldId id="262" r:id="rId9"/>
    <p:sldId id="265" r:id="rId10"/>
    <p:sldId id="263" r:id="rId11"/>
    <p:sldId id="264" r:id="rId12"/>
    <p:sldId id="266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038600"/>
            <a:ext cx="8458200" cy="1427587"/>
          </a:xfrm>
        </p:spPr>
        <p:txBody>
          <a:bodyPr>
            <a:normAutofit/>
          </a:bodyPr>
          <a:lstStyle/>
          <a:p>
            <a:r>
              <a:rPr lang="uk-UA" sz="4000" dirty="0" smtClean="0"/>
              <a:t>Ураження електричним струмом.</a:t>
            </a:r>
            <a:endParaRPr lang="ru-RU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rgbClr val="FF0000"/>
                </a:solidFill>
              </a:rPr>
              <a:t>Питомий опір шкіри.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953000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err="1" smtClean="0"/>
              <a:t>Шкіра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має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найбільший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питомий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опір</a:t>
            </a:r>
            <a:r>
              <a:rPr lang="ru-RU" b="1" i="1" dirty="0" smtClean="0"/>
              <a:t>, </a:t>
            </a:r>
            <a:r>
              <a:rPr lang="ru-RU" dirty="0" err="1" smtClean="0"/>
              <a:t>що</a:t>
            </a:r>
            <a:r>
              <a:rPr lang="ru-RU" dirty="0" smtClean="0"/>
              <a:t>, </a:t>
            </a:r>
            <a:r>
              <a:rPr lang="ru-RU" dirty="0" err="1" smtClean="0"/>
              <a:t>головним</a:t>
            </a:r>
            <a:r>
              <a:rPr lang="ru-RU" dirty="0" smtClean="0"/>
              <a:t> чином,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визначає</a:t>
            </a:r>
            <a:r>
              <a:rPr lang="ru-RU" dirty="0" smtClean="0"/>
              <a:t> </a:t>
            </a:r>
            <a:r>
              <a:rPr lang="ru-RU" dirty="0" err="1" smtClean="0"/>
              <a:t>електричний</a:t>
            </a:r>
            <a:r>
              <a:rPr lang="ru-RU" dirty="0" smtClean="0"/>
              <a:t> </a:t>
            </a:r>
            <a:r>
              <a:rPr lang="ru-RU" dirty="0" err="1" smtClean="0"/>
              <a:t>опір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 </a:t>
            </a:r>
            <a:r>
              <a:rPr lang="ru-RU" dirty="0" err="1" smtClean="0"/>
              <a:t>Шкіра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два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шари</a:t>
            </a:r>
            <a:r>
              <a:rPr lang="ru-RU" dirty="0" smtClean="0"/>
              <a:t>: </a:t>
            </a:r>
            <a:r>
              <a:rPr lang="ru-RU" dirty="0" err="1" smtClean="0"/>
              <a:t>зовнішній</a:t>
            </a:r>
            <a:r>
              <a:rPr lang="ru-RU" dirty="0" smtClean="0"/>
              <a:t> - </a:t>
            </a:r>
            <a:r>
              <a:rPr lang="ru-RU" dirty="0" err="1" smtClean="0"/>
              <a:t>епідерміс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внутрішній</a:t>
            </a:r>
            <a:r>
              <a:rPr lang="ru-RU" dirty="0" smtClean="0"/>
              <a:t> - дерма. </a:t>
            </a:r>
            <a:r>
              <a:rPr lang="ru-RU" dirty="0" err="1" smtClean="0"/>
              <a:t>Зовнішній</a:t>
            </a:r>
            <a:r>
              <a:rPr lang="ru-RU" dirty="0" smtClean="0"/>
              <a:t> шар </a:t>
            </a:r>
            <a:r>
              <a:rPr lang="ru-RU" dirty="0" err="1" smtClean="0"/>
              <a:t>шкіри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рогового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паросткового</a:t>
            </a:r>
            <a:r>
              <a:rPr lang="ru-RU" dirty="0" smtClean="0"/>
              <a:t> </a:t>
            </a:r>
            <a:r>
              <a:rPr lang="ru-RU" dirty="0" err="1" smtClean="0"/>
              <a:t>шарів</a:t>
            </a:r>
            <a:r>
              <a:rPr lang="ru-RU" dirty="0" smtClean="0"/>
              <a:t>. </a:t>
            </a:r>
            <a:r>
              <a:rPr lang="ru-RU" dirty="0" err="1" smtClean="0"/>
              <a:t>Роговий</a:t>
            </a:r>
            <a:r>
              <a:rPr lang="ru-RU" dirty="0" smtClean="0"/>
              <a:t> шар </a:t>
            </a:r>
            <a:r>
              <a:rPr lang="ru-RU" dirty="0" err="1" smtClean="0"/>
              <a:t>шкіри</a:t>
            </a:r>
            <a:r>
              <a:rPr lang="ru-RU" dirty="0" smtClean="0"/>
              <a:t> </a:t>
            </a:r>
            <a:r>
              <a:rPr lang="ru-RU" dirty="0" err="1" smtClean="0"/>
              <a:t>являє</a:t>
            </a:r>
            <a:r>
              <a:rPr lang="ru-RU" dirty="0" smtClean="0"/>
              <a:t> собою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десятків</a:t>
            </a:r>
            <a:r>
              <a:rPr lang="ru-RU" dirty="0" smtClean="0"/>
              <a:t> </a:t>
            </a:r>
            <a:r>
              <a:rPr lang="ru-RU" dirty="0" err="1" smtClean="0"/>
              <a:t>шарів</a:t>
            </a:r>
            <a:r>
              <a:rPr lang="ru-RU" dirty="0" smtClean="0"/>
              <a:t> </a:t>
            </a:r>
            <a:r>
              <a:rPr lang="ru-RU" dirty="0" err="1" smtClean="0"/>
              <a:t>ороговілих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лускату</a:t>
            </a:r>
            <a:r>
              <a:rPr lang="ru-RU" dirty="0" smtClean="0"/>
              <a:t> </a:t>
            </a:r>
            <a:r>
              <a:rPr lang="ru-RU" dirty="0" err="1" smtClean="0"/>
              <a:t>будову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щільно</a:t>
            </a:r>
            <a:r>
              <a:rPr lang="ru-RU" dirty="0" smtClean="0"/>
              <a:t> </a:t>
            </a:r>
            <a:r>
              <a:rPr lang="ru-RU" dirty="0" err="1" smtClean="0"/>
              <a:t>прилягають</a:t>
            </a:r>
            <a:r>
              <a:rPr lang="ru-RU" dirty="0" smtClean="0"/>
              <a:t> один до одного. У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шарі</a:t>
            </a:r>
            <a:r>
              <a:rPr lang="ru-RU" dirty="0" smtClean="0"/>
              <a:t> </a:t>
            </a:r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ru-RU" dirty="0" err="1" smtClean="0"/>
              <a:t>кровоносних</a:t>
            </a:r>
            <a:r>
              <a:rPr lang="ru-RU" dirty="0" smtClean="0"/>
              <a:t> </a:t>
            </a:r>
            <a:r>
              <a:rPr lang="ru-RU" dirty="0" err="1" smtClean="0"/>
              <a:t>судин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нервів</a:t>
            </a:r>
            <a:r>
              <a:rPr lang="ru-RU" dirty="0" smtClean="0"/>
              <a:t>. </a:t>
            </a:r>
            <a:r>
              <a:rPr lang="ru-RU" dirty="0" err="1" smtClean="0"/>
              <a:t>Товщина</a:t>
            </a:r>
            <a:r>
              <a:rPr lang="ru-RU" dirty="0" smtClean="0"/>
              <a:t> рогового шару на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ділянках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досягати</a:t>
            </a:r>
            <a:r>
              <a:rPr lang="ru-RU" dirty="0" smtClean="0"/>
              <a:t> 0,2 мм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. На </a:t>
            </a:r>
            <a:r>
              <a:rPr lang="ru-RU" dirty="0" err="1" smtClean="0"/>
              <a:t>долонях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підошвах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піддаються</a:t>
            </a:r>
            <a:r>
              <a:rPr lang="ru-RU" dirty="0" smtClean="0"/>
              <a:t> </a:t>
            </a:r>
            <a:r>
              <a:rPr lang="ru-RU" dirty="0" err="1" smtClean="0"/>
              <a:t>механічним</a:t>
            </a:r>
            <a:r>
              <a:rPr lang="ru-RU" dirty="0" smtClean="0"/>
              <a:t> </a:t>
            </a:r>
            <a:r>
              <a:rPr lang="ru-RU" dirty="0" err="1" smtClean="0"/>
              <a:t>впливам</a:t>
            </a:r>
            <a:r>
              <a:rPr lang="ru-RU" dirty="0" smtClean="0"/>
              <a:t>, </a:t>
            </a:r>
            <a:r>
              <a:rPr lang="ru-RU" dirty="0" err="1" smtClean="0"/>
              <a:t>товщина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шару </a:t>
            </a:r>
            <a:r>
              <a:rPr lang="ru-RU" dirty="0" err="1" smtClean="0"/>
              <a:t>найбільша</a:t>
            </a:r>
            <a:r>
              <a:rPr lang="ru-RU" dirty="0" smtClean="0"/>
              <a:t>. </a:t>
            </a:r>
            <a:r>
              <a:rPr lang="ru-RU" dirty="0" err="1" smtClean="0"/>
              <a:t>Роговий</a:t>
            </a:r>
            <a:r>
              <a:rPr lang="ru-RU" dirty="0" smtClean="0"/>
              <a:t> шар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міцний</a:t>
            </a:r>
            <a:r>
              <a:rPr lang="ru-RU" dirty="0" smtClean="0"/>
              <a:t>, у сухому </a:t>
            </a:r>
            <a:r>
              <a:rPr lang="ru-RU" dirty="0" err="1" smtClean="0"/>
              <a:t>стані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питомий</a:t>
            </a:r>
            <a:r>
              <a:rPr lang="ru-RU" dirty="0" smtClean="0"/>
              <a:t> </a:t>
            </a:r>
            <a:r>
              <a:rPr lang="ru-RU" dirty="0" err="1" smtClean="0"/>
              <a:t>електричний</a:t>
            </a:r>
            <a:r>
              <a:rPr lang="ru-RU" dirty="0" smtClean="0"/>
              <a:t> </a:t>
            </a:r>
            <a:r>
              <a:rPr lang="ru-RU" dirty="0" err="1" smtClean="0"/>
              <a:t>опір</a:t>
            </a:r>
            <a:r>
              <a:rPr lang="ru-RU" dirty="0" smtClean="0"/>
              <a:t> 10</a:t>
            </a:r>
            <a:r>
              <a:rPr lang="ru-RU" baseline="30000" dirty="0" smtClean="0"/>
              <a:t>5</a:t>
            </a:r>
            <a:r>
              <a:rPr lang="ru-RU" dirty="0" smtClean="0"/>
              <a:t>-10</a:t>
            </a:r>
            <a:r>
              <a:rPr lang="ru-RU" baseline="30000" dirty="0" smtClean="0"/>
              <a:t>6</a:t>
            </a:r>
            <a:r>
              <a:rPr lang="ru-RU" dirty="0" smtClean="0"/>
              <a:t> Ом-м.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rgbClr val="FF0000"/>
                </a:solidFill>
              </a:rPr>
              <a:t>Опір тіла.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304800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Опір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електричного</a:t>
            </a:r>
            <a:r>
              <a:rPr lang="ru-RU" dirty="0" smtClean="0"/>
              <a:t> опору </a:t>
            </a:r>
            <a:r>
              <a:rPr lang="ru-RU" dirty="0" err="1" smtClean="0"/>
              <a:t>різних</a:t>
            </a:r>
            <a:r>
              <a:rPr lang="ru-RU" dirty="0" smtClean="0"/>
              <a:t> тканин </a:t>
            </a:r>
            <a:r>
              <a:rPr lang="ru-RU" dirty="0" err="1" smtClean="0"/>
              <a:t>тіла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. </a:t>
            </a:r>
            <a:r>
              <a:rPr lang="ru-RU" dirty="0" err="1" smtClean="0"/>
              <a:t>Питомий</a:t>
            </a:r>
            <a:r>
              <a:rPr lang="ru-RU" dirty="0" smtClean="0"/>
              <a:t> </a:t>
            </a:r>
            <a:r>
              <a:rPr lang="ru-RU" dirty="0" err="1" smtClean="0"/>
              <a:t>об'ємний</a:t>
            </a:r>
            <a:r>
              <a:rPr lang="ru-RU" dirty="0" smtClean="0"/>
              <a:t> </a:t>
            </a:r>
            <a:r>
              <a:rPr lang="ru-RU" dirty="0" err="1" smtClean="0"/>
              <a:t>опір</a:t>
            </a:r>
            <a:r>
              <a:rPr lang="ru-RU" dirty="0" smtClean="0"/>
              <a:t> (Ом-м), </a:t>
            </a:r>
            <a:r>
              <a:rPr lang="ru-RU" dirty="0" err="1" smtClean="0"/>
              <a:t>наприклад</a:t>
            </a:r>
            <a:r>
              <a:rPr lang="ru-RU" dirty="0" smtClean="0"/>
              <a:t>, при </a:t>
            </a:r>
            <a:r>
              <a:rPr lang="ru-RU" dirty="0" err="1" smtClean="0"/>
              <a:t>змінному</a:t>
            </a:r>
            <a:r>
              <a:rPr lang="ru-RU" dirty="0" smtClean="0"/>
              <a:t> </a:t>
            </a:r>
            <a:r>
              <a:rPr lang="ru-RU" dirty="0" err="1" smtClean="0"/>
              <a:t>струмі</a:t>
            </a:r>
            <a:r>
              <a:rPr lang="ru-RU" dirty="0" smtClean="0"/>
              <a:t> 50 Гц </a:t>
            </a:r>
            <a:r>
              <a:rPr lang="ru-RU" dirty="0" err="1" smtClean="0"/>
              <a:t>складає</a:t>
            </a:r>
            <a:r>
              <a:rPr lang="ru-RU" dirty="0" smtClean="0"/>
              <a:t>: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сухої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 smtClean="0"/>
              <a:t> - </a:t>
            </a:r>
            <a:r>
              <a:rPr lang="ru-RU" dirty="0" err="1" smtClean="0"/>
              <a:t>від</a:t>
            </a:r>
            <a:r>
              <a:rPr lang="ru-RU" dirty="0" smtClean="0"/>
              <a:t> 3-10</a:t>
            </a:r>
            <a:r>
              <a:rPr lang="ru-RU" baseline="30000" dirty="0" smtClean="0"/>
              <a:t>3</a:t>
            </a:r>
            <a:r>
              <a:rPr lang="ru-RU" dirty="0" smtClean="0"/>
              <a:t> до 2-10</a:t>
            </a:r>
            <a:r>
              <a:rPr lang="ru-RU" baseline="30000" dirty="0" smtClean="0"/>
              <a:t>4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кісток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1-10</a:t>
            </a:r>
            <a:r>
              <a:rPr lang="ru-RU" baseline="30000" dirty="0" smtClean="0"/>
              <a:t>4</a:t>
            </a:r>
            <a:r>
              <a:rPr lang="ru-RU" dirty="0" smtClean="0"/>
              <a:t> до 2- 10</a:t>
            </a:r>
            <a:r>
              <a:rPr lang="ru-RU" baseline="30000" dirty="0" smtClean="0"/>
              <a:t>6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жирової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 - </a:t>
            </a:r>
            <a:r>
              <a:rPr lang="ru-RU" dirty="0" err="1" smtClean="0"/>
              <a:t>від</a:t>
            </a:r>
            <a:r>
              <a:rPr lang="ru-RU" dirty="0" smtClean="0"/>
              <a:t> 30 до 60;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м'язової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 - </a:t>
            </a:r>
            <a:r>
              <a:rPr lang="ru-RU" dirty="0" err="1" smtClean="0"/>
              <a:t>від</a:t>
            </a:r>
            <a:r>
              <a:rPr lang="ru-RU" dirty="0" smtClean="0"/>
              <a:t> 1,5 до 3;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крові</a:t>
            </a:r>
            <a:r>
              <a:rPr lang="ru-RU" dirty="0" smtClean="0"/>
              <a:t> - </a:t>
            </a:r>
            <a:r>
              <a:rPr lang="ru-RU" dirty="0" err="1" smtClean="0"/>
              <a:t>від</a:t>
            </a:r>
            <a:r>
              <a:rPr lang="ru-RU" dirty="0" smtClean="0"/>
              <a:t> 1 до 2;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спинномозкової</a:t>
            </a:r>
            <a:r>
              <a:rPr lang="ru-RU" dirty="0" smtClean="0"/>
              <a:t> </a:t>
            </a:r>
            <a:r>
              <a:rPr lang="ru-RU" dirty="0" err="1" smtClean="0"/>
              <a:t>рідини</a:t>
            </a:r>
            <a:r>
              <a:rPr lang="ru-RU" dirty="0" smtClean="0"/>
              <a:t> - </a:t>
            </a:r>
            <a:r>
              <a:rPr lang="ru-RU" dirty="0" err="1" smtClean="0"/>
              <a:t>від</a:t>
            </a:r>
            <a:r>
              <a:rPr lang="ru-RU" dirty="0" smtClean="0"/>
              <a:t> 0,5 до 0,6.</a:t>
            </a:r>
          </a:p>
          <a:p>
            <a:endParaRPr lang="ru-RU" dirty="0"/>
          </a:p>
        </p:txBody>
      </p:sp>
      <p:pic>
        <p:nvPicPr>
          <p:cNvPr id="6" name="Рисунок 5" descr="new-17113-2011-07-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4191000"/>
            <a:ext cx="3657600" cy="2438400"/>
          </a:xfrm>
          <a:prstGeom prst="rect">
            <a:avLst/>
          </a:prstGeom>
        </p:spPr>
      </p:pic>
      <p:pic>
        <p:nvPicPr>
          <p:cNvPr id="7" name="Рисунок 6" descr="675787887874645.jpg"/>
          <p:cNvPicPr>
            <a:picLocks noChangeAspect="1"/>
          </p:cNvPicPr>
          <p:nvPr/>
        </p:nvPicPr>
        <p:blipFill>
          <a:blip r:embed="rId3" cstate="print"/>
          <a:srcRect b="6667"/>
          <a:stretch>
            <a:fillRect/>
          </a:stretch>
        </p:blipFill>
        <p:spPr>
          <a:xfrm>
            <a:off x="1600200" y="4191000"/>
            <a:ext cx="2933700" cy="243840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хема електричного опору у тыла людини 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Перша допомога, при ураженні електричним струмом.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3340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Схема </a:t>
            </a:r>
            <a:r>
              <a:rPr lang="ru-RU" b="1" dirty="0" err="1" smtClean="0"/>
              <a:t>надання</a:t>
            </a:r>
            <a:r>
              <a:rPr lang="ru-RU" b="1" dirty="0" smtClean="0"/>
              <a:t> </a:t>
            </a:r>
            <a:r>
              <a:rPr lang="ru-RU" b="1" dirty="0" err="1" smtClean="0"/>
              <a:t>першої</a:t>
            </a:r>
            <a:r>
              <a:rPr lang="ru-RU" b="1" dirty="0" smtClean="0"/>
              <a:t> </a:t>
            </a:r>
            <a:r>
              <a:rPr lang="ru-RU" b="1" dirty="0" err="1" smtClean="0"/>
              <a:t>допомоги</a:t>
            </a:r>
            <a:r>
              <a:rPr lang="ru-RU" b="1" dirty="0" smtClean="0"/>
              <a:t> при </a:t>
            </a:r>
            <a:r>
              <a:rPr lang="ru-RU" b="1" dirty="0" err="1" smtClean="0"/>
              <a:t>ураженні</a:t>
            </a:r>
            <a:r>
              <a:rPr lang="ru-RU" b="1" dirty="0" smtClean="0"/>
              <a:t> </a:t>
            </a:r>
            <a:r>
              <a:rPr lang="ru-RU" b="1" dirty="0" err="1" smtClean="0"/>
              <a:t>електрострумом</a:t>
            </a:r>
            <a:r>
              <a:rPr lang="ru-RU" b="1" dirty="0" smtClean="0"/>
              <a:t>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1 - </a:t>
            </a:r>
            <a:r>
              <a:rPr lang="ru-RU" dirty="0" err="1" smtClean="0"/>
              <a:t>знеструмити</a:t>
            </a:r>
            <a:r>
              <a:rPr lang="ru-RU" dirty="0" smtClean="0"/>
              <a:t> </a:t>
            </a:r>
            <a:r>
              <a:rPr lang="ru-RU" dirty="0" err="1" smtClean="0"/>
              <a:t>постраждалого</a:t>
            </a:r>
            <a:r>
              <a:rPr lang="ru-RU" dirty="0" smtClean="0"/>
              <a:t> (не </a:t>
            </a:r>
            <a:r>
              <a:rPr lang="ru-RU" dirty="0" err="1" smtClean="0"/>
              <a:t>забувайте</a:t>
            </a:r>
            <a:r>
              <a:rPr lang="ru-RU" dirty="0" smtClean="0"/>
              <a:t> про </a:t>
            </a:r>
            <a:r>
              <a:rPr lang="ru-RU" dirty="0" err="1" smtClean="0"/>
              <a:t>власну</a:t>
            </a:r>
            <a:r>
              <a:rPr lang="ru-RU" dirty="0" smtClean="0"/>
              <a:t> </a:t>
            </a:r>
            <a:r>
              <a:rPr lang="ru-RU" dirty="0" err="1" smtClean="0"/>
              <a:t>безпеку</a:t>
            </a:r>
            <a:r>
              <a:rPr lang="ru-RU" dirty="0" smtClean="0"/>
              <a:t>!);</a:t>
            </a:r>
          </a:p>
          <a:p>
            <a:pPr>
              <a:buNone/>
            </a:pPr>
            <a:r>
              <a:rPr lang="ru-RU" dirty="0" smtClean="0"/>
              <a:t>2 - </a:t>
            </a:r>
            <a:r>
              <a:rPr lang="ru-RU" dirty="0" smtClean="0"/>
              <a:t>при </a:t>
            </a:r>
            <a:r>
              <a:rPr lang="ru-RU" dirty="0" err="1" smtClean="0"/>
              <a:t>раптовій</a:t>
            </a:r>
            <a:r>
              <a:rPr lang="ru-RU" dirty="0" smtClean="0"/>
              <a:t> </a:t>
            </a:r>
            <a:r>
              <a:rPr lang="ru-RU" dirty="0" err="1" smtClean="0"/>
              <a:t>зупинці</a:t>
            </a:r>
            <a:r>
              <a:rPr lang="ru-RU" dirty="0" smtClean="0"/>
              <a:t> </a:t>
            </a:r>
            <a:r>
              <a:rPr lang="ru-RU" dirty="0" err="1" smtClean="0"/>
              <a:t>серці</a:t>
            </a:r>
            <a:r>
              <a:rPr lang="ru-RU" dirty="0" smtClean="0"/>
              <a:t> – </a:t>
            </a:r>
            <a:r>
              <a:rPr lang="ru-RU" dirty="0" err="1" smtClean="0"/>
              <a:t>нанесіть</a:t>
            </a:r>
            <a:r>
              <a:rPr lang="ru-RU" dirty="0" smtClean="0"/>
              <a:t> </a:t>
            </a:r>
            <a:r>
              <a:rPr lang="ru-RU" dirty="0" err="1" smtClean="0"/>
              <a:t>прекардіальний</a:t>
            </a:r>
            <a:r>
              <a:rPr lang="ru-RU" dirty="0" smtClean="0"/>
              <a:t> удар по </a:t>
            </a:r>
            <a:r>
              <a:rPr lang="ru-RU" dirty="0" err="1" smtClean="0"/>
              <a:t>грудині</a:t>
            </a:r>
            <a:r>
              <a:rPr lang="ru-RU" dirty="0" smtClean="0"/>
              <a:t> и </a:t>
            </a:r>
            <a:r>
              <a:rPr lang="ru-RU" dirty="0" err="1" smtClean="0"/>
              <a:t>приступіть</a:t>
            </a:r>
            <a:r>
              <a:rPr lang="ru-RU" dirty="0" smtClean="0"/>
              <a:t> до </a:t>
            </a:r>
            <a:r>
              <a:rPr lang="ru-RU" dirty="0" err="1" smtClean="0"/>
              <a:t>реанімації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3 - </a:t>
            </a:r>
            <a:r>
              <a:rPr lang="ru-RU" dirty="0" smtClean="0"/>
              <a:t>при </a:t>
            </a:r>
            <a:r>
              <a:rPr lang="ru-RU" dirty="0" err="1" smtClean="0"/>
              <a:t>кровотечі</a:t>
            </a:r>
            <a:r>
              <a:rPr lang="ru-RU" dirty="0" smtClean="0"/>
              <a:t> – </a:t>
            </a:r>
            <a:r>
              <a:rPr lang="ru-RU" dirty="0" err="1" smtClean="0"/>
              <a:t>накладіть</a:t>
            </a:r>
            <a:r>
              <a:rPr lang="ru-RU" dirty="0" smtClean="0"/>
              <a:t> </a:t>
            </a:r>
            <a:r>
              <a:rPr lang="ru-RU" dirty="0" err="1" smtClean="0"/>
              <a:t>кровоспинний</a:t>
            </a:r>
            <a:r>
              <a:rPr lang="ru-RU" dirty="0" smtClean="0"/>
              <a:t> </a:t>
            </a:r>
            <a:r>
              <a:rPr lang="ru-RU" dirty="0" err="1" smtClean="0"/>
              <a:t>джгут</a:t>
            </a:r>
            <a:r>
              <a:rPr lang="ru-RU" dirty="0" smtClean="0"/>
              <a:t>, </a:t>
            </a:r>
            <a:r>
              <a:rPr lang="ru-RU" dirty="0" smtClean="0"/>
              <a:t>стиснувши </a:t>
            </a:r>
            <a:r>
              <a:rPr lang="ru-RU" dirty="0" err="1" smtClean="0"/>
              <a:t>пов’язку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4 - </a:t>
            </a:r>
            <a:r>
              <a:rPr lang="ru-RU" dirty="0" smtClean="0"/>
              <a:t>при </a:t>
            </a:r>
            <a:r>
              <a:rPr lang="ru-RU" dirty="0" err="1" smtClean="0"/>
              <a:t>електричних</a:t>
            </a:r>
            <a:r>
              <a:rPr lang="ru-RU" dirty="0" smtClean="0"/>
              <a:t> </a:t>
            </a:r>
            <a:r>
              <a:rPr lang="ru-RU" dirty="0" err="1" smtClean="0"/>
              <a:t>опіках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ранах – </a:t>
            </a:r>
            <a:r>
              <a:rPr lang="ru-RU" dirty="0" err="1" smtClean="0"/>
              <a:t>накладіть</a:t>
            </a:r>
            <a:r>
              <a:rPr lang="ru-RU" dirty="0" smtClean="0"/>
              <a:t> </a:t>
            </a:r>
            <a:r>
              <a:rPr lang="ru-RU" dirty="0" err="1" smtClean="0"/>
              <a:t>стерильні</a:t>
            </a:r>
            <a:r>
              <a:rPr lang="ru-RU" dirty="0" smtClean="0"/>
              <a:t> </a:t>
            </a:r>
            <a:r>
              <a:rPr lang="ru-RU" dirty="0" err="1" smtClean="0"/>
              <a:t>пов’язки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5 - </a:t>
            </a:r>
            <a:r>
              <a:rPr lang="ru-RU" dirty="0" smtClean="0"/>
              <a:t>при переломах </a:t>
            </a:r>
            <a:r>
              <a:rPr lang="ru-RU" dirty="0" err="1" smtClean="0"/>
              <a:t>кісток</a:t>
            </a:r>
            <a:r>
              <a:rPr lang="ru-RU" dirty="0" smtClean="0"/>
              <a:t> </a:t>
            </a:r>
            <a:r>
              <a:rPr lang="ru-RU" dirty="0" err="1" smtClean="0"/>
              <a:t>кінцівок</a:t>
            </a:r>
            <a:r>
              <a:rPr lang="ru-RU" dirty="0" smtClean="0"/>
              <a:t> – </a:t>
            </a:r>
            <a:r>
              <a:rPr lang="ru-RU" dirty="0" err="1" smtClean="0"/>
              <a:t>шини</a:t>
            </a:r>
            <a:r>
              <a:rPr lang="ru-RU" dirty="0" smtClean="0"/>
              <a:t> (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використати</a:t>
            </a:r>
            <a:r>
              <a:rPr lang="ru-RU" dirty="0" smtClean="0"/>
              <a:t> </a:t>
            </a:r>
            <a:r>
              <a:rPr lang="ru-RU" dirty="0" err="1" smtClean="0"/>
              <a:t>будь-які</a:t>
            </a:r>
            <a:r>
              <a:rPr lang="ru-RU" dirty="0" smtClean="0"/>
              <a:t> </a:t>
            </a:r>
            <a:r>
              <a:rPr lang="ru-RU" dirty="0" err="1" smtClean="0"/>
              <a:t>підручні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6 - </a:t>
            </a:r>
            <a:r>
              <a:rPr lang="ru-RU" dirty="0" err="1" smtClean="0"/>
              <a:t>викличте</a:t>
            </a:r>
            <a:r>
              <a:rPr lang="ru-RU" dirty="0" smtClean="0"/>
              <a:t> </a:t>
            </a:r>
            <a:r>
              <a:rPr lang="ru-RU" dirty="0" err="1" smtClean="0"/>
              <a:t>швидку</a:t>
            </a:r>
            <a:r>
              <a:rPr lang="ru-RU" dirty="0" smtClean="0"/>
              <a:t> </a:t>
            </a:r>
            <a:r>
              <a:rPr lang="ru-RU" dirty="0" err="1" smtClean="0"/>
              <a:t>допомогу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агруженно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3080951" cy="2590800"/>
          </a:xfrm>
        </p:spPr>
      </p:pic>
      <p:pic>
        <p:nvPicPr>
          <p:cNvPr id="5" name="Рисунок 4" descr="24-3.jpg"/>
          <p:cNvPicPr>
            <a:picLocks noChangeAspect="1"/>
          </p:cNvPicPr>
          <p:nvPr/>
        </p:nvPicPr>
        <p:blipFill>
          <a:blip r:embed="rId3" cstate="print"/>
          <a:srcRect t="9449"/>
          <a:stretch>
            <a:fillRect/>
          </a:stretch>
        </p:blipFill>
        <p:spPr>
          <a:xfrm>
            <a:off x="3276600" y="152400"/>
            <a:ext cx="3244334" cy="2590800"/>
          </a:xfrm>
          <a:prstGeom prst="rect">
            <a:avLst/>
          </a:prstGeom>
        </p:spPr>
      </p:pic>
      <p:pic>
        <p:nvPicPr>
          <p:cNvPr id="6" name="Рисунок 5" descr="9-6.jpg"/>
          <p:cNvPicPr>
            <a:picLocks noChangeAspect="1"/>
          </p:cNvPicPr>
          <p:nvPr/>
        </p:nvPicPr>
        <p:blipFill>
          <a:blip r:embed="rId4" cstate="print"/>
          <a:srcRect t="17544"/>
          <a:stretch>
            <a:fillRect/>
          </a:stretch>
        </p:blipFill>
        <p:spPr>
          <a:xfrm>
            <a:off x="228600" y="3124200"/>
            <a:ext cx="3606800" cy="1828800"/>
          </a:xfrm>
          <a:prstGeom prst="rect">
            <a:avLst/>
          </a:prstGeom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4953000"/>
            <a:ext cx="2628900" cy="1743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2362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1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381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2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1828800" y="4572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3</a:t>
            </a:r>
            <a:endParaRPr lang="ru-RU" b="1" dirty="0"/>
          </a:p>
        </p:txBody>
      </p:sp>
      <p:pic>
        <p:nvPicPr>
          <p:cNvPr id="11" name="Рисунок 10" descr="images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38600" y="3048000"/>
            <a:ext cx="2438400" cy="21431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72200" y="4800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4</a:t>
            </a:r>
            <a:endParaRPr lang="ru-RU" b="1" dirty="0"/>
          </a:p>
        </p:txBody>
      </p:sp>
      <p:pic>
        <p:nvPicPr>
          <p:cNvPr id="13" name="Рисунок 12" descr="images (3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29400" y="152400"/>
            <a:ext cx="2286000" cy="2057400"/>
          </a:xfrm>
          <a:prstGeom prst="rect">
            <a:avLst/>
          </a:prstGeom>
        </p:spPr>
      </p:pic>
      <p:pic>
        <p:nvPicPr>
          <p:cNvPr id="14" name="Рисунок 13" descr="images (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29400" y="2209800"/>
            <a:ext cx="2286000" cy="2057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43800" y="2286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5</a:t>
            </a:r>
            <a:endParaRPr lang="ru-RU" b="1" dirty="0"/>
          </a:p>
        </p:txBody>
      </p:sp>
      <p:pic>
        <p:nvPicPr>
          <p:cNvPr id="16" name="Рисунок 15" descr="1878896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53200" y="4343400"/>
            <a:ext cx="2381250" cy="23050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553200" y="6248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6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 smtClean="0">
                <a:solidFill>
                  <a:srgbClr val="FF0000"/>
                </a:solidFill>
              </a:rPr>
              <a:t>Неприпустимо: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2578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- </a:t>
            </a:r>
            <a:r>
              <a:rPr lang="ru-RU" dirty="0" err="1" smtClean="0"/>
              <a:t>торкатися</a:t>
            </a:r>
            <a:r>
              <a:rPr lang="ru-RU" dirty="0" smtClean="0"/>
              <a:t> до </a:t>
            </a:r>
            <a:r>
              <a:rPr lang="ru-RU" dirty="0" err="1" smtClean="0"/>
              <a:t>потерпілого</a:t>
            </a:r>
            <a:r>
              <a:rPr lang="ru-RU" dirty="0" smtClean="0"/>
              <a:t> без </a:t>
            </a:r>
            <a:r>
              <a:rPr lang="ru-RU" dirty="0" err="1" smtClean="0"/>
              <a:t>попереднього</a:t>
            </a:r>
            <a:r>
              <a:rPr lang="ru-RU" dirty="0" smtClean="0"/>
              <a:t> </a:t>
            </a:r>
            <a:r>
              <a:rPr lang="ru-RU" dirty="0" err="1" smtClean="0"/>
              <a:t>знеструмлення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втрачати</a:t>
            </a:r>
            <a:r>
              <a:rPr lang="ru-RU" dirty="0" smtClean="0"/>
              <a:t> час на </a:t>
            </a:r>
            <a:r>
              <a:rPr lang="ru-RU" dirty="0" err="1" smtClean="0"/>
              <a:t>пошуки</a:t>
            </a:r>
            <a:r>
              <a:rPr lang="ru-RU" dirty="0" smtClean="0"/>
              <a:t> </a:t>
            </a:r>
            <a:r>
              <a:rPr lang="ru-RU" dirty="0" err="1" smtClean="0"/>
              <a:t>вимикача</a:t>
            </a:r>
            <a:r>
              <a:rPr lang="ru-RU" dirty="0" smtClean="0"/>
              <a:t> </a:t>
            </a:r>
            <a:r>
              <a:rPr lang="ru-RU" dirty="0" err="1" smtClean="0"/>
              <a:t>електроструму</a:t>
            </a:r>
            <a:r>
              <a:rPr lang="ru-RU" dirty="0" smtClean="0"/>
              <a:t>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перерубати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скинути</a:t>
            </a:r>
            <a:r>
              <a:rPr lang="ru-RU" dirty="0" smtClean="0"/>
              <a:t> </a:t>
            </a:r>
            <a:r>
              <a:rPr lang="ru-RU" dirty="0" err="1" smtClean="0"/>
              <a:t>електродріт</a:t>
            </a:r>
            <a:r>
              <a:rPr lang="ru-RU" dirty="0" smtClean="0"/>
              <a:t> предметом, </a:t>
            </a:r>
            <a:r>
              <a:rPr lang="ru-RU" dirty="0" err="1" smtClean="0"/>
              <a:t>що</a:t>
            </a:r>
            <a:r>
              <a:rPr lang="ru-RU" dirty="0" smtClean="0"/>
              <a:t> не проводить </a:t>
            </a:r>
            <a:r>
              <a:rPr lang="ru-RU" dirty="0" err="1" smtClean="0"/>
              <a:t>електрострум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припиняти</a:t>
            </a:r>
            <a:r>
              <a:rPr lang="ru-RU" dirty="0" smtClean="0"/>
              <a:t> </a:t>
            </a:r>
            <a:r>
              <a:rPr lang="ru-RU" dirty="0" err="1" smtClean="0"/>
              <a:t>реанімацію</a:t>
            </a:r>
            <a:r>
              <a:rPr lang="ru-RU" dirty="0" smtClean="0"/>
              <a:t> до </a:t>
            </a:r>
            <a:r>
              <a:rPr lang="ru-RU" dirty="0" err="1" smtClean="0"/>
              <a:t>появлення</a:t>
            </a:r>
            <a:r>
              <a:rPr lang="ru-RU" dirty="0" smtClean="0"/>
              <a:t> </a:t>
            </a:r>
            <a:r>
              <a:rPr lang="ru-RU" dirty="0" err="1" smtClean="0"/>
              <a:t>ознак</a:t>
            </a:r>
            <a:r>
              <a:rPr lang="ru-RU" dirty="0" smtClean="0"/>
              <a:t> </a:t>
            </a:r>
            <a:r>
              <a:rPr lang="ru-RU" dirty="0" err="1" smtClean="0"/>
              <a:t>біологічної</a:t>
            </a:r>
            <a:r>
              <a:rPr lang="ru-RU" dirty="0" smtClean="0"/>
              <a:t> </a:t>
            </a:r>
            <a:r>
              <a:rPr lang="ru-RU" dirty="0" err="1" smtClean="0"/>
              <a:t>смерті</a:t>
            </a:r>
            <a:r>
              <a:rPr lang="ru-RU" dirty="0" smtClean="0"/>
              <a:t> (</a:t>
            </a:r>
            <a:r>
              <a:rPr lang="ru-RU" dirty="0" err="1" smtClean="0"/>
              <a:t>трупних</a:t>
            </a:r>
            <a:r>
              <a:rPr lang="ru-RU" dirty="0" smtClean="0"/>
              <a:t> </a:t>
            </a:r>
            <a:r>
              <a:rPr lang="ru-RU" dirty="0" err="1" smtClean="0"/>
              <a:t>плям</a:t>
            </a:r>
            <a:r>
              <a:rPr lang="ru-RU" dirty="0" smtClean="0"/>
              <a:t>);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наближатися</a:t>
            </a:r>
            <a:r>
              <a:rPr lang="ru-RU" dirty="0" smtClean="0"/>
              <a:t> до </a:t>
            </a:r>
            <a:r>
              <a:rPr lang="ru-RU" dirty="0" err="1" smtClean="0"/>
              <a:t>електродроту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лежить</a:t>
            </a:r>
            <a:r>
              <a:rPr lang="ru-RU" dirty="0" smtClean="0"/>
              <a:t> на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бігом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великими </a:t>
            </a:r>
            <a:r>
              <a:rPr lang="ru-RU" dirty="0" err="1" smtClean="0"/>
              <a:t>кроками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закопувати</a:t>
            </a:r>
            <a:r>
              <a:rPr lang="ru-RU" dirty="0" smtClean="0"/>
              <a:t> </a:t>
            </a:r>
            <a:r>
              <a:rPr lang="ru-RU" dirty="0" err="1" smtClean="0"/>
              <a:t>ураженого</a:t>
            </a:r>
            <a:r>
              <a:rPr lang="ru-RU" dirty="0" smtClean="0"/>
              <a:t> </a:t>
            </a:r>
            <a:r>
              <a:rPr lang="ru-RU" dirty="0" err="1" smtClean="0"/>
              <a:t>блискавкою</a:t>
            </a:r>
            <a:r>
              <a:rPr lang="ru-RU" dirty="0" smtClean="0"/>
              <a:t> в землю.</a:t>
            </a:r>
          </a:p>
          <a:p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humb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981200"/>
            <a:ext cx="6172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0" dirty="0" smtClean="0">
                <a:solidFill>
                  <a:srgbClr val="FF0000"/>
                </a:solidFill>
              </a:rPr>
              <a:t>Дякую за увагу.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Причини ураження електричним струмом.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143001"/>
            <a:ext cx="8839200" cy="3886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Деякі з них: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дотик</a:t>
            </a:r>
            <a:r>
              <a:rPr lang="ru-RU" dirty="0" smtClean="0"/>
              <a:t> </a:t>
            </a:r>
            <a:r>
              <a:rPr lang="ru-RU" dirty="0" err="1" smtClean="0"/>
              <a:t>безпосередній</a:t>
            </a:r>
            <a:r>
              <a:rPr lang="ru-RU" dirty="0" smtClean="0"/>
              <a:t> до </a:t>
            </a:r>
            <a:r>
              <a:rPr lang="ru-RU" dirty="0" err="1" smtClean="0"/>
              <a:t>струмопровідних</a:t>
            </a:r>
            <a:r>
              <a:rPr lang="ru-RU" dirty="0" smtClean="0"/>
              <a:t> </a:t>
            </a:r>
            <a:r>
              <a:rPr lang="ru-RU" dirty="0" err="1" smtClean="0"/>
              <a:t>частин</a:t>
            </a:r>
            <a:r>
              <a:rPr lang="ru-RU" dirty="0" smtClean="0"/>
              <a:t> </a:t>
            </a:r>
            <a:r>
              <a:rPr lang="ru-RU" dirty="0" err="1" smtClean="0"/>
              <a:t>електроустановок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діють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напругою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статися</a:t>
            </a:r>
            <a:r>
              <a:rPr lang="ru-RU" dirty="0" smtClean="0"/>
              <a:t> через </a:t>
            </a:r>
            <a:r>
              <a:rPr lang="ru-RU" dirty="0" err="1" smtClean="0"/>
              <a:t>несправність</a:t>
            </a:r>
            <a:r>
              <a:rPr lang="ru-RU" dirty="0" smtClean="0"/>
              <a:t> </a:t>
            </a:r>
            <a:r>
              <a:rPr lang="ru-RU" dirty="0" err="1" smtClean="0"/>
              <a:t>огороджувальних</a:t>
            </a:r>
            <a:r>
              <a:rPr lang="ru-RU" dirty="0" smtClean="0"/>
              <a:t> </a:t>
            </a:r>
            <a:r>
              <a:rPr lang="ru-RU" dirty="0" err="1" smtClean="0"/>
              <a:t>пристроїв</a:t>
            </a:r>
            <a:r>
              <a:rPr lang="ru-RU" dirty="0" smtClean="0"/>
              <a:t> </a:t>
            </a:r>
            <a:r>
              <a:rPr lang="ru-RU" dirty="0" err="1" smtClean="0"/>
              <a:t>електроустановок</a:t>
            </a:r>
            <a:r>
              <a:rPr lang="ru-RU" dirty="0" smtClean="0"/>
              <a:t>, </a:t>
            </a:r>
            <a:r>
              <a:rPr lang="ru-RU" dirty="0" err="1" smtClean="0"/>
              <a:t>помилкові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персоналу, коли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виконуються</a:t>
            </a:r>
            <a:r>
              <a:rPr lang="ru-RU" dirty="0" smtClean="0"/>
              <a:t> </a:t>
            </a:r>
            <a:r>
              <a:rPr lang="ru-RU" dirty="0" err="1" smtClean="0"/>
              <a:t>поблизу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на </a:t>
            </a:r>
            <a:r>
              <a:rPr lang="ru-RU" dirty="0" err="1" smtClean="0"/>
              <a:t>струмопровідних</a:t>
            </a:r>
            <a:r>
              <a:rPr lang="ru-RU" dirty="0" smtClean="0"/>
              <a:t> </a:t>
            </a:r>
            <a:r>
              <a:rPr lang="ru-RU" dirty="0" err="1" smtClean="0"/>
              <a:t>елементах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знаходяться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напругою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появою</a:t>
            </a:r>
            <a:r>
              <a:rPr lang="ru-RU" dirty="0" smtClean="0"/>
              <a:t> </a:t>
            </a:r>
            <a:r>
              <a:rPr lang="ru-RU" dirty="0" err="1" smtClean="0"/>
              <a:t>напруги</a:t>
            </a:r>
            <a:r>
              <a:rPr lang="ru-RU" dirty="0" smtClean="0"/>
              <a:t> (в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помилкової</a:t>
            </a:r>
            <a:r>
              <a:rPr lang="ru-RU" dirty="0" smtClean="0"/>
              <a:t> </a:t>
            </a:r>
            <a:r>
              <a:rPr lang="ru-RU" dirty="0" err="1" smtClean="0"/>
              <a:t>подачі</a:t>
            </a:r>
            <a:r>
              <a:rPr lang="ru-RU" dirty="0" smtClean="0"/>
              <a:t>) на </a:t>
            </a:r>
            <a:r>
              <a:rPr lang="ru-RU" dirty="0" err="1" smtClean="0"/>
              <a:t>раніше</a:t>
            </a:r>
            <a:r>
              <a:rPr lang="ru-RU" dirty="0" smtClean="0"/>
              <a:t> </a:t>
            </a:r>
            <a:r>
              <a:rPr lang="ru-RU" dirty="0" err="1" smtClean="0"/>
              <a:t>вимкнених</a:t>
            </a:r>
            <a:r>
              <a:rPr lang="ru-RU" dirty="0" smtClean="0"/>
              <a:t> </a:t>
            </a:r>
            <a:r>
              <a:rPr lang="ru-RU" dirty="0" err="1" smtClean="0"/>
              <a:t>електроустановках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ділянках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важкі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смертельні</a:t>
            </a:r>
            <a:r>
              <a:rPr lang="ru-RU" dirty="0" smtClean="0"/>
              <a:t> </a:t>
            </a:r>
            <a:r>
              <a:rPr lang="ru-RU" dirty="0" err="1" smtClean="0"/>
              <a:t>нещасні</a:t>
            </a:r>
            <a:r>
              <a:rPr lang="ru-RU" dirty="0" smtClean="0"/>
              <a:t> </a:t>
            </a:r>
            <a:r>
              <a:rPr lang="ru-RU" dirty="0" err="1" smtClean="0"/>
              <a:t>випадки</a:t>
            </a:r>
            <a:r>
              <a:rPr lang="ru-RU" dirty="0" smtClean="0"/>
              <a:t> (</a:t>
            </a:r>
            <a:r>
              <a:rPr lang="ru-RU" dirty="0" err="1" smtClean="0"/>
              <a:t>понад</a:t>
            </a:r>
            <a:r>
              <a:rPr lang="ru-RU" dirty="0" smtClean="0"/>
              <a:t> 200), </a:t>
            </a:r>
            <a:r>
              <a:rPr lang="ru-RU" dirty="0" err="1" smtClean="0"/>
              <a:t>проаналізовані</a:t>
            </a:r>
            <a:r>
              <a:rPr lang="ru-RU" dirty="0" smtClean="0"/>
              <a:t> </a:t>
            </a:r>
            <a:r>
              <a:rPr lang="ru-RU" dirty="0" err="1" smtClean="0"/>
              <a:t>В.Е.Манойловим</a:t>
            </a:r>
            <a:r>
              <a:rPr lang="ru-RU" dirty="0" smtClean="0"/>
              <a:t>, показали, </a:t>
            </a:r>
            <a:r>
              <a:rPr lang="ru-RU" dirty="0" err="1" smtClean="0"/>
              <a:t>що</a:t>
            </a:r>
            <a:r>
              <a:rPr lang="ru-RU" dirty="0" smtClean="0"/>
              <a:t> на </a:t>
            </a:r>
            <a:r>
              <a:rPr lang="ru-RU" dirty="0" err="1" smtClean="0"/>
              <a:t>випадковий</a:t>
            </a:r>
            <a:r>
              <a:rPr lang="ru-RU" dirty="0" smtClean="0"/>
              <a:t> </a:t>
            </a:r>
            <a:r>
              <a:rPr lang="ru-RU" dirty="0" err="1" smtClean="0"/>
              <a:t>дотик</a:t>
            </a:r>
            <a:r>
              <a:rPr lang="ru-RU" dirty="0" smtClean="0"/>
              <a:t>, не </a:t>
            </a:r>
            <a:r>
              <a:rPr lang="ru-RU" dirty="0" err="1" smtClean="0"/>
              <a:t>викликаний</a:t>
            </a:r>
            <a:r>
              <a:rPr lang="ru-RU" dirty="0" smtClean="0"/>
              <a:t> </a:t>
            </a:r>
            <a:r>
              <a:rPr lang="ru-RU" dirty="0" err="1" smtClean="0"/>
              <a:t>виробничою</a:t>
            </a:r>
            <a:r>
              <a:rPr lang="ru-RU" dirty="0" smtClean="0"/>
              <a:t> </a:t>
            </a:r>
            <a:r>
              <a:rPr lang="ru-RU" dirty="0" err="1" smtClean="0"/>
              <a:t>необхідністю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помилковою</a:t>
            </a:r>
            <a:r>
              <a:rPr lang="ru-RU" dirty="0" smtClean="0"/>
              <a:t> подачею </a:t>
            </a:r>
            <a:r>
              <a:rPr lang="ru-RU" dirty="0" err="1" smtClean="0"/>
              <a:t>напруги</a:t>
            </a:r>
            <a:r>
              <a:rPr lang="ru-RU" dirty="0" smtClean="0"/>
              <a:t>, в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ремонтів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оглядів</a:t>
            </a:r>
            <a:r>
              <a:rPr lang="ru-RU" dirty="0" smtClean="0"/>
              <a:t> </a:t>
            </a:r>
            <a:r>
              <a:rPr lang="ru-RU" dirty="0" err="1" smtClean="0"/>
              <a:t>електроустановок</a:t>
            </a:r>
            <a:r>
              <a:rPr lang="ru-RU" dirty="0" smtClean="0"/>
              <a:t>, </a:t>
            </a:r>
            <a:r>
              <a:rPr lang="ru-RU" dirty="0" err="1" smtClean="0"/>
              <a:t>припадає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53 %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електротравм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2011-08-1111-elektr_zoom_width_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876800"/>
            <a:ext cx="2514600" cy="1819275"/>
          </a:xfrm>
          <a:prstGeom prst="rect">
            <a:avLst/>
          </a:prstGeom>
        </p:spPr>
      </p:pic>
      <p:pic>
        <p:nvPicPr>
          <p:cNvPr id="5" name="Рисунок 4" descr="1362-150x1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4648200"/>
            <a:ext cx="2362200" cy="2057400"/>
          </a:xfrm>
          <a:prstGeom prst="rect">
            <a:avLst/>
          </a:prstGeom>
        </p:spPr>
      </p:pic>
      <p:pic>
        <p:nvPicPr>
          <p:cNvPr id="6" name="Рисунок 5" descr="image154.jpg"/>
          <p:cNvPicPr>
            <a:picLocks noChangeAspect="1"/>
          </p:cNvPicPr>
          <p:nvPr/>
        </p:nvPicPr>
        <p:blipFill>
          <a:blip r:embed="rId4" cstate="print"/>
          <a:srcRect b="10000"/>
          <a:stretch>
            <a:fillRect/>
          </a:stretch>
        </p:blipFill>
        <p:spPr>
          <a:xfrm>
            <a:off x="6248400" y="4648200"/>
            <a:ext cx="2209800" cy="20574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rgbClr val="FF0000"/>
                </a:solidFill>
              </a:rPr>
              <a:t>Деякі терміни.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/>
          </a:bodyPr>
          <a:lstStyle/>
          <a:p>
            <a:r>
              <a:rPr lang="ru-RU" b="1" i="1" dirty="0" err="1" smtClean="0"/>
              <a:t>Електробезпека</a:t>
            </a:r>
            <a:r>
              <a:rPr lang="ru-RU" b="1" i="1" dirty="0" smtClean="0"/>
              <a:t> </a:t>
            </a:r>
            <a:r>
              <a:rPr lang="ru-RU" dirty="0" smtClean="0"/>
              <a:t>- система </a:t>
            </a:r>
            <a:r>
              <a:rPr lang="ru-RU" dirty="0" err="1" smtClean="0"/>
              <a:t>організаційних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технічних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 smtClean="0"/>
              <a:t>захист</a:t>
            </a:r>
            <a:r>
              <a:rPr lang="ru-RU" dirty="0" smtClean="0"/>
              <a:t> людей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шкідливого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небезпечного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електричного</a:t>
            </a:r>
            <a:r>
              <a:rPr lang="ru-RU" dirty="0" smtClean="0"/>
              <a:t> струму, </a:t>
            </a:r>
            <a:r>
              <a:rPr lang="ru-RU" dirty="0" err="1" smtClean="0"/>
              <a:t>електричної</a:t>
            </a:r>
            <a:r>
              <a:rPr lang="ru-RU" dirty="0" smtClean="0"/>
              <a:t> дуги, </a:t>
            </a:r>
            <a:r>
              <a:rPr lang="ru-RU" dirty="0" err="1" smtClean="0"/>
              <a:t>електромагнітного</a:t>
            </a:r>
            <a:r>
              <a:rPr lang="ru-RU" dirty="0" smtClean="0"/>
              <a:t> поля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статичної</a:t>
            </a:r>
            <a:r>
              <a:rPr lang="ru-RU" dirty="0" smtClean="0"/>
              <a:t> </a:t>
            </a:r>
            <a:r>
              <a:rPr lang="ru-RU" dirty="0" err="1" smtClean="0"/>
              <a:t>електрики</a:t>
            </a:r>
            <a:r>
              <a:rPr lang="ru-RU" dirty="0" smtClean="0"/>
              <a:t>.</a:t>
            </a:r>
          </a:p>
          <a:p>
            <a:r>
              <a:rPr lang="ru-RU" b="1" i="1" dirty="0" err="1" smtClean="0"/>
              <a:t>Електротравма</a:t>
            </a:r>
            <a:r>
              <a:rPr lang="ru-RU" b="1" i="1" dirty="0" smtClean="0"/>
              <a:t> </a:t>
            </a:r>
            <a:r>
              <a:rPr lang="ru-RU" dirty="0" smtClean="0"/>
              <a:t>- травма, </a:t>
            </a:r>
            <a:r>
              <a:rPr lang="ru-RU" dirty="0" err="1" smtClean="0"/>
              <a:t>зумовлена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 </a:t>
            </a:r>
            <a:r>
              <a:rPr lang="ru-RU" dirty="0" err="1" smtClean="0"/>
              <a:t>електричного</a:t>
            </a:r>
            <a:r>
              <a:rPr lang="ru-RU" dirty="0" smtClean="0"/>
              <a:t> струму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електричної</a:t>
            </a:r>
            <a:r>
              <a:rPr lang="ru-RU" dirty="0" smtClean="0"/>
              <a:t> дуги.</a:t>
            </a:r>
          </a:p>
          <a:p>
            <a:r>
              <a:rPr lang="ru-RU" b="1" i="1" dirty="0" err="1" smtClean="0"/>
              <a:t>Електротравматизм</a:t>
            </a:r>
            <a:r>
              <a:rPr lang="ru-RU" b="1" i="1" dirty="0" smtClean="0"/>
              <a:t> </a:t>
            </a:r>
            <a:r>
              <a:rPr lang="ru-RU" dirty="0" smtClean="0"/>
              <a:t>- </a:t>
            </a:r>
            <a:r>
              <a:rPr lang="ru-RU" dirty="0" err="1" smtClean="0"/>
              <a:t>явище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 </a:t>
            </a:r>
            <a:r>
              <a:rPr lang="ru-RU" dirty="0" err="1" smtClean="0"/>
              <a:t>сукупністю</a:t>
            </a:r>
            <a:r>
              <a:rPr lang="ru-RU" dirty="0" smtClean="0"/>
              <a:t> </a:t>
            </a:r>
            <a:r>
              <a:rPr lang="ru-RU" dirty="0" err="1" smtClean="0"/>
              <a:t>електротравм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6-05-1-1000x10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0"/>
            <a:ext cx="5562600" cy="6858000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rgbClr val="FF0000"/>
                </a:solidFill>
              </a:rPr>
              <a:t>Небезпечний фактор.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181600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Ураження</a:t>
            </a:r>
            <a:r>
              <a:rPr lang="ru-RU" dirty="0" smtClean="0"/>
              <a:t> </a:t>
            </a:r>
            <a:r>
              <a:rPr lang="ru-RU" dirty="0" err="1" smtClean="0"/>
              <a:t>електричним</a:t>
            </a:r>
            <a:r>
              <a:rPr lang="ru-RU" dirty="0" smtClean="0"/>
              <a:t> </a:t>
            </a:r>
            <a:r>
              <a:rPr lang="ru-RU" dirty="0" err="1" smtClean="0"/>
              <a:t>струмом</a:t>
            </a:r>
            <a:r>
              <a:rPr lang="ru-RU" dirty="0" smtClean="0"/>
              <a:t> </a:t>
            </a:r>
            <a:r>
              <a:rPr lang="ru-RU" dirty="0" err="1" smtClean="0"/>
              <a:t>відносяться</a:t>
            </a:r>
            <a:r>
              <a:rPr lang="ru-RU" dirty="0" smtClean="0"/>
              <a:t> до </a:t>
            </a:r>
            <a:r>
              <a:rPr lang="ru-RU" dirty="0" err="1" smtClean="0"/>
              <a:t>небезпечних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відображаються</a:t>
            </a:r>
            <a:r>
              <a:rPr lang="ru-RU" dirty="0" smtClean="0"/>
              <a:t> на </a:t>
            </a:r>
            <a:r>
              <a:rPr lang="ru-RU" dirty="0" err="1" smtClean="0"/>
              <a:t>всьому</a:t>
            </a:r>
            <a:r>
              <a:rPr lang="ru-RU" dirty="0" smtClean="0"/>
              <a:t> </a:t>
            </a:r>
            <a:r>
              <a:rPr lang="ru-RU" dirty="0" err="1" smtClean="0"/>
              <a:t>організмі</a:t>
            </a:r>
            <a:r>
              <a:rPr lang="ru-RU" dirty="0" smtClean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електротравми</a:t>
            </a:r>
            <a:r>
              <a:rPr lang="ru-RU" dirty="0" smtClean="0"/>
              <a:t> </a:t>
            </a:r>
            <a:r>
              <a:rPr lang="ru-RU" dirty="0" err="1" smtClean="0"/>
              <a:t>умовно</a:t>
            </a:r>
            <a:r>
              <a:rPr lang="ru-RU" dirty="0" smtClean="0"/>
              <a:t> </a:t>
            </a:r>
            <a:r>
              <a:rPr lang="ru-RU" dirty="0" err="1" smtClean="0"/>
              <a:t>поділяють</a:t>
            </a:r>
            <a:r>
              <a:rPr lang="ru-RU" dirty="0" smtClean="0"/>
              <a:t> на два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: </a:t>
            </a:r>
            <a:r>
              <a:rPr lang="ru-RU" b="1" i="1" dirty="0" err="1" smtClean="0"/>
              <a:t>місцеві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електротравми</a:t>
            </a:r>
            <a:r>
              <a:rPr lang="ru-RU" b="1" i="1" dirty="0" smtClean="0"/>
              <a:t>, </a:t>
            </a:r>
            <a:r>
              <a:rPr lang="ru-RU" dirty="0" smtClean="0"/>
              <a:t>коли </a:t>
            </a:r>
            <a:r>
              <a:rPr lang="ru-RU" dirty="0" err="1" smtClean="0"/>
              <a:t>виникає</a:t>
            </a:r>
            <a:r>
              <a:rPr lang="ru-RU" dirty="0" smtClean="0"/>
              <a:t> </a:t>
            </a:r>
            <a:r>
              <a:rPr lang="ru-RU" dirty="0" err="1" smtClean="0"/>
              <a:t>місцеве</a:t>
            </a:r>
            <a:r>
              <a:rPr lang="ru-RU" dirty="0" smtClean="0"/>
              <a:t> </a:t>
            </a:r>
            <a:r>
              <a:rPr lang="ru-RU" dirty="0" err="1" smtClean="0"/>
              <a:t>ураження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, </a:t>
            </a:r>
            <a:r>
              <a:rPr lang="ru-RU" dirty="0" err="1" smtClean="0"/>
              <a:t>електричний</a:t>
            </a:r>
            <a:r>
              <a:rPr lang="ru-RU" dirty="0" smtClean="0"/>
              <a:t> </a:t>
            </a:r>
            <a:r>
              <a:rPr lang="ru-RU" dirty="0" err="1" smtClean="0"/>
              <a:t>опік</a:t>
            </a:r>
            <a:r>
              <a:rPr lang="ru-RU" dirty="0" smtClean="0"/>
              <a:t>, </a:t>
            </a:r>
            <a:r>
              <a:rPr lang="ru-RU" dirty="0" err="1" smtClean="0"/>
              <a:t>електричні</a:t>
            </a:r>
            <a:r>
              <a:rPr lang="ru-RU" dirty="0" smtClean="0"/>
              <a:t> знаки, </a:t>
            </a:r>
            <a:r>
              <a:rPr lang="ru-RU" dirty="0" err="1" smtClean="0"/>
              <a:t>металізація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 smtClean="0"/>
              <a:t>; </a:t>
            </a:r>
            <a:r>
              <a:rPr lang="ru-RU" b="1" i="1" dirty="0" err="1" smtClean="0"/>
              <a:t>загальні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електротравми</a:t>
            </a:r>
            <a:r>
              <a:rPr lang="ru-RU" b="1" i="1" dirty="0" smtClean="0"/>
              <a:t>, </a:t>
            </a:r>
            <a:r>
              <a:rPr lang="ru-RU" dirty="0" smtClean="0"/>
              <a:t>коли </a:t>
            </a:r>
            <a:r>
              <a:rPr lang="ru-RU" dirty="0" err="1" smtClean="0"/>
              <a:t>уражається</a:t>
            </a:r>
            <a:r>
              <a:rPr lang="ru-RU" dirty="0" smtClean="0"/>
              <a:t> весь </a:t>
            </a:r>
            <a:r>
              <a:rPr lang="ru-RU" dirty="0" err="1" smtClean="0"/>
              <a:t>організм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через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нервової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, </a:t>
            </a:r>
            <a:r>
              <a:rPr lang="ru-RU" dirty="0" err="1" smtClean="0"/>
              <a:t>нормальної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життєво</a:t>
            </a:r>
            <a:r>
              <a:rPr lang="ru-RU" dirty="0" smtClean="0"/>
              <a:t> </a:t>
            </a:r>
            <a:r>
              <a:rPr lang="ru-RU" dirty="0" err="1" smtClean="0"/>
              <a:t>важливих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систем - </a:t>
            </a:r>
            <a:r>
              <a:rPr lang="ru-RU" dirty="0" err="1" smtClean="0"/>
              <a:t>електричний</a:t>
            </a:r>
            <a:r>
              <a:rPr lang="ru-RU" dirty="0" smtClean="0"/>
              <a:t> удар.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Протікання електричного струму крізь людину.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age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3733800"/>
            <a:ext cx="5257800" cy="2209800"/>
          </a:xfrm>
        </p:spPr>
      </p:pic>
      <p:sp>
        <p:nvSpPr>
          <p:cNvPr id="5" name="TextBox 4"/>
          <p:cNvSpPr txBox="1"/>
          <p:nvPr/>
        </p:nvSpPr>
        <p:spPr>
          <a:xfrm>
            <a:off x="685800" y="593467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err="1" smtClean="0"/>
              <a:t>Характерні</a:t>
            </a:r>
            <a:r>
              <a:rPr lang="ru-RU" b="1" i="1" u="sng" dirty="0" smtClean="0"/>
              <a:t> шляхи струму в </a:t>
            </a:r>
            <a:r>
              <a:rPr lang="ru-RU" b="1" i="1" u="sng" dirty="0" err="1" smtClean="0"/>
              <a:t>тілі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людини</a:t>
            </a:r>
            <a:r>
              <a:rPr lang="ru-RU" b="1" i="1" dirty="0" smtClean="0"/>
              <a:t>: </a:t>
            </a:r>
            <a:r>
              <a:rPr lang="ru-RU" dirty="0" smtClean="0"/>
              <a:t>1 — </a:t>
            </a:r>
            <a:r>
              <a:rPr lang="ru-RU" dirty="0" err="1" smtClean="0"/>
              <a:t>ліва</a:t>
            </a:r>
            <a:r>
              <a:rPr lang="ru-RU" dirty="0" smtClean="0"/>
              <a:t> рука — ноги; 2 — рука — </a:t>
            </a:r>
            <a:r>
              <a:rPr lang="ru-RU" dirty="0" err="1" smtClean="0"/>
              <a:t>рука</a:t>
            </a:r>
            <a:r>
              <a:rPr lang="ru-RU" dirty="0" smtClean="0"/>
              <a:t>; 3 — голова — ноги; 4 — голова — руки; 5 — права рука — ноги; 6 — нога — </a:t>
            </a:r>
            <a:r>
              <a:rPr lang="ru-RU" dirty="0" err="1" smtClean="0"/>
              <a:t>нога</a:t>
            </a:r>
            <a:r>
              <a:rPr lang="ru-RU" dirty="0" smtClean="0"/>
              <a:t>; 7 — голова —руки — ноги</a:t>
            </a:r>
            <a:endParaRPr lang="ru-RU" dirty="0"/>
          </a:p>
        </p:txBody>
      </p:sp>
      <p:pic>
        <p:nvPicPr>
          <p:cNvPr id="6" name="Рисунок 5" descr="image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3733800"/>
            <a:ext cx="1143000" cy="2209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2600" y="5562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5</a:t>
            </a:r>
            <a:endParaRPr lang="ru-RU" b="1" dirty="0"/>
          </a:p>
        </p:txBody>
      </p:sp>
      <p:pic>
        <p:nvPicPr>
          <p:cNvPr id="8" name="Рисунок 7" descr="image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3733800"/>
            <a:ext cx="1066800" cy="2209800"/>
          </a:xfrm>
          <a:prstGeom prst="rect">
            <a:avLst/>
          </a:prstGeom>
        </p:spPr>
      </p:pic>
      <p:pic>
        <p:nvPicPr>
          <p:cNvPr id="9" name="Рисунок 8" descr="image0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3733800"/>
            <a:ext cx="1143000" cy="2209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96200" y="5562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7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1295400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/>
              <a:t>Ступінь</a:t>
            </a:r>
            <a:r>
              <a:rPr lang="ru-RU" i="1" dirty="0" smtClean="0"/>
              <a:t> </a:t>
            </a:r>
            <a:r>
              <a:rPr lang="ru-RU" i="1" dirty="0" err="1" smtClean="0"/>
              <a:t>небезпеки</a:t>
            </a:r>
            <a:r>
              <a:rPr lang="ru-RU" i="1" dirty="0" smtClean="0"/>
              <a:t> </a:t>
            </a:r>
            <a:r>
              <a:rPr lang="ru-RU" i="1" dirty="0" err="1" smtClean="0"/>
              <a:t>впливу</a:t>
            </a:r>
            <a:r>
              <a:rPr lang="ru-RU" i="1" dirty="0" smtClean="0"/>
              <a:t> </a:t>
            </a:r>
            <a:r>
              <a:rPr lang="ru-RU" i="1" dirty="0" err="1" smtClean="0"/>
              <a:t>електричного</a:t>
            </a:r>
            <a:r>
              <a:rPr lang="ru-RU" i="1" dirty="0" smtClean="0"/>
              <a:t> струму </a:t>
            </a:r>
            <a:r>
              <a:rPr lang="ru-RU" i="1" dirty="0" err="1" smtClean="0"/>
              <a:t>залежить</a:t>
            </a:r>
            <a:r>
              <a:rPr lang="ru-RU" i="1" dirty="0" smtClean="0"/>
              <a:t> </a:t>
            </a:r>
            <a:r>
              <a:rPr lang="ru-RU" i="1" dirty="0" err="1" smtClean="0"/>
              <a:t>від</a:t>
            </a:r>
            <a:r>
              <a:rPr lang="ru-RU" i="1" dirty="0" smtClean="0"/>
              <a:t>: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 err="1" smtClean="0"/>
              <a:t>сили</a:t>
            </a:r>
            <a:r>
              <a:rPr lang="ru-RU" dirty="0" smtClean="0"/>
              <a:t> </a:t>
            </a:r>
            <a:r>
              <a:rPr lang="ru-RU" dirty="0" err="1" smtClean="0"/>
              <a:t>електричного</a:t>
            </a:r>
            <a:r>
              <a:rPr lang="ru-RU" dirty="0" smtClean="0"/>
              <a:t> струму,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протікає</a:t>
            </a:r>
            <a:r>
              <a:rPr lang="ru-RU" dirty="0" smtClean="0"/>
              <a:t> через </a:t>
            </a:r>
            <a:r>
              <a:rPr lang="ru-RU" dirty="0" err="1" smtClean="0"/>
              <a:t>людину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роду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частоти</a:t>
            </a:r>
            <a:r>
              <a:rPr lang="ru-RU" dirty="0" smtClean="0"/>
              <a:t> </a:t>
            </a:r>
            <a:r>
              <a:rPr lang="ru-RU" dirty="0" err="1" smtClean="0"/>
              <a:t>електричного</a:t>
            </a:r>
            <a:r>
              <a:rPr lang="ru-RU" dirty="0" smtClean="0"/>
              <a:t> струму;</a:t>
            </a:r>
          </a:p>
          <a:p>
            <a:r>
              <a:rPr lang="ru-RU" dirty="0" smtClean="0"/>
              <a:t>- шляху </a:t>
            </a:r>
            <a:r>
              <a:rPr lang="ru-RU" dirty="0" err="1" smtClean="0"/>
              <a:t>протікання</a:t>
            </a:r>
            <a:r>
              <a:rPr lang="ru-RU" dirty="0" smtClean="0"/>
              <a:t> </a:t>
            </a:r>
            <a:r>
              <a:rPr lang="ru-RU" dirty="0" err="1" smtClean="0"/>
              <a:t>електричного</a:t>
            </a:r>
            <a:r>
              <a:rPr lang="ru-RU" dirty="0" smtClean="0"/>
              <a:t> струму через </a:t>
            </a:r>
            <a:r>
              <a:rPr lang="ru-RU" dirty="0" err="1" smtClean="0"/>
              <a:t>тіло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тривалості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струму на </a:t>
            </a:r>
            <a:r>
              <a:rPr lang="ru-RU" dirty="0" err="1" smtClean="0"/>
              <a:t>людину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індивідуальних</a:t>
            </a:r>
            <a:r>
              <a:rPr lang="ru-RU" dirty="0" smtClean="0"/>
              <a:t> </a:t>
            </a:r>
            <a:r>
              <a:rPr lang="ru-RU" dirty="0" err="1" smtClean="0"/>
              <a:t>особливостей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умов </a:t>
            </a:r>
            <a:r>
              <a:rPr lang="ru-RU" dirty="0" err="1" smtClean="0"/>
              <a:t>зовнішнього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працює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Найнебезпечніші петлі проходження сруму крізь людину.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age008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371600"/>
            <a:ext cx="7391400" cy="4724399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uk-UA" sz="4800" dirty="0" err="1" smtClean="0">
                <a:solidFill>
                  <a:srgbClr val="FF0000"/>
                </a:solidFill>
              </a:rPr>
              <a:t>сИла</a:t>
            </a:r>
            <a:r>
              <a:rPr lang="uk-UA" sz="4800" dirty="0" smtClean="0">
                <a:solidFill>
                  <a:srgbClr val="FF0000"/>
                </a:solidFill>
              </a:rPr>
              <a:t> електричного струму.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9200"/>
            <a:ext cx="5715000" cy="5486399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err="1" smtClean="0"/>
              <a:t>Відчутний</a:t>
            </a:r>
            <a:r>
              <a:rPr lang="ru-RU" b="1" i="1" dirty="0" smtClean="0"/>
              <a:t> струм </a:t>
            </a:r>
            <a:r>
              <a:rPr lang="ru-RU" dirty="0" smtClean="0"/>
              <a:t>- </a:t>
            </a:r>
            <a:r>
              <a:rPr lang="ru-RU" dirty="0" err="1" smtClean="0"/>
              <a:t>електричний</a:t>
            </a:r>
            <a:r>
              <a:rPr lang="ru-RU" dirty="0" smtClean="0"/>
              <a:t> </a:t>
            </a:r>
            <a:r>
              <a:rPr lang="ru-RU" dirty="0" err="1" smtClean="0"/>
              <a:t>струм</a:t>
            </a:r>
            <a:r>
              <a:rPr lang="ru-RU" dirty="0" smtClean="0"/>
              <a:t> силою </a:t>
            </a:r>
            <a:r>
              <a:rPr lang="ru-RU" dirty="0" err="1" smtClean="0"/>
              <a:t>від</a:t>
            </a:r>
            <a:r>
              <a:rPr lang="ru-RU" dirty="0" smtClean="0"/>
              <a:t> 0,6 до 1,5 мА,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викликає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проходження</a:t>
            </a:r>
            <a:r>
              <a:rPr lang="ru-RU" dirty="0" smtClean="0"/>
              <a:t> через </a:t>
            </a:r>
            <a:r>
              <a:rPr lang="ru-RU" dirty="0" err="1" smtClean="0"/>
              <a:t>організм</a:t>
            </a:r>
            <a:r>
              <a:rPr lang="ru-RU" dirty="0" smtClean="0"/>
              <a:t> </a:t>
            </a:r>
            <a:r>
              <a:rPr lang="ru-RU" dirty="0" err="1" smtClean="0"/>
              <a:t>відчутне</a:t>
            </a:r>
            <a:r>
              <a:rPr lang="ru-RU" dirty="0" smtClean="0"/>
              <a:t> </a:t>
            </a:r>
            <a:r>
              <a:rPr lang="ru-RU" dirty="0" err="1" smtClean="0"/>
              <a:t>подразнення</a:t>
            </a:r>
            <a:r>
              <a:rPr lang="ru-RU" dirty="0" smtClean="0"/>
              <a:t>.</a:t>
            </a:r>
          </a:p>
          <a:p>
            <a:r>
              <a:rPr lang="ru-RU" b="1" i="1" dirty="0" smtClean="0"/>
              <a:t>Струм, </a:t>
            </a:r>
            <a:r>
              <a:rPr lang="ru-RU" b="1" i="1" dirty="0" err="1" smtClean="0"/>
              <a:t>що</a:t>
            </a:r>
            <a:r>
              <a:rPr lang="ru-RU" b="1" i="1" dirty="0" smtClean="0"/>
              <a:t> не </a:t>
            </a:r>
            <a:r>
              <a:rPr lang="ru-RU" b="1" i="1" dirty="0" err="1" smtClean="0"/>
              <a:t>відпускає</a:t>
            </a:r>
            <a:r>
              <a:rPr lang="ru-RU" b="1" i="1" dirty="0" smtClean="0"/>
              <a:t> </a:t>
            </a:r>
            <a:r>
              <a:rPr lang="ru-RU" dirty="0" smtClean="0"/>
              <a:t>- </a:t>
            </a:r>
            <a:r>
              <a:rPr lang="ru-RU" dirty="0" err="1" smtClean="0"/>
              <a:t>електричний</a:t>
            </a:r>
            <a:r>
              <a:rPr lang="ru-RU" dirty="0" smtClean="0"/>
              <a:t> струм,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викликає</a:t>
            </a:r>
            <a:r>
              <a:rPr lang="ru-RU" dirty="0" smtClean="0"/>
              <a:t> при </a:t>
            </a:r>
            <a:r>
              <a:rPr lang="ru-RU" dirty="0" err="1" smtClean="0"/>
              <a:t>проходженні</a:t>
            </a:r>
            <a:r>
              <a:rPr lang="ru-RU" dirty="0" smtClean="0"/>
              <a:t> через </a:t>
            </a:r>
            <a:r>
              <a:rPr lang="ru-RU" dirty="0" err="1" smtClean="0"/>
              <a:t>людину</a:t>
            </a:r>
            <a:r>
              <a:rPr lang="ru-RU" dirty="0" smtClean="0"/>
              <a:t> </a:t>
            </a:r>
            <a:r>
              <a:rPr lang="ru-RU" dirty="0" err="1" smtClean="0"/>
              <a:t>непереборні</a:t>
            </a:r>
            <a:r>
              <a:rPr lang="ru-RU" dirty="0" smtClean="0"/>
              <a:t> </a:t>
            </a:r>
            <a:r>
              <a:rPr lang="ru-RU" dirty="0" err="1" smtClean="0"/>
              <a:t>судорожні</a:t>
            </a:r>
            <a:r>
              <a:rPr lang="ru-RU" dirty="0" smtClean="0"/>
              <a:t> </a:t>
            </a:r>
            <a:r>
              <a:rPr lang="ru-RU" dirty="0" err="1" smtClean="0"/>
              <a:t>скорочення</a:t>
            </a:r>
            <a:r>
              <a:rPr lang="ru-RU" dirty="0" smtClean="0"/>
              <a:t> </a:t>
            </a:r>
            <a:r>
              <a:rPr lang="ru-RU" dirty="0" err="1" smtClean="0"/>
              <a:t>м'язів</a:t>
            </a:r>
            <a:r>
              <a:rPr lang="ru-RU" dirty="0" smtClean="0"/>
              <a:t> руки, в </a:t>
            </a:r>
            <a:r>
              <a:rPr lang="ru-RU" dirty="0" err="1" smtClean="0"/>
              <a:t>якій</a:t>
            </a:r>
            <a:r>
              <a:rPr lang="ru-RU" dirty="0" smtClean="0"/>
              <a:t> затиснута </a:t>
            </a:r>
            <a:r>
              <a:rPr lang="ru-RU" dirty="0" err="1" smtClean="0"/>
              <a:t>струмопровідна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. При </a:t>
            </a:r>
            <a:r>
              <a:rPr lang="ru-RU" dirty="0" err="1" smtClean="0"/>
              <a:t>струмі</a:t>
            </a:r>
            <a:r>
              <a:rPr lang="ru-RU" dirty="0" smtClean="0"/>
              <a:t> 3-5 мА (50 Гц) </a:t>
            </a:r>
            <a:r>
              <a:rPr lang="ru-RU" dirty="0" err="1" smtClean="0"/>
              <a:t>подразнюється</a:t>
            </a:r>
            <a:r>
              <a:rPr lang="ru-RU" dirty="0" smtClean="0"/>
              <a:t> вся кисть руки, яка </a:t>
            </a:r>
            <a:r>
              <a:rPr lang="ru-RU" dirty="0" err="1" smtClean="0"/>
              <a:t>торкається</a:t>
            </a:r>
            <a:r>
              <a:rPr lang="ru-RU" dirty="0" smtClean="0"/>
              <a:t> </a:t>
            </a:r>
            <a:r>
              <a:rPr lang="ru-RU" dirty="0" err="1" smtClean="0"/>
              <a:t>струмопровідних</a:t>
            </a:r>
            <a:r>
              <a:rPr lang="ru-RU" dirty="0" smtClean="0"/>
              <a:t> </a:t>
            </a:r>
            <a:r>
              <a:rPr lang="ru-RU" dirty="0" err="1" smtClean="0"/>
              <a:t>частин</a:t>
            </a:r>
            <a:r>
              <a:rPr lang="ru-RU" dirty="0" smtClean="0"/>
              <a:t>, при 8-10 мА </a:t>
            </a:r>
            <a:r>
              <a:rPr lang="ru-RU" dirty="0" err="1" smtClean="0"/>
              <a:t>біль</a:t>
            </a:r>
            <a:r>
              <a:rPr lang="ru-RU" dirty="0" smtClean="0"/>
              <a:t> </a:t>
            </a:r>
            <a:r>
              <a:rPr lang="ru-RU" dirty="0" err="1" smtClean="0"/>
              <a:t>охоплює</a:t>
            </a:r>
            <a:r>
              <a:rPr lang="ru-RU" dirty="0" smtClean="0"/>
              <a:t> всю руку, а при 15 мА судороги </a:t>
            </a:r>
            <a:r>
              <a:rPr lang="ru-RU" dirty="0" err="1" smtClean="0"/>
              <a:t>м'язів</a:t>
            </a:r>
            <a:r>
              <a:rPr lang="ru-RU" dirty="0" smtClean="0"/>
              <a:t> рук </a:t>
            </a:r>
            <a:r>
              <a:rPr lang="ru-RU" dirty="0" err="1" smtClean="0"/>
              <a:t>стають</a:t>
            </a:r>
            <a:r>
              <a:rPr lang="ru-RU" dirty="0" smtClean="0"/>
              <a:t> </a:t>
            </a:r>
            <a:r>
              <a:rPr lang="ru-RU" dirty="0" err="1" smtClean="0"/>
              <a:t>непереборними</a:t>
            </a:r>
            <a:r>
              <a:rPr lang="ru-RU" dirty="0" smtClean="0"/>
              <a:t>, а </a:t>
            </a:r>
            <a:r>
              <a:rPr lang="ru-RU" dirty="0" err="1" smtClean="0"/>
              <a:t>біль</a:t>
            </a:r>
            <a:r>
              <a:rPr lang="ru-RU" dirty="0" smtClean="0"/>
              <a:t> </a:t>
            </a:r>
            <a:r>
              <a:rPr lang="ru-RU" dirty="0" err="1" smtClean="0"/>
              <a:t>нестерпним</a:t>
            </a:r>
            <a:r>
              <a:rPr lang="ru-RU" dirty="0" smtClean="0"/>
              <a:t>. Людина при </a:t>
            </a:r>
            <a:r>
              <a:rPr lang="ru-RU" dirty="0" err="1" smtClean="0"/>
              <a:t>цьому</a:t>
            </a:r>
            <a:r>
              <a:rPr lang="ru-RU" dirty="0" smtClean="0"/>
              <a:t> не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розтиснути</a:t>
            </a:r>
            <a:r>
              <a:rPr lang="ru-RU" dirty="0" smtClean="0"/>
              <a:t> руку, в </a:t>
            </a:r>
            <a:r>
              <a:rPr lang="ru-RU" dirty="0" err="1" smtClean="0"/>
              <a:t>якій</a:t>
            </a:r>
            <a:r>
              <a:rPr lang="ru-RU" dirty="0" smtClean="0"/>
              <a:t> затиснута </a:t>
            </a:r>
            <a:r>
              <a:rPr lang="ru-RU" dirty="0" err="1" smtClean="0"/>
              <a:t>струмопровідна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.</a:t>
            </a:r>
          </a:p>
          <a:p>
            <a:r>
              <a:rPr lang="ru-RU" b="1" i="1" dirty="0" err="1" smtClean="0"/>
              <a:t>Граничний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фібриляційний</a:t>
            </a:r>
            <a:r>
              <a:rPr lang="ru-RU" b="1" i="1" dirty="0" smtClean="0"/>
              <a:t> струм </a:t>
            </a:r>
            <a:r>
              <a:rPr lang="ru-RU" dirty="0" smtClean="0"/>
              <a:t>- </a:t>
            </a:r>
            <a:r>
              <a:rPr lang="ru-RU" dirty="0" err="1" smtClean="0"/>
              <a:t>найменше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фібриляційного</a:t>
            </a:r>
            <a:r>
              <a:rPr lang="ru-RU" dirty="0" smtClean="0"/>
              <a:t> струму.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лежить</a:t>
            </a:r>
            <a:r>
              <a:rPr lang="ru-RU" dirty="0" smtClean="0"/>
              <a:t> у межах </a:t>
            </a:r>
            <a:r>
              <a:rPr lang="ru-RU" dirty="0" err="1" smtClean="0"/>
              <a:t>від</a:t>
            </a:r>
            <a:r>
              <a:rPr lang="ru-RU" dirty="0" smtClean="0"/>
              <a:t> 100 мА до 5 А для струму 50 Гц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300 мА до 5 А для </a:t>
            </a:r>
            <a:r>
              <a:rPr lang="ru-RU" dirty="0" err="1" smtClean="0"/>
              <a:t>постійного</a:t>
            </a:r>
            <a:r>
              <a:rPr lang="ru-RU" dirty="0" smtClean="0"/>
              <a:t> струму.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5218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1219200"/>
            <a:ext cx="2971800" cy="3124200"/>
          </a:xfrm>
          <a:prstGeom prst="rect">
            <a:avLst/>
          </a:prstGeom>
        </p:spPr>
      </p:pic>
      <p:pic>
        <p:nvPicPr>
          <p:cNvPr id="5" name="Рисунок 4" descr="thum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4343400"/>
            <a:ext cx="2981325" cy="194310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rkrpia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83</TotalTime>
  <Words>443</Words>
  <Application>Microsoft Office PowerPoint</Application>
  <PresentationFormat>Экран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Ураження електричним струмом.</vt:lpstr>
      <vt:lpstr>Причини ураження електричним струмом.</vt:lpstr>
      <vt:lpstr>Деякі терміни.</vt:lpstr>
      <vt:lpstr>Слайд 4</vt:lpstr>
      <vt:lpstr>Небезпечний фактор.</vt:lpstr>
      <vt:lpstr>Протікання електричного струму крізь людину.</vt:lpstr>
      <vt:lpstr>Найнебезпечніші петлі проходження сруму крізь людину.</vt:lpstr>
      <vt:lpstr>сИла електричного струму.</vt:lpstr>
      <vt:lpstr>Слайд 9</vt:lpstr>
      <vt:lpstr>Питомий опір шкіри.</vt:lpstr>
      <vt:lpstr>Опір тіла.</vt:lpstr>
      <vt:lpstr>Слайд 12</vt:lpstr>
      <vt:lpstr>Перша допомога, при ураженні електричним струмом.</vt:lpstr>
      <vt:lpstr>Слайд 14</vt:lpstr>
      <vt:lpstr>Неприпустимо: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Ураження електричним струмом.</dc:title>
  <cp:lastModifiedBy>Lera</cp:lastModifiedBy>
  <cp:revision>26</cp:revision>
  <dcterms:modified xsi:type="dcterms:W3CDTF">2013-10-30T12:56:14Z</dcterms:modified>
</cp:coreProperties>
</file>