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20688"/>
            <a:ext cx="7996198" cy="1970112"/>
          </a:xfrm>
        </p:spPr>
        <p:txBody>
          <a:bodyPr/>
          <a:lstStyle/>
          <a:p>
            <a:r>
              <a:rPr lang="uk-UA" dirty="0" smtClean="0"/>
              <a:t>Біологічна роль білків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3375491"/>
            <a:ext cx="5606008" cy="685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924944"/>
            <a:ext cx="5040560" cy="379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3568" y="332656"/>
            <a:ext cx="8064896" cy="34563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Білок</a:t>
            </a:r>
            <a:r>
              <a:rPr lang="ru-RU" dirty="0"/>
              <a:t> — </a:t>
            </a:r>
            <a:r>
              <a:rPr lang="ru-RU" dirty="0" err="1"/>
              <a:t>важливий</a:t>
            </a:r>
            <a:r>
              <a:rPr lang="ru-RU" dirty="0"/>
              <a:t> компонент </a:t>
            </a:r>
            <a:r>
              <a:rPr lang="ru-RU" dirty="0" err="1"/>
              <a:t>їжі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харчового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/>
              <a:t>білка</a:t>
            </a:r>
            <a:r>
              <a:rPr lang="ru-RU" dirty="0"/>
              <a:t>: </a:t>
            </a:r>
            <a:r>
              <a:rPr lang="ru-RU" dirty="0" err="1"/>
              <a:t>м’ясо</a:t>
            </a:r>
            <a:r>
              <a:rPr lang="ru-RU" dirty="0"/>
              <a:t>, молоко,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зерна, </a:t>
            </a:r>
            <a:r>
              <a:rPr lang="ru-RU" dirty="0" err="1"/>
              <a:t>хліб</a:t>
            </a:r>
            <a:r>
              <a:rPr lang="ru-RU" dirty="0"/>
              <a:t>, </a:t>
            </a:r>
            <a:r>
              <a:rPr lang="ru-RU" dirty="0" err="1"/>
              <a:t>риба</a:t>
            </a:r>
            <a:r>
              <a:rPr lang="ru-RU" dirty="0"/>
              <a:t>, </a:t>
            </a:r>
            <a:r>
              <a:rPr lang="ru-RU" dirty="0" err="1"/>
              <a:t>овочі</a:t>
            </a:r>
            <a:r>
              <a:rPr lang="ru-RU" dirty="0"/>
              <a:t>. </a:t>
            </a:r>
            <a:r>
              <a:rPr lang="ru-RU" dirty="0" err="1"/>
              <a:t>Потре</a:t>
            </a:r>
            <a:r>
              <a:rPr lang="ru-RU" dirty="0"/>
              <a:t> -ба в </a:t>
            </a:r>
            <a:r>
              <a:rPr lang="ru-RU" dirty="0" err="1"/>
              <a:t>білку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, виду </a:t>
            </a:r>
            <a:r>
              <a:rPr lang="ru-RU" dirty="0" err="1"/>
              <a:t>діяльності</a:t>
            </a:r>
            <a:r>
              <a:rPr lang="ru-RU" dirty="0"/>
              <a:t>.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здорової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/>
              <a:t>людини</a:t>
            </a:r>
            <a:r>
              <a:rPr lang="ru-RU" dirty="0"/>
              <a:t> повинен бути баланс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спожитих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і продуктами </a:t>
            </a:r>
          </a:p>
          <a:p>
            <a:pPr marL="0" indent="0">
              <a:buNone/>
            </a:pPr>
            <a:r>
              <a:rPr lang="ru-RU" dirty="0" err="1"/>
              <a:t>розпаду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. Для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білкового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уведене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біл-кового</a:t>
            </a:r>
            <a:r>
              <a:rPr lang="ru-RU" dirty="0"/>
              <a:t> балансу.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789040"/>
            <a:ext cx="5186936" cy="2445130"/>
          </a:xfrm>
        </p:spPr>
      </p:pic>
    </p:spTree>
    <p:extLst>
      <p:ext uri="{BB962C8B-B14F-4D97-AF65-F5344CB8AC3E}">
        <p14:creationId xmlns:p14="http://schemas.microsoft.com/office/powerpoint/2010/main" val="427972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521296"/>
            <a:ext cx="8496944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високомолекулярні</a:t>
            </a:r>
            <a:r>
              <a:rPr lang="ru-RU" dirty="0"/>
              <a:t>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сполучених</a:t>
            </a:r>
            <a:r>
              <a:rPr lang="ru-RU" dirty="0"/>
              <a:t> у </a:t>
            </a:r>
            <a:r>
              <a:rPr lang="ru-RU" dirty="0" err="1"/>
              <a:t>ланцюг</a:t>
            </a:r>
            <a:r>
              <a:rPr lang="ru-RU" dirty="0"/>
              <a:t> </a:t>
            </a:r>
            <a:r>
              <a:rPr lang="ru-RU" dirty="0" err="1"/>
              <a:t>амінокислотних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.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гідролізу</a:t>
            </a:r>
            <a:r>
              <a:rPr lang="ru-RU" dirty="0"/>
              <a:t> </a:t>
            </a:r>
            <a:r>
              <a:rPr lang="ru-RU" dirty="0" err="1"/>
              <a:t>руйнуються</a:t>
            </a:r>
            <a:r>
              <a:rPr lang="ru-RU" dirty="0"/>
              <a:t> </a:t>
            </a:r>
            <a:r>
              <a:rPr lang="ru-RU" dirty="0" err="1"/>
              <a:t>пептидні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амінокислотними</a:t>
            </a:r>
            <a:r>
              <a:rPr lang="ru-RU" dirty="0"/>
              <a:t> </a:t>
            </a:r>
            <a:r>
              <a:rPr lang="ru-RU" dirty="0" err="1"/>
              <a:t>залишками</a:t>
            </a:r>
            <a:r>
              <a:rPr lang="ru-RU" dirty="0"/>
              <a:t>.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гідролізу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обернена</a:t>
            </a:r>
            <a:r>
              <a:rPr lang="ru-RU" dirty="0"/>
              <a:t> до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з </a:t>
            </a:r>
            <a:r>
              <a:rPr lang="ru-RU" dirty="0" err="1"/>
              <a:t>амінокислот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білкової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-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первинна</a:t>
            </a:r>
            <a:r>
              <a:rPr lang="ru-RU" dirty="0"/>
              <a:t>, </a:t>
            </a:r>
            <a:r>
              <a:rPr lang="ru-RU" dirty="0" err="1"/>
              <a:t>вторинна</a:t>
            </a:r>
            <a:r>
              <a:rPr lang="ru-RU" dirty="0"/>
              <a:t>, </a:t>
            </a:r>
            <a:r>
              <a:rPr lang="ru-RU" dirty="0" err="1"/>
              <a:t>третинна</a:t>
            </a:r>
            <a:r>
              <a:rPr lang="ru-RU" dirty="0"/>
              <a:t> й </a:t>
            </a:r>
            <a:r>
              <a:rPr lang="ru-RU" dirty="0" err="1"/>
              <a:t>четвертинна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. </a:t>
            </a:r>
            <a:r>
              <a:rPr lang="ru-RU" dirty="0" err="1"/>
              <a:t>Первинна</a:t>
            </a:r>
            <a:r>
              <a:rPr lang="ru-RU" dirty="0"/>
              <a:t> структура -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амінокислотних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 у </a:t>
            </a:r>
            <a:r>
              <a:rPr lang="ru-RU" dirty="0" err="1"/>
              <a:t>поліпептидному</a:t>
            </a:r>
            <a:r>
              <a:rPr lang="ru-RU" dirty="0"/>
              <a:t> </a:t>
            </a:r>
            <a:r>
              <a:rPr lang="ru-RU" dirty="0" err="1"/>
              <a:t>ланцюзі</a:t>
            </a:r>
            <a:r>
              <a:rPr lang="ru-RU" dirty="0"/>
              <a:t>. </a:t>
            </a:r>
            <a:r>
              <a:rPr lang="ru-RU" dirty="0" err="1"/>
              <a:t>Первинна</a:t>
            </a:r>
            <a:r>
              <a:rPr lang="ru-RU" dirty="0"/>
              <a:t> структура </a:t>
            </a:r>
            <a:r>
              <a:rPr lang="ru-RU" dirty="0" err="1"/>
              <a:t>білка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пептидних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амінокислотними</a:t>
            </a:r>
            <a:r>
              <a:rPr lang="ru-RU" dirty="0"/>
              <a:t> </a:t>
            </a:r>
            <a:r>
              <a:rPr lang="ru-RU" dirty="0" err="1"/>
              <a:t>залишками</a:t>
            </a:r>
            <a:r>
              <a:rPr lang="ru-RU" dirty="0"/>
              <a:t>. </a:t>
            </a:r>
            <a:r>
              <a:rPr lang="ru-RU" dirty="0" err="1"/>
              <a:t>Вторинна</a:t>
            </a:r>
            <a:r>
              <a:rPr lang="ru-RU" dirty="0"/>
              <a:t> структура - </a:t>
            </a:r>
            <a:r>
              <a:rPr lang="ru-RU" dirty="0" err="1"/>
              <a:t>місцеве</a:t>
            </a:r>
            <a:r>
              <a:rPr lang="ru-RU" dirty="0"/>
              <a:t> </a:t>
            </a:r>
            <a:r>
              <a:rPr lang="ru-RU" dirty="0" err="1"/>
              <a:t>впорядкування</a:t>
            </a:r>
            <a:r>
              <a:rPr lang="ru-RU" dirty="0"/>
              <a:t> фрагмента </a:t>
            </a:r>
            <a:r>
              <a:rPr lang="ru-RU" dirty="0" err="1"/>
              <a:t>поліпептидного</a:t>
            </a:r>
            <a:r>
              <a:rPr lang="ru-RU" dirty="0"/>
              <a:t> </a:t>
            </a:r>
            <a:r>
              <a:rPr lang="ru-RU" dirty="0" err="1"/>
              <a:t>ланцюга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водневих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. </a:t>
            </a:r>
            <a:r>
              <a:rPr lang="ru-RU" dirty="0" err="1"/>
              <a:t>Третинна</a:t>
            </a:r>
            <a:r>
              <a:rPr lang="ru-RU" dirty="0"/>
              <a:t> структура - </a:t>
            </a:r>
            <a:r>
              <a:rPr lang="ru-RU" dirty="0" err="1"/>
              <a:t>просторова</a:t>
            </a:r>
            <a:r>
              <a:rPr lang="ru-RU" dirty="0"/>
              <a:t> </a:t>
            </a:r>
            <a:r>
              <a:rPr lang="ru-RU" dirty="0" err="1"/>
              <a:t>будова</a:t>
            </a:r>
            <a:r>
              <a:rPr lang="ru-RU" dirty="0"/>
              <a:t> </a:t>
            </a:r>
            <a:r>
              <a:rPr lang="ru-RU" dirty="0" err="1"/>
              <a:t>поліпептидного</a:t>
            </a:r>
            <a:r>
              <a:rPr lang="ru-RU" dirty="0"/>
              <a:t> </a:t>
            </a:r>
            <a:r>
              <a:rPr lang="ru-RU" dirty="0" err="1"/>
              <a:t>ланцюга</a:t>
            </a:r>
            <a:r>
              <a:rPr lang="ru-RU" dirty="0"/>
              <a:t>, </a:t>
            </a:r>
            <a:r>
              <a:rPr lang="ru-RU" dirty="0" err="1"/>
              <a:t>зумовлена</a:t>
            </a:r>
            <a:r>
              <a:rPr lang="ru-RU" dirty="0"/>
              <a:t> </a:t>
            </a:r>
            <a:r>
              <a:rPr lang="ru-RU" dirty="0" err="1"/>
              <a:t>взаємним</a:t>
            </a:r>
            <a:r>
              <a:rPr lang="ru-RU" dirty="0"/>
              <a:t> </a:t>
            </a:r>
            <a:r>
              <a:rPr lang="ru-RU" dirty="0" err="1"/>
              <a:t>розташуванням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вторинної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. </a:t>
            </a:r>
            <a:r>
              <a:rPr lang="ru-RU" dirty="0" err="1"/>
              <a:t>Третинна</a:t>
            </a:r>
            <a:r>
              <a:rPr lang="ru-RU" dirty="0"/>
              <a:t> структура </a:t>
            </a:r>
            <a:r>
              <a:rPr lang="ru-RU" dirty="0" err="1"/>
              <a:t>стабілізована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ковалентними</a:t>
            </a:r>
            <a:r>
              <a:rPr lang="ru-RU" dirty="0"/>
              <a:t> </a:t>
            </a:r>
            <a:r>
              <a:rPr lang="ru-RU" dirty="0" err="1"/>
              <a:t>зв'язками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функціональними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. </a:t>
            </a:r>
            <a:r>
              <a:rPr lang="ru-RU" dirty="0" err="1"/>
              <a:t>Четвертинна</a:t>
            </a:r>
            <a:r>
              <a:rPr lang="ru-RU" dirty="0"/>
              <a:t> структура </a:t>
            </a:r>
            <a:r>
              <a:rPr lang="ru-RU" dirty="0" err="1"/>
              <a:t>зумовлена</a:t>
            </a:r>
            <a:r>
              <a:rPr lang="ru-RU" dirty="0"/>
              <a:t> </a:t>
            </a:r>
            <a:r>
              <a:rPr lang="ru-RU" dirty="0" err="1"/>
              <a:t>взаємним</a:t>
            </a:r>
            <a:r>
              <a:rPr lang="ru-RU" dirty="0"/>
              <a:t> </a:t>
            </a:r>
            <a:r>
              <a:rPr lang="ru-RU" dirty="0" err="1"/>
              <a:t>розташуванням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поліпептидних</a:t>
            </a:r>
            <a:r>
              <a:rPr lang="ru-RU" dirty="0"/>
              <a:t> </a:t>
            </a:r>
            <a:r>
              <a:rPr lang="ru-RU" dirty="0" err="1"/>
              <a:t>ланцюгів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білкового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03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8728" cy="6858000"/>
          </a:xfrm>
        </p:spPr>
      </p:pic>
    </p:spTree>
    <p:extLst>
      <p:ext uri="{BB962C8B-B14F-4D97-AF65-F5344CB8AC3E}">
        <p14:creationId xmlns:p14="http://schemas.microsoft.com/office/powerpoint/2010/main" val="2168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95536" y="116632"/>
            <a:ext cx="4536504" cy="72728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розчинні</a:t>
            </a:r>
            <a:r>
              <a:rPr lang="ru-RU" dirty="0"/>
              <a:t> </a:t>
            </a:r>
            <a:r>
              <a:rPr lang="ru-RU" dirty="0" err="1"/>
              <a:t>білки</a:t>
            </a:r>
            <a:r>
              <a:rPr lang="ru-RU" dirty="0"/>
              <a:t>?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: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просторова</a:t>
            </a:r>
            <a:r>
              <a:rPr lang="ru-RU" dirty="0"/>
              <a:t> структура </a:t>
            </a:r>
            <a:r>
              <a:rPr lang="ru-RU" dirty="0" err="1"/>
              <a:t>білка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й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У молекулах </a:t>
            </a:r>
            <a:r>
              <a:rPr lang="ru-RU" dirty="0" err="1"/>
              <a:t>глобулярних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поліпептидні</a:t>
            </a:r>
            <a:r>
              <a:rPr lang="ru-RU" dirty="0"/>
              <a:t> </a:t>
            </a:r>
            <a:r>
              <a:rPr lang="ru-RU" dirty="0" err="1"/>
              <a:t>ланцюги</a:t>
            </a:r>
            <a:r>
              <a:rPr lang="ru-RU" dirty="0"/>
              <a:t> </a:t>
            </a:r>
            <a:r>
              <a:rPr lang="ru-RU" dirty="0" err="1"/>
              <a:t>згорнуті</a:t>
            </a:r>
            <a:r>
              <a:rPr lang="ru-RU" dirty="0"/>
              <a:t> в </a:t>
            </a:r>
            <a:r>
              <a:rPr lang="ru-RU" dirty="0" err="1"/>
              <a:t>щільні</a:t>
            </a:r>
            <a:r>
              <a:rPr lang="ru-RU" dirty="0"/>
              <a:t> </a:t>
            </a:r>
            <a:r>
              <a:rPr lang="ru-RU" dirty="0" err="1"/>
              <a:t>кулясті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- </a:t>
            </a:r>
            <a:r>
              <a:rPr lang="ru-RU" dirty="0" err="1"/>
              <a:t>глобули</a:t>
            </a:r>
            <a:r>
              <a:rPr lang="ru-RU" dirty="0"/>
              <a:t>. До </a:t>
            </a:r>
            <a:r>
              <a:rPr lang="ru-RU" dirty="0" err="1"/>
              <a:t>глобулярних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належать </a:t>
            </a:r>
            <a:r>
              <a:rPr lang="ru-RU" dirty="0" err="1"/>
              <a:t>ферменти</a:t>
            </a:r>
            <a:r>
              <a:rPr lang="ru-RU" dirty="0"/>
              <a:t>, </a:t>
            </a:r>
            <a:r>
              <a:rPr lang="ru-RU" dirty="0" err="1"/>
              <a:t>антитіла</a:t>
            </a:r>
            <a:r>
              <a:rPr lang="ru-RU" dirty="0"/>
              <a:t>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глобулярних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- </a:t>
            </a:r>
            <a:r>
              <a:rPr lang="ru-RU" dirty="0" err="1"/>
              <a:t>водорозчинні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альбуміни</a:t>
            </a:r>
            <a:r>
              <a:rPr lang="ru-RU" dirty="0"/>
              <a:t>, -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глобулярні</a:t>
            </a:r>
            <a:r>
              <a:rPr lang="ru-RU" dirty="0"/>
              <a:t> </a:t>
            </a:r>
            <a:r>
              <a:rPr lang="ru-RU" dirty="0" err="1"/>
              <a:t>білки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в </a:t>
            </a:r>
            <a:r>
              <a:rPr lang="ru-RU" dirty="0" err="1"/>
              <a:t>яєчному</a:t>
            </a:r>
            <a:r>
              <a:rPr lang="ru-RU" dirty="0"/>
              <a:t> </a:t>
            </a:r>
            <a:r>
              <a:rPr lang="ru-RU" dirty="0" err="1"/>
              <a:t>білку</a:t>
            </a:r>
            <a:r>
              <a:rPr lang="ru-RU" dirty="0"/>
              <a:t>, </a:t>
            </a:r>
            <a:r>
              <a:rPr lang="ru-RU" dirty="0" err="1"/>
              <a:t>сироватці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/>
              <a:t>молоці</a:t>
            </a:r>
            <a:r>
              <a:rPr lang="ru-RU" dirty="0"/>
              <a:t> й </a:t>
            </a:r>
            <a:r>
              <a:rPr lang="ru-RU" dirty="0" err="1"/>
              <a:t>насінні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Білки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покривних</a:t>
            </a:r>
            <a:r>
              <a:rPr lang="ru-RU" dirty="0"/>
              <a:t> тканин і </a:t>
            </a:r>
            <a:r>
              <a:rPr lang="ru-RU" dirty="0" err="1"/>
              <a:t>утворень</a:t>
            </a:r>
            <a:r>
              <a:rPr lang="ru-RU" dirty="0"/>
              <a:t>, - </a:t>
            </a:r>
            <a:r>
              <a:rPr lang="ru-RU" dirty="0" err="1"/>
              <a:t>фібрилярні</a:t>
            </a:r>
            <a:r>
              <a:rPr lang="ru-RU" dirty="0"/>
              <a:t> (мал. 35.6). Вони погано </a:t>
            </a:r>
            <a:r>
              <a:rPr lang="ru-RU" dirty="0" err="1"/>
              <a:t>розчинні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нерозчинні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білки</a:t>
            </a:r>
            <a:r>
              <a:rPr lang="ru-RU" dirty="0"/>
              <a:t> </a:t>
            </a:r>
            <a:r>
              <a:rPr lang="ru-RU" dirty="0" err="1"/>
              <a:t>м'язових</a:t>
            </a:r>
            <a:r>
              <a:rPr lang="ru-RU" dirty="0"/>
              <a:t> тканин, </a:t>
            </a:r>
            <a:r>
              <a:rPr lang="ru-RU" dirty="0" err="1"/>
              <a:t>шкірних</a:t>
            </a:r>
            <a:r>
              <a:rPr lang="ru-RU" dirty="0"/>
              <a:t> </a:t>
            </a:r>
            <a:r>
              <a:rPr lang="ru-RU" dirty="0" err="1"/>
              <a:t>рогових</a:t>
            </a:r>
            <a:r>
              <a:rPr lang="ru-RU" dirty="0"/>
              <a:t> </a:t>
            </a:r>
            <a:r>
              <a:rPr lang="ru-RU" dirty="0" err="1"/>
              <a:t>покривів</a:t>
            </a:r>
            <a:r>
              <a:rPr lang="ru-RU" dirty="0"/>
              <a:t>, </a:t>
            </a:r>
            <a:r>
              <a:rPr lang="ru-RU" dirty="0" err="1"/>
              <a:t>вовни</a:t>
            </a:r>
            <a:r>
              <a:rPr lang="ru-RU" dirty="0"/>
              <a:t> й </a:t>
            </a:r>
            <a:r>
              <a:rPr lang="ru-RU" dirty="0" err="1"/>
              <a:t>пір'я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854" b="15926"/>
          <a:stretch/>
        </p:blipFill>
        <p:spPr>
          <a:xfrm>
            <a:off x="5004048" y="1556792"/>
            <a:ext cx="3752035" cy="4032448"/>
          </a:xfrm>
        </p:spPr>
      </p:pic>
    </p:spTree>
    <p:extLst>
      <p:ext uri="{BB962C8B-B14F-4D97-AF65-F5344CB8AC3E}">
        <p14:creationId xmlns:p14="http://schemas.microsoft.com/office/powerpoint/2010/main" val="303344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861048"/>
            <a:ext cx="4546892" cy="257657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536" y="476672"/>
            <a:ext cx="8291264" cy="36724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/>
              <a:t>без </a:t>
            </a:r>
            <a:r>
              <a:rPr lang="ru-RU" dirty="0" err="1"/>
              <a:t>винятку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каталізаторів</a:t>
            </a:r>
            <a:r>
              <a:rPr lang="ru-RU" dirty="0"/>
              <a:t> — </a:t>
            </a:r>
            <a:r>
              <a:rPr lang="ru-RU" dirty="0" err="1"/>
              <a:t>ферментів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білкові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. Вони </a:t>
            </a:r>
            <a:r>
              <a:rPr lang="ru-RU" dirty="0" err="1"/>
              <a:t>прискорюють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в </a:t>
            </a:r>
            <a:r>
              <a:rPr lang="ru-RU" dirty="0" err="1"/>
              <a:t>мільйони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кожну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 </a:t>
            </a:r>
            <a:r>
              <a:rPr lang="ru-RU" dirty="0" err="1"/>
              <a:t>каталізує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власний</a:t>
            </a:r>
            <a:r>
              <a:rPr lang="ru-RU" dirty="0"/>
              <a:t> фермент.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білки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— </a:t>
            </a:r>
            <a:r>
              <a:rPr lang="ru-RU" dirty="0" err="1"/>
              <a:t>переносять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йони</a:t>
            </a:r>
            <a:r>
              <a:rPr lang="ru-RU" dirty="0"/>
              <a:t> в </a:t>
            </a:r>
            <a:r>
              <a:rPr lang="ru-RU" dirty="0" err="1"/>
              <a:t>місця</a:t>
            </a:r>
            <a:r>
              <a:rPr lang="ru-RU" dirty="0"/>
              <a:t> синтезу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накопичення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в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білок</a:t>
            </a:r>
            <a:r>
              <a:rPr lang="ru-RU" dirty="0"/>
              <a:t> </a:t>
            </a:r>
            <a:r>
              <a:rPr lang="ru-RU" dirty="0" err="1"/>
              <a:t>гемоглобін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переносить </a:t>
            </a:r>
            <a:r>
              <a:rPr lang="ru-RU" dirty="0" err="1"/>
              <a:t>кисень</a:t>
            </a:r>
            <a:r>
              <a:rPr lang="ru-RU" dirty="0"/>
              <a:t> до тканин і </a:t>
            </a:r>
            <a:r>
              <a:rPr lang="ru-RU" dirty="0" err="1"/>
              <a:t>вуглекислий</a:t>
            </a:r>
            <a:r>
              <a:rPr lang="ru-RU" dirty="0"/>
              <a:t> газ </a:t>
            </a:r>
            <a:r>
              <a:rPr lang="ru-RU" dirty="0" err="1"/>
              <a:t>від</a:t>
            </a:r>
            <a:r>
              <a:rPr lang="ru-RU" dirty="0"/>
              <a:t> них, а </a:t>
            </a:r>
            <a:r>
              <a:rPr lang="ru-RU" dirty="0" err="1"/>
              <a:t>білок</a:t>
            </a:r>
            <a:r>
              <a:rPr lang="ru-RU" dirty="0"/>
              <a:t> </a:t>
            </a:r>
            <a:r>
              <a:rPr lang="ru-RU" dirty="0" err="1"/>
              <a:t>міоглобін</a:t>
            </a:r>
            <a:r>
              <a:rPr lang="ru-RU" dirty="0"/>
              <a:t> </a:t>
            </a:r>
            <a:r>
              <a:rPr lang="ru-RU" dirty="0" err="1"/>
              <a:t>накопичує</a:t>
            </a:r>
            <a:r>
              <a:rPr lang="ru-RU" dirty="0"/>
              <a:t> </a:t>
            </a:r>
            <a:r>
              <a:rPr lang="ru-RU" dirty="0" err="1"/>
              <a:t>кисень</a:t>
            </a:r>
            <a:r>
              <a:rPr lang="ru-RU" dirty="0"/>
              <a:t> у </a:t>
            </a:r>
            <a:r>
              <a:rPr lang="ru-RU" dirty="0" err="1"/>
              <a:t>м’язах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37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26640"/>
            <a:ext cx="3024336" cy="4177260"/>
          </a:xfrm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/>
              <a:t>Білки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будівельний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З них </a:t>
            </a:r>
            <a:r>
              <a:rPr lang="ru-RU" dirty="0" err="1"/>
              <a:t>побудовані</a:t>
            </a:r>
            <a:r>
              <a:rPr lang="ru-RU" dirty="0"/>
              <a:t> </a:t>
            </a:r>
            <a:r>
              <a:rPr lang="ru-RU" dirty="0" err="1"/>
              <a:t>опорні</a:t>
            </a:r>
            <a:r>
              <a:rPr lang="ru-RU" dirty="0"/>
              <a:t>, </a:t>
            </a:r>
            <a:r>
              <a:rPr lang="ru-RU" dirty="0" err="1"/>
              <a:t>м’язові</a:t>
            </a:r>
            <a:r>
              <a:rPr lang="ru-RU" dirty="0"/>
              <a:t>, </a:t>
            </a:r>
            <a:r>
              <a:rPr lang="ru-RU" dirty="0" err="1"/>
              <a:t>покривні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Білки-рецептори</a:t>
            </a:r>
            <a:r>
              <a:rPr lang="ru-RU" dirty="0"/>
              <a:t> </a:t>
            </a:r>
            <a:r>
              <a:rPr lang="ru-RU" dirty="0" err="1"/>
              <a:t>сприймають</a:t>
            </a:r>
            <a:r>
              <a:rPr lang="ru-RU" dirty="0"/>
              <a:t> і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сигнали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сусідніх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на </a:t>
            </a:r>
            <a:r>
              <a:rPr lang="ru-RU" dirty="0" err="1"/>
              <a:t>сітківку</a:t>
            </a:r>
            <a:r>
              <a:rPr lang="ru-RU" dirty="0"/>
              <a:t> ока </a:t>
            </a:r>
            <a:r>
              <a:rPr lang="ru-RU" dirty="0" err="1"/>
              <a:t>сприймає</a:t>
            </a:r>
            <a:r>
              <a:rPr lang="ru-RU" dirty="0"/>
              <a:t> </a:t>
            </a:r>
            <a:r>
              <a:rPr lang="ru-RU" dirty="0" err="1"/>
              <a:t>білок</a:t>
            </a:r>
            <a:r>
              <a:rPr lang="ru-RU" dirty="0"/>
              <a:t> родопсин.</a:t>
            </a:r>
          </a:p>
        </p:txBody>
      </p:sp>
    </p:spTree>
    <p:extLst>
      <p:ext uri="{BB962C8B-B14F-4D97-AF65-F5344CB8AC3E}">
        <p14:creationId xmlns:p14="http://schemas.microsoft.com/office/powerpoint/2010/main" val="292416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Білки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і тому є </a:t>
            </a:r>
            <a:r>
              <a:rPr lang="ru-RU" dirty="0" err="1"/>
              <a:t>найважливішою</a:t>
            </a:r>
            <a:r>
              <a:rPr lang="ru-RU" dirty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.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травлення</a:t>
            </a:r>
            <a:r>
              <a:rPr lang="ru-RU" dirty="0"/>
              <a:t> вони </a:t>
            </a:r>
            <a:r>
              <a:rPr lang="ru-RU" dirty="0" err="1"/>
              <a:t>гідролізуються</a:t>
            </a:r>
            <a:r>
              <a:rPr lang="ru-RU" dirty="0"/>
              <a:t> до </a:t>
            </a:r>
            <a:r>
              <a:rPr lang="ru-RU" dirty="0" err="1"/>
              <a:t>амінокислот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вихідною</a:t>
            </a:r>
            <a:r>
              <a:rPr lang="ru-RU" dirty="0"/>
              <a:t> </a:t>
            </a:r>
            <a:r>
              <a:rPr lang="ru-RU" dirty="0" err="1"/>
              <a:t>сировиною</a:t>
            </a:r>
            <a:r>
              <a:rPr lang="ru-RU" dirty="0"/>
              <a:t> для синтезу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амінокислоти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не в </a:t>
            </a:r>
            <a:r>
              <a:rPr lang="ru-RU" dirty="0" err="1"/>
              <a:t>змозі</a:t>
            </a:r>
            <a:r>
              <a:rPr lang="ru-RU" dirty="0"/>
              <a:t> </a:t>
            </a:r>
            <a:r>
              <a:rPr lang="ru-RU" dirty="0" err="1"/>
              <a:t>синтезувати</a:t>
            </a:r>
            <a:r>
              <a:rPr lang="ru-RU" dirty="0"/>
              <a:t> сам і </a:t>
            </a:r>
            <a:r>
              <a:rPr lang="ru-RU" dirty="0" err="1"/>
              <a:t>одержує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 </a:t>
            </a:r>
            <a:r>
              <a:rPr lang="ru-RU" dirty="0" err="1"/>
              <a:t>їжею</a:t>
            </a:r>
            <a:r>
              <a:rPr lang="ru-RU" dirty="0"/>
              <a:t>,—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незамінними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628800"/>
            <a:ext cx="4330824" cy="4069484"/>
          </a:xfrm>
        </p:spPr>
      </p:pic>
    </p:spTree>
    <p:extLst>
      <p:ext uri="{BB962C8B-B14F-4D97-AF65-F5344CB8AC3E}">
        <p14:creationId xmlns:p14="http://schemas.microsoft.com/office/powerpoint/2010/main" val="52658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Харчова</a:t>
            </a:r>
            <a:r>
              <a:rPr lang="ru-RU" dirty="0"/>
              <a:t> і </a:t>
            </a:r>
            <a:r>
              <a:rPr lang="ru-RU" dirty="0" err="1"/>
              <a:t>біологічна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збалансованістю</a:t>
            </a:r>
            <a:r>
              <a:rPr lang="ru-RU" dirty="0"/>
              <a:t> </a:t>
            </a:r>
            <a:r>
              <a:rPr lang="ru-RU" dirty="0" err="1"/>
              <a:t>амінокислот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</a:t>
            </a:r>
            <a:r>
              <a:rPr lang="ru-RU" dirty="0" err="1"/>
              <a:t>їх</a:t>
            </a:r>
            <a:r>
              <a:rPr lang="ru-RU" dirty="0"/>
              <a:t> складу. </a:t>
            </a:r>
            <a:r>
              <a:rPr lang="ru-RU" dirty="0" err="1"/>
              <a:t>Різноманітне</a:t>
            </a:r>
            <a:r>
              <a:rPr lang="ru-RU" dirty="0"/>
              <a:t> </a:t>
            </a:r>
            <a:r>
              <a:rPr lang="ru-RU" dirty="0" err="1"/>
              <a:t>харчування-найправильніший</a:t>
            </a:r>
            <a:r>
              <a:rPr lang="ru-RU" dirty="0"/>
              <a:t> шлях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повноцінними</a:t>
            </a:r>
            <a:r>
              <a:rPr lang="ru-RU" dirty="0"/>
              <a:t> </a:t>
            </a:r>
            <a:r>
              <a:rPr lang="ru-RU" dirty="0" err="1"/>
              <a:t>білками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Найбільшу</a:t>
            </a:r>
            <a:r>
              <a:rPr lang="ru-RU" dirty="0"/>
              <a:t> </a:t>
            </a:r>
            <a:r>
              <a:rPr lang="ru-RU" dirty="0" err="1"/>
              <a:t>біологічну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білки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. </a:t>
            </a:r>
            <a:r>
              <a:rPr lang="ru-RU" dirty="0" err="1"/>
              <a:t>Фізіологічними</a:t>
            </a:r>
            <a:r>
              <a:rPr lang="ru-RU" dirty="0"/>
              <a:t> нормами </a:t>
            </a:r>
            <a:r>
              <a:rPr lang="ru-RU" dirty="0" err="1"/>
              <a:t>передбачається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55 %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забезпечуватись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204864"/>
            <a:ext cx="4123286" cy="3240360"/>
          </a:xfrm>
        </p:spPr>
      </p:pic>
    </p:spTree>
    <p:extLst>
      <p:ext uri="{BB962C8B-B14F-4D97-AF65-F5344CB8AC3E}">
        <p14:creationId xmlns:p14="http://schemas.microsoft.com/office/powerpoint/2010/main" val="3922885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Теплова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прискорює</a:t>
            </a:r>
            <a:r>
              <a:rPr lang="ru-RU" dirty="0"/>
              <a:t> </a:t>
            </a:r>
            <a:r>
              <a:rPr lang="ru-RU" dirty="0" err="1"/>
              <a:t>перетравлювання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. </a:t>
            </a:r>
            <a:r>
              <a:rPr lang="ru-RU" dirty="0" err="1"/>
              <a:t>Тривале</a:t>
            </a:r>
            <a:r>
              <a:rPr lang="ru-RU" dirty="0"/>
              <a:t> </a:t>
            </a:r>
            <a:r>
              <a:rPr lang="ru-RU" dirty="0" err="1"/>
              <a:t>розварювання</a:t>
            </a:r>
            <a:r>
              <a:rPr lang="ru-RU" dirty="0"/>
              <a:t>, </a:t>
            </a:r>
            <a:r>
              <a:rPr lang="ru-RU" dirty="0" err="1"/>
              <a:t>подрібнення</a:t>
            </a:r>
            <a:r>
              <a:rPr lang="ru-RU" dirty="0"/>
              <a:t>, </a:t>
            </a:r>
            <a:r>
              <a:rPr lang="ru-RU" dirty="0" err="1"/>
              <a:t>протирання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поліпшує</a:t>
            </a:r>
            <a:r>
              <a:rPr lang="ru-RU" dirty="0"/>
              <a:t> </a:t>
            </a:r>
            <a:r>
              <a:rPr lang="ru-RU" dirty="0" err="1"/>
              <a:t>перетравлювання</a:t>
            </a:r>
            <a:r>
              <a:rPr lang="ru-RU" dirty="0"/>
              <a:t>, і </a:t>
            </a:r>
            <a:r>
              <a:rPr lang="ru-RU" dirty="0" err="1"/>
              <a:t>засвоювання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, особливо </a:t>
            </a:r>
            <a:r>
              <a:rPr lang="ru-RU" dirty="0" err="1"/>
              <a:t>рослинних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надмірне</a:t>
            </a:r>
            <a:r>
              <a:rPr lang="ru-RU" dirty="0"/>
              <a:t> </a:t>
            </a:r>
            <a:r>
              <a:rPr lang="ru-RU" dirty="0" err="1"/>
              <a:t>нагрівання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негативно </a:t>
            </a:r>
            <a:r>
              <a:rPr lang="ru-RU" dirty="0" err="1"/>
              <a:t>вплинути</a:t>
            </a:r>
            <a:r>
              <a:rPr lang="ru-RU" dirty="0"/>
              <a:t> на </a:t>
            </a:r>
            <a:r>
              <a:rPr lang="ru-RU" dirty="0" err="1"/>
              <a:t>амінокислоти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білки</a:t>
            </a:r>
            <a:r>
              <a:rPr lang="ru-RU" dirty="0"/>
              <a:t>. Потреба в </a:t>
            </a:r>
            <a:r>
              <a:rPr lang="ru-RU" dirty="0" err="1"/>
              <a:t>білках</a:t>
            </a:r>
            <a:r>
              <a:rPr lang="ru-RU" dirty="0"/>
              <a:t> для </a:t>
            </a:r>
            <a:r>
              <a:rPr lang="ru-RU" dirty="0" err="1"/>
              <a:t>дорослої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становить у </a:t>
            </a:r>
            <a:r>
              <a:rPr lang="ru-RU" dirty="0" err="1"/>
              <a:t>середньому</a:t>
            </a:r>
            <a:r>
              <a:rPr lang="ru-RU" dirty="0"/>
              <a:t> 85- 90 г на день.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72816"/>
            <a:ext cx="4038600" cy="3864447"/>
          </a:xfrm>
        </p:spPr>
      </p:pic>
    </p:spTree>
    <p:extLst>
      <p:ext uri="{BB962C8B-B14F-4D97-AF65-F5344CB8AC3E}">
        <p14:creationId xmlns:p14="http://schemas.microsoft.com/office/powerpoint/2010/main" val="2718100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136</TotalTime>
  <Words>601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Біологічна роль білків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Біологічна роль білків</dc:title>
  <dc:creator>Валерия</dc:creator>
  <cp:lastModifiedBy>Валерия</cp:lastModifiedBy>
  <cp:revision>8</cp:revision>
  <dcterms:created xsi:type="dcterms:W3CDTF">2014-05-06T17:10:03Z</dcterms:created>
  <dcterms:modified xsi:type="dcterms:W3CDTF">2014-05-06T19:38:15Z</dcterms:modified>
</cp:coreProperties>
</file>