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4EDCF8-53EE-452E-8011-46944C6CDB99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356BCB-7FD4-4E13-B207-C9BB32FFD806}">
      <dgm:prSet phldrT="[Текст]"/>
      <dgm:spPr/>
      <dgm:t>
        <a:bodyPr/>
        <a:lstStyle/>
        <a:p>
          <a:r>
            <a:rPr lang="ru-RU" dirty="0" err="1" smtClean="0"/>
            <a:t>Нервова</a:t>
          </a:r>
          <a:r>
            <a:rPr lang="ru-RU" dirty="0" smtClean="0"/>
            <a:t> (за </a:t>
          </a:r>
          <a:r>
            <a:rPr lang="ru-RU" dirty="0" err="1" smtClean="0"/>
            <a:t>допомогою</a:t>
          </a:r>
          <a:r>
            <a:rPr lang="ru-RU" dirty="0" smtClean="0"/>
            <a:t> </a:t>
          </a:r>
          <a:r>
            <a:rPr lang="ru-RU" dirty="0" err="1" smtClean="0"/>
            <a:t>нервових</a:t>
          </a:r>
          <a:r>
            <a:rPr lang="ru-RU" dirty="0" smtClean="0"/>
            <a:t> </a:t>
          </a:r>
          <a:r>
            <a:rPr lang="ru-RU" dirty="0" err="1" smtClean="0"/>
            <a:t>імпульсів</a:t>
          </a:r>
          <a:r>
            <a:rPr lang="ru-RU" dirty="0" smtClean="0"/>
            <a:t>)</a:t>
          </a:r>
          <a:endParaRPr lang="ru-RU" dirty="0"/>
        </a:p>
      </dgm:t>
    </dgm:pt>
    <dgm:pt modelId="{18BA7B5B-4EF0-44B8-940D-334449436C0C}" type="parTrans" cxnId="{4DD8B27C-9404-4641-9C8A-0EA28B347D04}">
      <dgm:prSet/>
      <dgm:spPr/>
      <dgm:t>
        <a:bodyPr/>
        <a:lstStyle/>
        <a:p>
          <a:endParaRPr lang="ru-RU"/>
        </a:p>
      </dgm:t>
    </dgm:pt>
    <dgm:pt modelId="{9AC110AF-713A-48DE-91B7-78A32D41BD61}" type="sibTrans" cxnId="{4DD8B27C-9404-4641-9C8A-0EA28B347D04}">
      <dgm:prSet/>
      <dgm:spPr/>
      <dgm:t>
        <a:bodyPr/>
        <a:lstStyle/>
        <a:p>
          <a:endParaRPr lang="ru-RU"/>
        </a:p>
      </dgm:t>
    </dgm:pt>
    <dgm:pt modelId="{C1171809-B81C-46AB-98C1-28E214BF908D}">
      <dgm:prSet/>
      <dgm:spPr/>
      <dgm:t>
        <a:bodyPr/>
        <a:lstStyle/>
        <a:p>
          <a:r>
            <a:rPr lang="ru-RU" dirty="0" smtClean="0"/>
            <a:t>Типи регуляції функцій</a:t>
          </a:r>
          <a:endParaRPr lang="ru-RU" dirty="0"/>
        </a:p>
      </dgm:t>
    </dgm:pt>
    <dgm:pt modelId="{52ABEB55-6A06-49AE-899A-761ED1083E67}" type="parTrans" cxnId="{2607A878-A33E-40EE-B897-0F9EAA0B1670}">
      <dgm:prSet/>
      <dgm:spPr/>
      <dgm:t>
        <a:bodyPr/>
        <a:lstStyle/>
        <a:p>
          <a:endParaRPr lang="ru-RU"/>
        </a:p>
      </dgm:t>
    </dgm:pt>
    <dgm:pt modelId="{A182256E-018D-4405-A6DE-3D4B01F38CDD}" type="sibTrans" cxnId="{2607A878-A33E-40EE-B897-0F9EAA0B1670}">
      <dgm:prSet/>
      <dgm:spPr/>
      <dgm:t>
        <a:bodyPr/>
        <a:lstStyle/>
        <a:p>
          <a:endParaRPr lang="ru-RU"/>
        </a:p>
      </dgm:t>
    </dgm:pt>
    <dgm:pt modelId="{CF57563A-F5F2-4CC4-97D1-A15D2C56FA65}">
      <dgm:prSet/>
      <dgm:spPr/>
      <dgm:t>
        <a:bodyPr/>
        <a:lstStyle/>
        <a:p>
          <a:r>
            <a:rPr lang="uk-UA" dirty="0" smtClean="0"/>
            <a:t>Гуморальна (за допомогою хімічних речовин)</a:t>
          </a:r>
          <a:endParaRPr lang="ru-RU" dirty="0"/>
        </a:p>
      </dgm:t>
    </dgm:pt>
    <dgm:pt modelId="{5F3F5697-27D3-460B-8B61-FFA1C80CC6C0}" type="parTrans" cxnId="{119E5565-F67F-490D-BF08-95CFA89EDA67}">
      <dgm:prSet/>
      <dgm:spPr/>
      <dgm:t>
        <a:bodyPr/>
        <a:lstStyle/>
        <a:p>
          <a:endParaRPr lang="ru-RU"/>
        </a:p>
      </dgm:t>
    </dgm:pt>
    <dgm:pt modelId="{C8C5B7AF-255A-4E3F-9B15-F1A29C520034}" type="sibTrans" cxnId="{119E5565-F67F-490D-BF08-95CFA89EDA67}">
      <dgm:prSet/>
      <dgm:spPr/>
      <dgm:t>
        <a:bodyPr/>
        <a:lstStyle/>
        <a:p>
          <a:endParaRPr lang="ru-RU"/>
        </a:p>
      </dgm:t>
    </dgm:pt>
    <dgm:pt modelId="{EC253027-7F74-4C37-915B-A6E240412979}" type="pres">
      <dgm:prSet presAssocID="{B14EDCF8-53EE-452E-8011-46944C6CDB9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EE3282F-0BD7-490C-86C8-28563A1C41B2}" type="pres">
      <dgm:prSet presAssocID="{C1171809-B81C-46AB-98C1-28E214BF908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B87F9E-BB11-4AE4-A299-7470401A505F}" type="pres">
      <dgm:prSet presAssocID="{A182256E-018D-4405-A6DE-3D4B01F38CDD}" presName="sibTrans" presStyleLbl="sibTrans2D1" presStyleIdx="0" presStyleCnt="3"/>
      <dgm:spPr/>
      <dgm:t>
        <a:bodyPr/>
        <a:lstStyle/>
        <a:p>
          <a:endParaRPr lang="ru-RU"/>
        </a:p>
      </dgm:t>
    </dgm:pt>
    <dgm:pt modelId="{F3D1CF97-D48D-4C82-85B4-8A6A45BC4A73}" type="pres">
      <dgm:prSet presAssocID="{A182256E-018D-4405-A6DE-3D4B01F38CDD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B598A78F-E569-4FE4-88B1-2A706A78E85F}" type="pres">
      <dgm:prSet presAssocID="{CF57563A-F5F2-4CC4-97D1-A15D2C56FA65}" presName="node" presStyleLbl="node1" presStyleIdx="1" presStyleCnt="3" custRadScaleRad="98000" custRadScaleInc="-40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3FA065-A787-4624-90F1-B7EF68A8EDCD}" type="pres">
      <dgm:prSet presAssocID="{C8C5B7AF-255A-4E3F-9B15-F1A29C520034}" presName="sibTrans" presStyleLbl="sibTrans2D1" presStyleIdx="1" presStyleCnt="3" custAng="5041624" custFlipVert="1" custFlipHor="0" custScaleX="11467" custScaleY="12415" custLinFactX="-100000" custLinFactY="40804" custLinFactNeighborX="-173468" custLinFactNeighborY="100000"/>
      <dgm:spPr/>
      <dgm:t>
        <a:bodyPr/>
        <a:lstStyle/>
        <a:p>
          <a:endParaRPr lang="ru-RU"/>
        </a:p>
      </dgm:t>
    </dgm:pt>
    <dgm:pt modelId="{80E15864-1257-4C9E-B013-31CB9C460B97}" type="pres">
      <dgm:prSet presAssocID="{C8C5B7AF-255A-4E3F-9B15-F1A29C520034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2F73DF46-9C2D-4506-9D53-78D1822A7480}" type="pres">
      <dgm:prSet presAssocID="{B8356BCB-7FD4-4E13-B207-C9BB32FFD806}" presName="node" presStyleLbl="node1" presStyleIdx="2" presStyleCnt="3" custRadScaleRad="95945" custRadScaleInc="29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75065C-4410-4442-BDD9-6F49CE04E0DC}" type="pres">
      <dgm:prSet presAssocID="{9AC110AF-713A-48DE-91B7-78A32D41BD61}" presName="sibTrans" presStyleLbl="sibTrans2D1" presStyleIdx="2" presStyleCnt="3"/>
      <dgm:spPr/>
      <dgm:t>
        <a:bodyPr/>
        <a:lstStyle/>
        <a:p>
          <a:endParaRPr lang="ru-RU"/>
        </a:p>
      </dgm:t>
    </dgm:pt>
    <dgm:pt modelId="{51657C3B-EE51-4277-B712-5DE4375C6B9C}" type="pres">
      <dgm:prSet presAssocID="{9AC110AF-713A-48DE-91B7-78A32D41BD61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B494F734-73B1-432F-9C3D-57EA9B4120EC}" type="presOf" srcId="{9AC110AF-713A-48DE-91B7-78A32D41BD61}" destId="{A575065C-4410-4442-BDD9-6F49CE04E0DC}" srcOrd="0" destOrd="0" presId="urn:microsoft.com/office/officeart/2005/8/layout/cycle7"/>
    <dgm:cxn modelId="{515BB281-A692-476E-9E71-3D18A9AFC8B5}" type="presOf" srcId="{CF57563A-F5F2-4CC4-97D1-A15D2C56FA65}" destId="{B598A78F-E569-4FE4-88B1-2A706A78E85F}" srcOrd="0" destOrd="0" presId="urn:microsoft.com/office/officeart/2005/8/layout/cycle7"/>
    <dgm:cxn modelId="{4DD8B27C-9404-4641-9C8A-0EA28B347D04}" srcId="{B14EDCF8-53EE-452E-8011-46944C6CDB99}" destId="{B8356BCB-7FD4-4E13-B207-C9BB32FFD806}" srcOrd="2" destOrd="0" parTransId="{18BA7B5B-4EF0-44B8-940D-334449436C0C}" sibTransId="{9AC110AF-713A-48DE-91B7-78A32D41BD61}"/>
    <dgm:cxn modelId="{A2698D90-F2E5-40C6-BA80-C58E9FCF5F36}" type="presOf" srcId="{C8C5B7AF-255A-4E3F-9B15-F1A29C520034}" destId="{80E15864-1257-4C9E-B013-31CB9C460B97}" srcOrd="1" destOrd="0" presId="urn:microsoft.com/office/officeart/2005/8/layout/cycle7"/>
    <dgm:cxn modelId="{52B791EB-490F-4B9E-B071-12135592B372}" type="presOf" srcId="{C1171809-B81C-46AB-98C1-28E214BF908D}" destId="{DEE3282F-0BD7-490C-86C8-28563A1C41B2}" srcOrd="0" destOrd="0" presId="urn:microsoft.com/office/officeart/2005/8/layout/cycle7"/>
    <dgm:cxn modelId="{71A88B91-DE4C-4CBE-A755-91093592E1F5}" type="presOf" srcId="{9AC110AF-713A-48DE-91B7-78A32D41BD61}" destId="{51657C3B-EE51-4277-B712-5DE4375C6B9C}" srcOrd="1" destOrd="0" presId="urn:microsoft.com/office/officeart/2005/8/layout/cycle7"/>
    <dgm:cxn modelId="{2607A878-A33E-40EE-B897-0F9EAA0B1670}" srcId="{B14EDCF8-53EE-452E-8011-46944C6CDB99}" destId="{C1171809-B81C-46AB-98C1-28E214BF908D}" srcOrd="0" destOrd="0" parTransId="{52ABEB55-6A06-49AE-899A-761ED1083E67}" sibTransId="{A182256E-018D-4405-A6DE-3D4B01F38CDD}"/>
    <dgm:cxn modelId="{EB07DA4E-8F99-45EA-9747-AD168045FBA7}" type="presOf" srcId="{A182256E-018D-4405-A6DE-3D4B01F38CDD}" destId="{F3D1CF97-D48D-4C82-85B4-8A6A45BC4A73}" srcOrd="1" destOrd="0" presId="urn:microsoft.com/office/officeart/2005/8/layout/cycle7"/>
    <dgm:cxn modelId="{BF287553-E652-40BA-98DC-DE57BCD466FC}" type="presOf" srcId="{B8356BCB-7FD4-4E13-B207-C9BB32FFD806}" destId="{2F73DF46-9C2D-4506-9D53-78D1822A7480}" srcOrd="0" destOrd="0" presId="urn:microsoft.com/office/officeart/2005/8/layout/cycle7"/>
    <dgm:cxn modelId="{1AF0FA54-6AB5-4C49-8A16-A7699BE927F8}" type="presOf" srcId="{A182256E-018D-4405-A6DE-3D4B01F38CDD}" destId="{48B87F9E-BB11-4AE4-A299-7470401A505F}" srcOrd="0" destOrd="0" presId="urn:microsoft.com/office/officeart/2005/8/layout/cycle7"/>
    <dgm:cxn modelId="{C0E64590-1307-4251-B479-141C8EA950AC}" type="presOf" srcId="{B14EDCF8-53EE-452E-8011-46944C6CDB99}" destId="{EC253027-7F74-4C37-915B-A6E240412979}" srcOrd="0" destOrd="0" presId="urn:microsoft.com/office/officeart/2005/8/layout/cycle7"/>
    <dgm:cxn modelId="{3B6B4A39-8117-47BF-B031-54DFF0989376}" type="presOf" srcId="{C8C5B7AF-255A-4E3F-9B15-F1A29C520034}" destId="{D13FA065-A787-4624-90F1-B7EF68A8EDCD}" srcOrd="0" destOrd="0" presId="urn:microsoft.com/office/officeart/2005/8/layout/cycle7"/>
    <dgm:cxn modelId="{119E5565-F67F-490D-BF08-95CFA89EDA67}" srcId="{B14EDCF8-53EE-452E-8011-46944C6CDB99}" destId="{CF57563A-F5F2-4CC4-97D1-A15D2C56FA65}" srcOrd="1" destOrd="0" parTransId="{5F3F5697-27D3-460B-8B61-FFA1C80CC6C0}" sibTransId="{C8C5B7AF-255A-4E3F-9B15-F1A29C520034}"/>
    <dgm:cxn modelId="{8D0A2F9E-380F-4390-B61E-D2CDA67B39A3}" type="presParOf" srcId="{EC253027-7F74-4C37-915B-A6E240412979}" destId="{DEE3282F-0BD7-490C-86C8-28563A1C41B2}" srcOrd="0" destOrd="0" presId="urn:microsoft.com/office/officeart/2005/8/layout/cycle7"/>
    <dgm:cxn modelId="{BF7641EF-17FD-421E-AC55-B2116382DE9B}" type="presParOf" srcId="{EC253027-7F74-4C37-915B-A6E240412979}" destId="{48B87F9E-BB11-4AE4-A299-7470401A505F}" srcOrd="1" destOrd="0" presId="urn:microsoft.com/office/officeart/2005/8/layout/cycle7"/>
    <dgm:cxn modelId="{8253B38D-6E9E-4116-B5FD-5B862249256C}" type="presParOf" srcId="{48B87F9E-BB11-4AE4-A299-7470401A505F}" destId="{F3D1CF97-D48D-4C82-85B4-8A6A45BC4A73}" srcOrd="0" destOrd="0" presId="urn:microsoft.com/office/officeart/2005/8/layout/cycle7"/>
    <dgm:cxn modelId="{26A4398C-4638-41E4-8FE8-4386AF645E0C}" type="presParOf" srcId="{EC253027-7F74-4C37-915B-A6E240412979}" destId="{B598A78F-E569-4FE4-88B1-2A706A78E85F}" srcOrd="2" destOrd="0" presId="urn:microsoft.com/office/officeart/2005/8/layout/cycle7"/>
    <dgm:cxn modelId="{FB1ACD4E-B205-4C03-84B2-58C509687BE1}" type="presParOf" srcId="{EC253027-7F74-4C37-915B-A6E240412979}" destId="{D13FA065-A787-4624-90F1-B7EF68A8EDCD}" srcOrd="3" destOrd="0" presId="urn:microsoft.com/office/officeart/2005/8/layout/cycle7"/>
    <dgm:cxn modelId="{A77AF421-7CCF-43F6-9E2E-9E2E09FC78F3}" type="presParOf" srcId="{D13FA065-A787-4624-90F1-B7EF68A8EDCD}" destId="{80E15864-1257-4C9E-B013-31CB9C460B97}" srcOrd="0" destOrd="0" presId="urn:microsoft.com/office/officeart/2005/8/layout/cycle7"/>
    <dgm:cxn modelId="{D7D3D24D-4AB3-4E30-89EF-F1739341CACB}" type="presParOf" srcId="{EC253027-7F74-4C37-915B-A6E240412979}" destId="{2F73DF46-9C2D-4506-9D53-78D1822A7480}" srcOrd="4" destOrd="0" presId="urn:microsoft.com/office/officeart/2005/8/layout/cycle7"/>
    <dgm:cxn modelId="{5098BEDF-0ED0-4997-BA8F-318960E9A4E5}" type="presParOf" srcId="{EC253027-7F74-4C37-915B-A6E240412979}" destId="{A575065C-4410-4442-BDD9-6F49CE04E0DC}" srcOrd="5" destOrd="0" presId="urn:microsoft.com/office/officeart/2005/8/layout/cycle7"/>
    <dgm:cxn modelId="{FE27DB7F-D63C-453A-864C-D7A43EE3A041}" type="presParOf" srcId="{A575065C-4410-4442-BDD9-6F49CE04E0DC}" destId="{51657C3B-EE51-4277-B712-5DE4375C6B9C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EC923A-45E0-4F6B-AE71-12123E73D527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B30A30-D517-42F0-ACA2-51FAEC453FF6}">
      <dgm:prSet phldrT="[Текст]"/>
      <dgm:spPr/>
      <dgm:t>
        <a:bodyPr/>
        <a:lstStyle/>
        <a:p>
          <a:r>
            <a:rPr lang="uk-UA" dirty="0" smtClean="0"/>
            <a:t>Гуморальний спосіб регуляції</a:t>
          </a:r>
          <a:endParaRPr lang="ru-RU" dirty="0"/>
        </a:p>
      </dgm:t>
    </dgm:pt>
    <dgm:pt modelId="{BA76191B-D15E-4625-8575-2731434179C9}" type="parTrans" cxnId="{723803F2-32AA-4266-A447-5002DD988104}">
      <dgm:prSet/>
      <dgm:spPr/>
      <dgm:t>
        <a:bodyPr/>
        <a:lstStyle/>
        <a:p>
          <a:endParaRPr lang="ru-RU"/>
        </a:p>
      </dgm:t>
    </dgm:pt>
    <dgm:pt modelId="{068D97A4-F9F9-4A09-8CE2-7AAA7D4BE3E4}" type="sibTrans" cxnId="{723803F2-32AA-4266-A447-5002DD988104}">
      <dgm:prSet/>
      <dgm:spPr/>
      <dgm:t>
        <a:bodyPr/>
        <a:lstStyle/>
        <a:p>
          <a:endParaRPr lang="ru-RU"/>
        </a:p>
      </dgm:t>
    </dgm:pt>
    <dgm:pt modelId="{BACCB033-AEB8-4C1C-9D08-40CCF948D781}">
      <dgm:prSet phldrT="[Текст]"/>
      <dgm:spPr/>
      <dgm:t>
        <a:bodyPr/>
        <a:lstStyle/>
        <a:p>
          <a:r>
            <a:rPr lang="uk-UA" dirty="0" smtClean="0"/>
            <a:t>Нервовий спосіб регуляції</a:t>
          </a:r>
          <a:endParaRPr lang="ru-RU" dirty="0"/>
        </a:p>
      </dgm:t>
    </dgm:pt>
    <dgm:pt modelId="{2F12379D-9843-46E8-BFF0-391426487A84}" type="parTrans" cxnId="{10A36F10-3F82-400E-A16A-03D556D86D66}">
      <dgm:prSet/>
      <dgm:spPr/>
      <dgm:t>
        <a:bodyPr/>
        <a:lstStyle/>
        <a:p>
          <a:endParaRPr lang="ru-RU"/>
        </a:p>
      </dgm:t>
    </dgm:pt>
    <dgm:pt modelId="{D0C39AC1-3295-4328-A5A6-601D6FF1B70D}" type="sibTrans" cxnId="{10A36F10-3F82-400E-A16A-03D556D86D66}">
      <dgm:prSet/>
      <dgm:spPr/>
      <dgm:t>
        <a:bodyPr/>
        <a:lstStyle/>
        <a:p>
          <a:endParaRPr lang="ru-RU"/>
        </a:p>
      </dgm:t>
    </dgm:pt>
    <dgm:pt modelId="{88A66A62-B7E8-40D2-95FB-8F940C44CD1A}">
      <dgm:prSet/>
      <dgm:spPr/>
      <dgm:t>
        <a:bodyPr/>
        <a:lstStyle/>
        <a:p>
          <a:r>
            <a:rPr lang="ru-RU" dirty="0" err="1" smtClean="0"/>
            <a:t>Гіпоталамо-гіпофізарна</a:t>
          </a:r>
          <a:r>
            <a:rPr lang="ru-RU" dirty="0" smtClean="0"/>
            <a:t> система</a:t>
          </a:r>
          <a:endParaRPr lang="ru-RU" dirty="0"/>
        </a:p>
      </dgm:t>
    </dgm:pt>
    <dgm:pt modelId="{16F56DAB-03F7-43FB-B144-194ED4F64FD5}" type="parTrans" cxnId="{A7715F95-E297-4AF2-B434-8EAB26DC663E}">
      <dgm:prSet/>
      <dgm:spPr/>
      <dgm:t>
        <a:bodyPr/>
        <a:lstStyle/>
        <a:p>
          <a:endParaRPr lang="ru-RU"/>
        </a:p>
      </dgm:t>
    </dgm:pt>
    <dgm:pt modelId="{5F30A517-132F-48EF-840A-1FD967A1DB80}" type="sibTrans" cxnId="{A7715F95-E297-4AF2-B434-8EAB26DC663E}">
      <dgm:prSet/>
      <dgm:spPr/>
      <dgm:t>
        <a:bodyPr/>
        <a:lstStyle/>
        <a:p>
          <a:endParaRPr lang="ru-RU"/>
        </a:p>
      </dgm:t>
    </dgm:pt>
    <dgm:pt modelId="{876FD367-4FF9-4BFF-BD3C-CF55E9EC575D}" type="pres">
      <dgm:prSet presAssocID="{C9EC923A-45E0-4F6B-AE71-12123E73D52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A36B207-BE17-41F7-A381-BFA7485C46B2}" type="pres">
      <dgm:prSet presAssocID="{20B30A30-D517-42F0-ACA2-51FAEC453FF6}" presName="node" presStyleLbl="node1" presStyleIdx="0" presStyleCnt="3" custRadScaleRad="107308" custRadScaleInc="771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1F889F-EC5F-45ED-B67B-3CAA97AEC5F7}" type="pres">
      <dgm:prSet presAssocID="{068D97A4-F9F9-4A09-8CE2-7AAA7D4BE3E4}" presName="sibTrans" presStyleLbl="sibTrans2D1" presStyleIdx="0" presStyleCnt="3" custAng="19632769"/>
      <dgm:spPr/>
      <dgm:t>
        <a:bodyPr/>
        <a:lstStyle/>
        <a:p>
          <a:endParaRPr lang="ru-RU"/>
        </a:p>
      </dgm:t>
    </dgm:pt>
    <dgm:pt modelId="{59894D3A-22EE-4493-9E2A-0C5FB75A1E57}" type="pres">
      <dgm:prSet presAssocID="{068D97A4-F9F9-4A09-8CE2-7AAA7D4BE3E4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8975825C-B0C5-4C4A-BCE3-461CF0455577}" type="pres">
      <dgm:prSet presAssocID="{88A66A62-B7E8-40D2-95FB-8F940C44CD1A}" presName="node" presStyleLbl="node1" presStyleIdx="1" presStyleCnt="3" custRadScaleRad="44314" custRadScaleInc="1029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95F05C-1C4F-4A88-BF77-6CB7D9EB60F7}" type="pres">
      <dgm:prSet presAssocID="{5F30A517-132F-48EF-840A-1FD967A1DB80}" presName="sibTrans" presStyleLbl="sibTrans2D1" presStyleIdx="1" presStyleCnt="3" custAng="2025444" custLinFactNeighborX="-3333" custLinFactNeighborY="7103"/>
      <dgm:spPr/>
      <dgm:t>
        <a:bodyPr/>
        <a:lstStyle/>
        <a:p>
          <a:endParaRPr lang="ru-RU"/>
        </a:p>
      </dgm:t>
    </dgm:pt>
    <dgm:pt modelId="{BB1FD578-CE74-4053-8600-4723166CB8A8}" type="pres">
      <dgm:prSet presAssocID="{5F30A517-132F-48EF-840A-1FD967A1DB80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0749EA86-5DD8-4E71-B763-58C7F78059D9}" type="pres">
      <dgm:prSet presAssocID="{BACCB033-AEB8-4C1C-9D08-40CCF948D781}" presName="node" presStyleLbl="node1" presStyleIdx="2" presStyleCnt="3" custRadScaleRad="104175" custRadScaleInc="1256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BE0EC0-36B1-45D2-89E0-CEC532934898}" type="pres">
      <dgm:prSet presAssocID="{D0C39AC1-3295-4328-A5A6-601D6FF1B70D}" presName="sibTrans" presStyleLbl="sibTrans2D1" presStyleIdx="2" presStyleCnt="3" custFlipHor="1" custScaleX="7586" custLinFactX="200000" custLinFactY="347912" custLinFactNeighborX="208757" custLinFactNeighborY="400000"/>
      <dgm:spPr/>
      <dgm:t>
        <a:bodyPr/>
        <a:lstStyle/>
        <a:p>
          <a:endParaRPr lang="ru-RU"/>
        </a:p>
      </dgm:t>
    </dgm:pt>
    <dgm:pt modelId="{1054090C-DFF4-447B-BDC8-D319B35566FA}" type="pres">
      <dgm:prSet presAssocID="{D0C39AC1-3295-4328-A5A6-601D6FF1B70D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8AFE4C1D-8439-4224-A31A-9A83142BFC47}" type="presOf" srcId="{BACCB033-AEB8-4C1C-9D08-40CCF948D781}" destId="{0749EA86-5DD8-4E71-B763-58C7F78059D9}" srcOrd="0" destOrd="0" presId="urn:microsoft.com/office/officeart/2005/8/layout/cycle7"/>
    <dgm:cxn modelId="{136361B0-EA3E-4ACD-BC7C-1D52747B7CD5}" type="presOf" srcId="{20B30A30-D517-42F0-ACA2-51FAEC453FF6}" destId="{4A36B207-BE17-41F7-A381-BFA7485C46B2}" srcOrd="0" destOrd="0" presId="urn:microsoft.com/office/officeart/2005/8/layout/cycle7"/>
    <dgm:cxn modelId="{695E86E6-60C1-42FF-897A-B948F6CE9666}" type="presOf" srcId="{068D97A4-F9F9-4A09-8CE2-7AAA7D4BE3E4}" destId="{59894D3A-22EE-4493-9E2A-0C5FB75A1E57}" srcOrd="1" destOrd="0" presId="urn:microsoft.com/office/officeart/2005/8/layout/cycle7"/>
    <dgm:cxn modelId="{782BE539-BF92-42D0-95AE-A4ECB486A4CA}" type="presOf" srcId="{C9EC923A-45E0-4F6B-AE71-12123E73D527}" destId="{876FD367-4FF9-4BFF-BD3C-CF55E9EC575D}" srcOrd="0" destOrd="0" presId="urn:microsoft.com/office/officeart/2005/8/layout/cycle7"/>
    <dgm:cxn modelId="{10A36F10-3F82-400E-A16A-03D556D86D66}" srcId="{C9EC923A-45E0-4F6B-AE71-12123E73D527}" destId="{BACCB033-AEB8-4C1C-9D08-40CCF948D781}" srcOrd="2" destOrd="0" parTransId="{2F12379D-9843-46E8-BFF0-391426487A84}" sibTransId="{D0C39AC1-3295-4328-A5A6-601D6FF1B70D}"/>
    <dgm:cxn modelId="{1E60096D-5D89-44E2-AF60-76F1ADE8B4D6}" type="presOf" srcId="{88A66A62-B7E8-40D2-95FB-8F940C44CD1A}" destId="{8975825C-B0C5-4C4A-BCE3-461CF0455577}" srcOrd="0" destOrd="0" presId="urn:microsoft.com/office/officeart/2005/8/layout/cycle7"/>
    <dgm:cxn modelId="{A7715F95-E297-4AF2-B434-8EAB26DC663E}" srcId="{C9EC923A-45E0-4F6B-AE71-12123E73D527}" destId="{88A66A62-B7E8-40D2-95FB-8F940C44CD1A}" srcOrd="1" destOrd="0" parTransId="{16F56DAB-03F7-43FB-B144-194ED4F64FD5}" sibTransId="{5F30A517-132F-48EF-840A-1FD967A1DB80}"/>
    <dgm:cxn modelId="{723803F2-32AA-4266-A447-5002DD988104}" srcId="{C9EC923A-45E0-4F6B-AE71-12123E73D527}" destId="{20B30A30-D517-42F0-ACA2-51FAEC453FF6}" srcOrd="0" destOrd="0" parTransId="{BA76191B-D15E-4625-8575-2731434179C9}" sibTransId="{068D97A4-F9F9-4A09-8CE2-7AAA7D4BE3E4}"/>
    <dgm:cxn modelId="{0DD0F0CC-E948-4409-A5D9-3D353D534512}" type="presOf" srcId="{D0C39AC1-3295-4328-A5A6-601D6FF1B70D}" destId="{1054090C-DFF4-447B-BDC8-D319B35566FA}" srcOrd="1" destOrd="0" presId="urn:microsoft.com/office/officeart/2005/8/layout/cycle7"/>
    <dgm:cxn modelId="{D60B59F3-2BA2-44FE-80C7-D0C7830ADA23}" type="presOf" srcId="{5F30A517-132F-48EF-840A-1FD967A1DB80}" destId="{BB1FD578-CE74-4053-8600-4723166CB8A8}" srcOrd="1" destOrd="0" presId="urn:microsoft.com/office/officeart/2005/8/layout/cycle7"/>
    <dgm:cxn modelId="{0AE66BE1-701C-4A39-813E-52C1CA2982BE}" type="presOf" srcId="{D0C39AC1-3295-4328-A5A6-601D6FF1B70D}" destId="{9BBE0EC0-36B1-45D2-89E0-CEC532934898}" srcOrd="0" destOrd="0" presId="urn:microsoft.com/office/officeart/2005/8/layout/cycle7"/>
    <dgm:cxn modelId="{2F10EDB2-828F-4CE9-B32F-1601B6A3BDEC}" type="presOf" srcId="{5F30A517-132F-48EF-840A-1FD967A1DB80}" destId="{1595F05C-1C4F-4A88-BF77-6CB7D9EB60F7}" srcOrd="0" destOrd="0" presId="urn:microsoft.com/office/officeart/2005/8/layout/cycle7"/>
    <dgm:cxn modelId="{519EC698-6F89-40FB-A425-F49E6A21878E}" type="presOf" srcId="{068D97A4-F9F9-4A09-8CE2-7AAA7D4BE3E4}" destId="{F21F889F-EC5F-45ED-B67B-3CAA97AEC5F7}" srcOrd="0" destOrd="0" presId="urn:microsoft.com/office/officeart/2005/8/layout/cycle7"/>
    <dgm:cxn modelId="{AFA05378-115D-454D-80F6-7F49835F1EFA}" type="presParOf" srcId="{876FD367-4FF9-4BFF-BD3C-CF55E9EC575D}" destId="{4A36B207-BE17-41F7-A381-BFA7485C46B2}" srcOrd="0" destOrd="0" presId="urn:microsoft.com/office/officeart/2005/8/layout/cycle7"/>
    <dgm:cxn modelId="{447F6768-9EB4-4E16-B184-D09ED361457D}" type="presParOf" srcId="{876FD367-4FF9-4BFF-BD3C-CF55E9EC575D}" destId="{F21F889F-EC5F-45ED-B67B-3CAA97AEC5F7}" srcOrd="1" destOrd="0" presId="urn:microsoft.com/office/officeart/2005/8/layout/cycle7"/>
    <dgm:cxn modelId="{59E4FA43-3A23-4EA8-BFAD-E442D7BBBEB1}" type="presParOf" srcId="{F21F889F-EC5F-45ED-B67B-3CAA97AEC5F7}" destId="{59894D3A-22EE-4493-9E2A-0C5FB75A1E57}" srcOrd="0" destOrd="0" presId="urn:microsoft.com/office/officeart/2005/8/layout/cycle7"/>
    <dgm:cxn modelId="{49454679-58AB-447E-A0A5-5ACCB049139D}" type="presParOf" srcId="{876FD367-4FF9-4BFF-BD3C-CF55E9EC575D}" destId="{8975825C-B0C5-4C4A-BCE3-461CF0455577}" srcOrd="2" destOrd="0" presId="urn:microsoft.com/office/officeart/2005/8/layout/cycle7"/>
    <dgm:cxn modelId="{12CAEC41-752A-4DB9-9863-573DBE9A2700}" type="presParOf" srcId="{876FD367-4FF9-4BFF-BD3C-CF55E9EC575D}" destId="{1595F05C-1C4F-4A88-BF77-6CB7D9EB60F7}" srcOrd="3" destOrd="0" presId="urn:microsoft.com/office/officeart/2005/8/layout/cycle7"/>
    <dgm:cxn modelId="{5F3E7452-9D82-4DD3-AAB2-03843D0F9BD3}" type="presParOf" srcId="{1595F05C-1C4F-4A88-BF77-6CB7D9EB60F7}" destId="{BB1FD578-CE74-4053-8600-4723166CB8A8}" srcOrd="0" destOrd="0" presId="urn:microsoft.com/office/officeart/2005/8/layout/cycle7"/>
    <dgm:cxn modelId="{93DD7FAB-21B2-4645-9165-6F8A1675395A}" type="presParOf" srcId="{876FD367-4FF9-4BFF-BD3C-CF55E9EC575D}" destId="{0749EA86-5DD8-4E71-B763-58C7F78059D9}" srcOrd="4" destOrd="0" presId="urn:microsoft.com/office/officeart/2005/8/layout/cycle7"/>
    <dgm:cxn modelId="{7FDCFD58-1726-4D7B-A84F-32FDE80CB792}" type="presParOf" srcId="{876FD367-4FF9-4BFF-BD3C-CF55E9EC575D}" destId="{9BBE0EC0-36B1-45D2-89E0-CEC532934898}" srcOrd="5" destOrd="0" presId="urn:microsoft.com/office/officeart/2005/8/layout/cycle7"/>
    <dgm:cxn modelId="{A2FC05B2-511F-4374-9A1D-7773D826282D}" type="presParOf" srcId="{9BBE0EC0-36B1-45D2-89E0-CEC532934898}" destId="{1054090C-DFF4-447B-BDC8-D319B35566FA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E3282F-0BD7-490C-86C8-28563A1C41B2}">
      <dsp:nvSpPr>
        <dsp:cNvPr id="0" name=""/>
        <dsp:cNvSpPr/>
      </dsp:nvSpPr>
      <dsp:spPr>
        <a:xfrm>
          <a:off x="2776079" y="1702"/>
          <a:ext cx="2908273" cy="14541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Типи регуляції функцій</a:t>
          </a:r>
          <a:endParaRPr lang="ru-RU" sz="2400" kern="1200" dirty="0"/>
        </a:p>
      </dsp:txBody>
      <dsp:txXfrm>
        <a:off x="2818669" y="44292"/>
        <a:ext cx="2823093" cy="1368956"/>
      </dsp:txXfrm>
    </dsp:sp>
    <dsp:sp modelId="{48B87F9E-BB11-4AE4-A299-7470401A505F}">
      <dsp:nvSpPr>
        <dsp:cNvPr id="0" name=""/>
        <dsp:cNvSpPr/>
      </dsp:nvSpPr>
      <dsp:spPr>
        <a:xfrm rot="3548426">
          <a:off x="4696762" y="2489678"/>
          <a:ext cx="1475407" cy="508947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4849446" y="2591467"/>
        <a:ext cx="1170039" cy="305369"/>
      </dsp:txXfrm>
    </dsp:sp>
    <dsp:sp modelId="{B598A78F-E569-4FE4-88B1-2A706A78E85F}">
      <dsp:nvSpPr>
        <dsp:cNvPr id="0" name=""/>
        <dsp:cNvSpPr/>
      </dsp:nvSpPr>
      <dsp:spPr>
        <a:xfrm>
          <a:off x="5184578" y="4032465"/>
          <a:ext cx="2908273" cy="14541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Гуморальна (за допомогою хімічних речовин)</a:t>
          </a:r>
          <a:endParaRPr lang="ru-RU" sz="2400" kern="1200" dirty="0"/>
        </a:p>
      </dsp:txBody>
      <dsp:txXfrm>
        <a:off x="5227168" y="4075055"/>
        <a:ext cx="2823093" cy="1368956"/>
      </dsp:txXfrm>
    </dsp:sp>
    <dsp:sp modelId="{D13FA065-A787-4624-90F1-B7EF68A8EDCD}">
      <dsp:nvSpPr>
        <dsp:cNvPr id="0" name=""/>
        <dsp:cNvSpPr/>
      </dsp:nvSpPr>
      <dsp:spPr>
        <a:xfrm rot="5758367" flipV="1">
          <a:off x="143089" y="5444553"/>
          <a:ext cx="169184" cy="6318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162044" y="5457190"/>
        <a:ext cx="131273" cy="37911"/>
      </dsp:txXfrm>
    </dsp:sp>
    <dsp:sp modelId="{2F73DF46-9C2D-4506-9D53-78D1822A7480}">
      <dsp:nvSpPr>
        <dsp:cNvPr id="0" name=""/>
        <dsp:cNvSpPr/>
      </dsp:nvSpPr>
      <dsp:spPr>
        <a:xfrm>
          <a:off x="432046" y="4032453"/>
          <a:ext cx="2908273" cy="14541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Нервова</a:t>
          </a:r>
          <a:r>
            <a:rPr lang="ru-RU" sz="2400" kern="1200" dirty="0" smtClean="0"/>
            <a:t> (за </a:t>
          </a:r>
          <a:r>
            <a:rPr lang="ru-RU" sz="2400" kern="1200" dirty="0" err="1" smtClean="0"/>
            <a:t>допомогою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нервових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імпульсів</a:t>
          </a:r>
          <a:r>
            <a:rPr lang="ru-RU" sz="2400" kern="1200" dirty="0" smtClean="0"/>
            <a:t>)</a:t>
          </a:r>
          <a:endParaRPr lang="ru-RU" sz="2400" kern="1200" dirty="0"/>
        </a:p>
      </dsp:txBody>
      <dsp:txXfrm>
        <a:off x="474636" y="4075043"/>
        <a:ext cx="2823093" cy="1368956"/>
      </dsp:txXfrm>
    </dsp:sp>
    <dsp:sp modelId="{A575065C-4410-4442-BDD9-6F49CE04E0DC}">
      <dsp:nvSpPr>
        <dsp:cNvPr id="0" name=""/>
        <dsp:cNvSpPr/>
      </dsp:nvSpPr>
      <dsp:spPr>
        <a:xfrm rot="18010777">
          <a:off x="2320495" y="2489672"/>
          <a:ext cx="1475407" cy="508947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2473179" y="2591461"/>
        <a:ext cx="1170039" cy="3053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36B207-BE17-41F7-A381-BFA7485C46B2}">
      <dsp:nvSpPr>
        <dsp:cNvPr id="0" name=""/>
        <dsp:cNvSpPr/>
      </dsp:nvSpPr>
      <dsp:spPr>
        <a:xfrm>
          <a:off x="5007596" y="745907"/>
          <a:ext cx="3020890" cy="1510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Гуморальний спосіб регуляції</a:t>
          </a:r>
          <a:endParaRPr lang="ru-RU" sz="3000" kern="1200" dirty="0"/>
        </a:p>
      </dsp:txBody>
      <dsp:txXfrm>
        <a:off x="5051835" y="790146"/>
        <a:ext cx="2932412" cy="1421967"/>
      </dsp:txXfrm>
    </dsp:sp>
    <dsp:sp modelId="{F21F889F-EC5F-45ED-B67B-3CAA97AEC5F7}">
      <dsp:nvSpPr>
        <dsp:cNvPr id="0" name=""/>
        <dsp:cNvSpPr/>
      </dsp:nvSpPr>
      <dsp:spPr>
        <a:xfrm rot="5454178">
          <a:off x="4853365" y="2942010"/>
          <a:ext cx="1055732" cy="52865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0800000">
        <a:off x="5011961" y="3047741"/>
        <a:ext cx="738539" cy="317193"/>
      </dsp:txXfrm>
    </dsp:sp>
    <dsp:sp modelId="{8975825C-B0C5-4C4A-BCE3-461CF0455577}">
      <dsp:nvSpPr>
        <dsp:cNvPr id="0" name=""/>
        <dsp:cNvSpPr/>
      </dsp:nvSpPr>
      <dsp:spPr>
        <a:xfrm>
          <a:off x="2733977" y="4156325"/>
          <a:ext cx="3020890" cy="1510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err="1" smtClean="0"/>
            <a:t>Гіпоталамо-гіпофізарна</a:t>
          </a:r>
          <a:r>
            <a:rPr lang="ru-RU" sz="3000" kern="1200" dirty="0" smtClean="0"/>
            <a:t> система</a:t>
          </a:r>
          <a:endParaRPr lang="ru-RU" sz="3000" kern="1200" dirty="0"/>
        </a:p>
      </dsp:txBody>
      <dsp:txXfrm>
        <a:off x="2778216" y="4200564"/>
        <a:ext cx="2932412" cy="1421967"/>
      </dsp:txXfrm>
    </dsp:sp>
    <dsp:sp modelId="{1595F05C-1C4F-4A88-BF77-6CB7D9EB60F7}">
      <dsp:nvSpPr>
        <dsp:cNvPr id="0" name=""/>
        <dsp:cNvSpPr/>
      </dsp:nvSpPr>
      <dsp:spPr>
        <a:xfrm rot="16352333">
          <a:off x="2647900" y="2979554"/>
          <a:ext cx="1055732" cy="52865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0800000">
        <a:off x="2806497" y="3085285"/>
        <a:ext cx="738539" cy="317193"/>
      </dsp:txXfrm>
    </dsp:sp>
    <dsp:sp modelId="{0749EA86-5DD8-4E71-B763-58C7F78059D9}">
      <dsp:nvSpPr>
        <dsp:cNvPr id="0" name=""/>
        <dsp:cNvSpPr/>
      </dsp:nvSpPr>
      <dsp:spPr>
        <a:xfrm>
          <a:off x="667040" y="745894"/>
          <a:ext cx="3020890" cy="1510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Нервовий спосіб регуляції</a:t>
          </a:r>
          <a:endParaRPr lang="ru-RU" sz="3000" kern="1200" dirty="0"/>
        </a:p>
      </dsp:txBody>
      <dsp:txXfrm>
        <a:off x="711279" y="790133"/>
        <a:ext cx="2932412" cy="1421967"/>
      </dsp:txXfrm>
    </dsp:sp>
    <dsp:sp modelId="{9BBE0EC0-36B1-45D2-89E0-CEC532934898}">
      <dsp:nvSpPr>
        <dsp:cNvPr id="0" name=""/>
        <dsp:cNvSpPr/>
      </dsp:nvSpPr>
      <dsp:spPr>
        <a:xfrm rot="21599990" flipH="1">
          <a:off x="8528908" y="5190675"/>
          <a:ext cx="80087" cy="52865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8552934" y="5296406"/>
        <a:ext cx="32035" cy="3171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0"/>
            <a:ext cx="76328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err="1">
                <a:solidFill>
                  <a:schemeClr val="bg1"/>
                </a:solidFill>
              </a:rPr>
              <a:t>Регуляція</a:t>
            </a:r>
            <a:r>
              <a:rPr lang="ru-RU" sz="6600" b="1" dirty="0">
                <a:solidFill>
                  <a:schemeClr val="bg1"/>
                </a:solidFill>
              </a:rPr>
              <a:t> </a:t>
            </a:r>
            <a:r>
              <a:rPr lang="ru-RU" sz="6600" b="1" dirty="0" err="1">
                <a:solidFill>
                  <a:schemeClr val="bg1"/>
                </a:solidFill>
              </a:rPr>
              <a:t>функцій</a:t>
            </a:r>
            <a:r>
              <a:rPr lang="ru-RU" sz="6600" b="1" dirty="0">
                <a:solidFill>
                  <a:schemeClr val="bg1"/>
                </a:solidFill>
              </a:rPr>
              <a:t> </a:t>
            </a:r>
            <a:r>
              <a:rPr lang="ru-RU" sz="6600" b="1" dirty="0" err="1">
                <a:solidFill>
                  <a:schemeClr val="bg1"/>
                </a:solidFill>
              </a:rPr>
              <a:t>багатоклітинних</a:t>
            </a:r>
            <a:r>
              <a:rPr lang="ru-RU" sz="6600" b="1" dirty="0">
                <a:solidFill>
                  <a:schemeClr val="bg1"/>
                </a:solidFill>
              </a:rPr>
              <a:t> </a:t>
            </a:r>
            <a:r>
              <a:rPr lang="ru-RU" sz="6600" b="1" dirty="0" err="1">
                <a:solidFill>
                  <a:schemeClr val="bg1"/>
                </a:solidFill>
              </a:rPr>
              <a:t>організмів</a:t>
            </a:r>
            <a:endParaRPr lang="ru-RU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77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387695134"/>
              </p:ext>
            </p:extLst>
          </p:nvPr>
        </p:nvGraphicFramePr>
        <p:xfrm>
          <a:off x="395536" y="476672"/>
          <a:ext cx="8460432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984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993762501"/>
              </p:ext>
            </p:extLst>
          </p:nvPr>
        </p:nvGraphicFramePr>
        <p:xfrm>
          <a:off x="359532" y="404664"/>
          <a:ext cx="8568952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люс 3"/>
          <p:cNvSpPr/>
          <p:nvPr/>
        </p:nvSpPr>
        <p:spPr>
          <a:xfrm>
            <a:off x="4355976" y="2187353"/>
            <a:ext cx="576064" cy="57606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39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8947" y="692696"/>
            <a:ext cx="756084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err="1">
                <a:solidFill>
                  <a:srgbClr val="C00000"/>
                </a:solidFill>
              </a:rPr>
              <a:t>Гіпоталамус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проміжного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мозку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отримує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від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усіх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рецепторів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організму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сигнали</a:t>
            </a:r>
            <a:r>
              <a:rPr lang="ru-RU" sz="3600" b="1" dirty="0">
                <a:solidFill>
                  <a:srgbClr val="C00000"/>
                </a:solidFill>
              </a:rPr>
              <a:t>, </a:t>
            </a:r>
            <a:r>
              <a:rPr lang="ru-RU" sz="3600" b="1" dirty="0" err="1">
                <a:solidFill>
                  <a:srgbClr val="C00000"/>
                </a:solidFill>
              </a:rPr>
              <a:t>віддає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нейрогуморальний</a:t>
            </a:r>
            <a:r>
              <a:rPr lang="ru-RU" sz="3600" b="1" dirty="0">
                <a:solidFill>
                  <a:srgbClr val="C00000"/>
                </a:solidFill>
              </a:rPr>
              <a:t> наказ </a:t>
            </a:r>
            <a:r>
              <a:rPr lang="ru-RU" sz="3600" b="1" dirty="0" err="1">
                <a:solidFill>
                  <a:srgbClr val="C00000"/>
                </a:solidFill>
              </a:rPr>
              <a:t>гіпофізу</a:t>
            </a:r>
            <a:r>
              <a:rPr lang="ru-RU" sz="3600" b="1" dirty="0">
                <a:solidFill>
                  <a:srgbClr val="C00000"/>
                </a:solidFill>
              </a:rPr>
              <a:t>. </a:t>
            </a:r>
            <a:r>
              <a:rPr lang="ru-RU" sz="3600" b="1" dirty="0" err="1">
                <a:solidFill>
                  <a:srgbClr val="C00000"/>
                </a:solidFill>
              </a:rPr>
              <a:t>Гіпофіз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управляє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роботою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всіх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залоз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ендокринної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системи</a:t>
            </a:r>
            <a:r>
              <a:rPr lang="ru-RU" sz="3600" b="1" dirty="0">
                <a:solidFill>
                  <a:srgbClr val="C00000"/>
                </a:solidFill>
              </a:rPr>
              <a:t>. </a:t>
            </a:r>
            <a:r>
              <a:rPr lang="ru-RU" sz="3600" b="1" dirty="0" err="1">
                <a:solidFill>
                  <a:srgbClr val="C00000"/>
                </a:solidFill>
              </a:rPr>
              <a:t>Отже</a:t>
            </a:r>
            <a:r>
              <a:rPr lang="ru-RU" sz="3600" b="1" dirty="0">
                <a:solidFill>
                  <a:srgbClr val="C00000"/>
                </a:solidFill>
              </a:rPr>
              <a:t>, </a:t>
            </a:r>
            <a:r>
              <a:rPr lang="ru-RU" sz="3600" b="1" dirty="0" err="1">
                <a:solidFill>
                  <a:srgbClr val="C00000"/>
                </a:solidFill>
              </a:rPr>
              <a:t>нервова</a:t>
            </a:r>
            <a:r>
              <a:rPr lang="ru-RU" sz="3600" b="1" dirty="0">
                <a:solidFill>
                  <a:srgbClr val="C00000"/>
                </a:solidFill>
              </a:rPr>
              <a:t> й </a:t>
            </a:r>
            <a:r>
              <a:rPr lang="ru-RU" sz="3600" b="1" dirty="0" err="1">
                <a:solidFill>
                  <a:srgbClr val="C00000"/>
                </a:solidFill>
              </a:rPr>
              <a:t>гуморальна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регуляція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являє</a:t>
            </a:r>
            <a:r>
              <a:rPr lang="ru-RU" sz="3600" b="1" dirty="0">
                <a:solidFill>
                  <a:srgbClr val="C00000"/>
                </a:solidFill>
              </a:rPr>
              <a:t> собою </a:t>
            </a:r>
            <a:r>
              <a:rPr lang="ru-RU" sz="3600" b="1" dirty="0" err="1">
                <a:solidFill>
                  <a:srgbClr val="C00000"/>
                </a:solidFill>
              </a:rPr>
              <a:t>єдину</a:t>
            </a:r>
            <a:r>
              <a:rPr lang="ru-RU" sz="3600" b="1" dirty="0">
                <a:solidFill>
                  <a:srgbClr val="C00000"/>
                </a:solidFill>
              </a:rPr>
              <a:t> систему </a:t>
            </a:r>
            <a:r>
              <a:rPr lang="ru-RU" sz="3600" b="1" dirty="0" err="1">
                <a:solidFill>
                  <a:srgbClr val="C00000"/>
                </a:solidFill>
              </a:rPr>
              <a:t>регуляції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функцій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організму</a:t>
            </a:r>
            <a:r>
              <a:rPr lang="ru-RU" sz="3600" b="1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806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8655072" cy="6192688"/>
          </a:xfrm>
          <a:prstGeom prst="rect">
            <a:avLst/>
          </a:prstGeom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1475656" y="1916832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403648" y="4581128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18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04664"/>
            <a:ext cx="79928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>
              <a:solidFill>
                <a:srgbClr val="C00000"/>
              </a:solidFill>
            </a:endParaRPr>
          </a:p>
          <a:p>
            <a:pPr algn="ctr"/>
            <a:r>
              <a:rPr lang="ru-RU" sz="2400" b="1" dirty="0" err="1">
                <a:solidFill>
                  <a:srgbClr val="C00000"/>
                </a:solidFill>
              </a:rPr>
              <a:t>Нервова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регуляція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здійснюється</a:t>
            </a:r>
            <a:r>
              <a:rPr lang="ru-RU" sz="2400" b="1" dirty="0">
                <a:solidFill>
                  <a:srgbClr val="C00000"/>
                </a:solidFill>
              </a:rPr>
              <a:t> за </a:t>
            </a:r>
            <a:r>
              <a:rPr lang="ru-RU" sz="2400" b="1" dirty="0" err="1">
                <a:solidFill>
                  <a:srgbClr val="C00000"/>
                </a:solidFill>
              </a:rPr>
              <a:t>допомогою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нервових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імпульсів</a:t>
            </a:r>
            <a:r>
              <a:rPr lang="ru-RU" sz="2400" b="1" dirty="0">
                <a:solidFill>
                  <a:srgbClr val="C00000"/>
                </a:solidFill>
              </a:rPr>
              <a:t> — </a:t>
            </a:r>
            <a:r>
              <a:rPr lang="ru-RU" sz="2400" b="1" dirty="0" err="1">
                <a:solidFill>
                  <a:srgbClr val="C00000"/>
                </a:solidFill>
              </a:rPr>
              <a:t>хвиль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збудження</a:t>
            </a:r>
            <a:r>
              <a:rPr lang="ru-RU" sz="2400" b="1" dirty="0">
                <a:solidFill>
                  <a:srgbClr val="C00000"/>
                </a:solidFill>
              </a:rPr>
              <a:t>, </a:t>
            </a:r>
            <a:r>
              <a:rPr lang="ru-RU" sz="2400" b="1" dirty="0" err="1">
                <a:solidFill>
                  <a:srgbClr val="C00000"/>
                </a:solidFill>
              </a:rPr>
              <a:t>які</a:t>
            </a:r>
            <a:r>
              <a:rPr lang="ru-RU" sz="2400" b="1" dirty="0">
                <a:solidFill>
                  <a:srgbClr val="C00000"/>
                </a:solidFill>
              </a:rPr>
              <a:t>, </a:t>
            </a:r>
            <a:r>
              <a:rPr lang="ru-RU" sz="2400" b="1" dirty="0" err="1">
                <a:solidFill>
                  <a:srgbClr val="C00000"/>
                </a:solidFill>
              </a:rPr>
              <a:t>завдяки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переполяризації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окремих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ділянок</a:t>
            </a:r>
            <a:r>
              <a:rPr lang="ru-RU" sz="2400" b="1" dirty="0">
                <a:solidFill>
                  <a:srgbClr val="C00000"/>
                </a:solidFill>
              </a:rPr>
              <a:t> нерва, </a:t>
            </a:r>
            <a:r>
              <a:rPr lang="ru-RU" sz="2400" b="1" dirty="0" err="1">
                <a:solidFill>
                  <a:srgbClr val="C00000"/>
                </a:solidFill>
              </a:rPr>
              <a:t>поширюються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вздовж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нервових</a:t>
            </a:r>
            <a:r>
              <a:rPr lang="ru-RU" sz="2400" b="1" dirty="0">
                <a:solidFill>
                  <a:srgbClr val="C00000"/>
                </a:solidFill>
              </a:rPr>
              <a:t> волокон.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3568" y="2492896"/>
            <a:ext cx="78488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>
                <a:solidFill>
                  <a:srgbClr val="C00000"/>
                </a:solidFill>
              </a:rPr>
              <a:t>Елементарним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процесом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роботи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нервової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системи</a:t>
            </a:r>
            <a:r>
              <a:rPr lang="ru-RU" sz="2400" b="1" dirty="0">
                <a:solidFill>
                  <a:srgbClr val="C00000"/>
                </a:solidFill>
              </a:rPr>
              <a:t> є рефлекс</a:t>
            </a:r>
            <a:r>
              <a:rPr lang="ru-RU" sz="2400" b="1" dirty="0" smtClean="0">
                <a:solidFill>
                  <a:srgbClr val="C00000"/>
                </a:solidFill>
              </a:rPr>
              <a:t>.</a:t>
            </a:r>
          </a:p>
          <a:p>
            <a:pPr algn="ctr"/>
            <a:endParaRPr lang="ru-RU" sz="2400" b="1" dirty="0">
              <a:solidFill>
                <a:srgbClr val="C00000"/>
              </a:solidFill>
            </a:endParaRPr>
          </a:p>
          <a:p>
            <a:pPr algn="ctr"/>
            <a:r>
              <a:rPr lang="ru-RU" sz="2400" b="1" dirty="0">
                <a:solidFill>
                  <a:srgbClr val="C00000"/>
                </a:solidFill>
              </a:rPr>
              <a:t>Рефлекс — </a:t>
            </a:r>
            <a:r>
              <a:rPr lang="ru-RU" sz="2400" b="1" dirty="0" err="1">
                <a:solidFill>
                  <a:srgbClr val="C00000"/>
                </a:solidFill>
              </a:rPr>
              <a:t>це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відповідна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реакція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організму</a:t>
            </a:r>
            <a:r>
              <a:rPr lang="ru-RU" sz="2400" b="1" dirty="0">
                <a:solidFill>
                  <a:srgbClr val="C00000"/>
                </a:solidFill>
              </a:rPr>
              <a:t> на </a:t>
            </a:r>
            <a:r>
              <a:rPr lang="ru-RU" sz="2400" b="1" dirty="0" err="1">
                <a:solidFill>
                  <a:srgbClr val="C00000"/>
                </a:solidFill>
              </a:rPr>
              <a:t>впливи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зовнішнього</a:t>
            </a:r>
            <a:r>
              <a:rPr lang="ru-RU" sz="2400" b="1" dirty="0">
                <a:solidFill>
                  <a:srgbClr val="C00000"/>
                </a:solidFill>
              </a:rPr>
              <a:t> й </a:t>
            </a:r>
            <a:r>
              <a:rPr lang="ru-RU" sz="2400" b="1" dirty="0" err="1">
                <a:solidFill>
                  <a:srgbClr val="C00000"/>
                </a:solidFill>
              </a:rPr>
              <a:t>внутрішнього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середовища</a:t>
            </a:r>
            <a:r>
              <a:rPr lang="ru-RU" sz="2400" b="1" dirty="0">
                <a:solidFill>
                  <a:srgbClr val="C00000"/>
                </a:solidFill>
              </a:rPr>
              <a:t>, </a:t>
            </a:r>
            <a:r>
              <a:rPr lang="ru-RU" sz="2400" b="1" dirty="0" err="1">
                <a:solidFill>
                  <a:srgbClr val="C00000"/>
                </a:solidFill>
              </a:rPr>
              <a:t>що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здійснюється</a:t>
            </a:r>
            <a:r>
              <a:rPr lang="ru-RU" sz="2400" b="1" dirty="0">
                <a:solidFill>
                  <a:srgbClr val="C00000"/>
                </a:solidFill>
              </a:rPr>
              <a:t> й </a:t>
            </a:r>
            <a:r>
              <a:rPr lang="ru-RU" sz="2400" b="1" dirty="0" err="1">
                <a:solidFill>
                  <a:srgbClr val="C00000"/>
                </a:solidFill>
              </a:rPr>
              <a:t>контролюється</a:t>
            </a:r>
            <a:r>
              <a:rPr lang="ru-RU" sz="2400" b="1" dirty="0">
                <a:solidFill>
                  <a:srgbClr val="C00000"/>
                </a:solidFill>
              </a:rPr>
              <a:t> з боку </a:t>
            </a:r>
            <a:r>
              <a:rPr lang="ru-RU" sz="2400" b="1" dirty="0" err="1">
                <a:solidFill>
                  <a:srgbClr val="C00000"/>
                </a:solidFill>
              </a:rPr>
              <a:t>центральної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нервової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системи</a:t>
            </a:r>
            <a:r>
              <a:rPr lang="ru-RU" sz="2400" b="1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607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38067"/>
            <a:ext cx="871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Основу рефлексу становить рефлекторна 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>
                <a:solidFill>
                  <a:srgbClr val="C00000"/>
                </a:solidFill>
              </a:rPr>
              <a:t>дуга — </a:t>
            </a:r>
            <a:r>
              <a:rPr lang="ru-RU" sz="2800" b="1" dirty="0" err="1" smtClean="0">
                <a:solidFill>
                  <a:srgbClr val="C00000"/>
                </a:solidFill>
              </a:rPr>
              <a:t>послідовний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ланцюг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нервових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клітин</a:t>
            </a:r>
            <a:r>
              <a:rPr lang="ru-RU" sz="2800" b="1" dirty="0">
                <a:solidFill>
                  <a:srgbClr val="C00000"/>
                </a:solidFill>
              </a:rPr>
              <a:t>, </a:t>
            </a:r>
            <a:r>
              <a:rPr lang="ru-RU" sz="2800" b="1" dirty="0" err="1">
                <a:solidFill>
                  <a:srgbClr val="C00000"/>
                </a:solidFill>
              </a:rPr>
              <a:t>що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здійснює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відповідь</a:t>
            </a:r>
            <a:r>
              <a:rPr lang="ru-RU" sz="2800" b="1" dirty="0">
                <a:solidFill>
                  <a:srgbClr val="C00000"/>
                </a:solidFill>
              </a:rPr>
              <a:t> на </a:t>
            </a:r>
            <a:r>
              <a:rPr lang="ru-RU" sz="2800" b="1" dirty="0" err="1">
                <a:solidFill>
                  <a:srgbClr val="C00000"/>
                </a:solidFill>
              </a:rPr>
              <a:t>подразнення</a:t>
            </a:r>
            <a:r>
              <a:rPr lang="ru-RU" sz="2800" b="1" dirty="0">
                <a:solidFill>
                  <a:srgbClr val="C00000"/>
                </a:solidFill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988840"/>
            <a:ext cx="4676284" cy="374441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860032" y="2060848"/>
            <a:ext cx="428396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 Схема </a:t>
            </a:r>
            <a:r>
              <a:rPr lang="ru-RU" sz="2800" b="1" dirty="0" err="1">
                <a:solidFill>
                  <a:srgbClr val="C00000"/>
                </a:solidFill>
              </a:rPr>
              <a:t>рефлекторної</a:t>
            </a:r>
            <a:r>
              <a:rPr lang="ru-RU" sz="2800" b="1" dirty="0">
                <a:solidFill>
                  <a:srgbClr val="C00000"/>
                </a:solidFill>
              </a:rPr>
              <a:t> дуги </a:t>
            </a:r>
            <a:r>
              <a:rPr lang="ru-RU" sz="2800" b="1" dirty="0" err="1">
                <a:solidFill>
                  <a:srgbClr val="C00000"/>
                </a:solidFill>
              </a:rPr>
              <a:t>колінного</a:t>
            </a:r>
            <a:r>
              <a:rPr lang="ru-RU" sz="2800" b="1" dirty="0">
                <a:solidFill>
                  <a:srgbClr val="C00000"/>
                </a:solidFill>
              </a:rPr>
              <a:t> рефлексу: 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endParaRPr lang="ru-RU" sz="2800" b="1" dirty="0">
              <a:solidFill>
                <a:srgbClr val="C00000"/>
              </a:solidFill>
            </a:endParaRPr>
          </a:p>
          <a:p>
            <a:r>
              <a:rPr lang="ru-RU" sz="2800" b="1" dirty="0" smtClean="0">
                <a:solidFill>
                  <a:srgbClr val="C00000"/>
                </a:solidFill>
              </a:rPr>
              <a:t>1 </a:t>
            </a:r>
            <a:r>
              <a:rPr lang="ru-RU" sz="2800" b="1" dirty="0">
                <a:solidFill>
                  <a:srgbClr val="C00000"/>
                </a:solidFill>
              </a:rPr>
              <a:t>— </a:t>
            </a:r>
            <a:r>
              <a:rPr lang="ru-RU" sz="2800" b="1" dirty="0" err="1">
                <a:solidFill>
                  <a:srgbClr val="C00000"/>
                </a:solidFill>
              </a:rPr>
              <a:t>м’яз</a:t>
            </a:r>
            <a:r>
              <a:rPr lang="ru-RU" sz="2800" b="1" dirty="0" smtClean="0">
                <a:solidFill>
                  <a:srgbClr val="C00000"/>
                </a:solidFill>
              </a:rPr>
              <a:t>;</a:t>
            </a:r>
            <a:endParaRPr lang="ru-RU" sz="2800" b="1" dirty="0">
              <a:solidFill>
                <a:srgbClr val="C00000"/>
              </a:solidFill>
            </a:endParaRPr>
          </a:p>
          <a:p>
            <a:r>
              <a:rPr lang="ru-RU" sz="2800" b="1" dirty="0">
                <a:solidFill>
                  <a:srgbClr val="C00000"/>
                </a:solidFill>
              </a:rPr>
              <a:t>2 — </a:t>
            </a:r>
            <a:r>
              <a:rPr lang="ru-RU" sz="2800" b="1" dirty="0" err="1">
                <a:solidFill>
                  <a:srgbClr val="C00000"/>
                </a:solidFill>
              </a:rPr>
              <a:t>чутливий</a:t>
            </a:r>
            <a:r>
              <a:rPr lang="ru-RU" sz="2800" b="1" dirty="0">
                <a:solidFill>
                  <a:srgbClr val="C00000"/>
                </a:solidFill>
              </a:rPr>
              <a:t> нейрон; 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r>
              <a:rPr lang="ru-RU" sz="2800" b="1" dirty="0" smtClean="0">
                <a:solidFill>
                  <a:srgbClr val="C00000"/>
                </a:solidFill>
              </a:rPr>
              <a:t>3 </a:t>
            </a:r>
            <a:r>
              <a:rPr lang="ru-RU" sz="2800" b="1" dirty="0">
                <a:solidFill>
                  <a:srgbClr val="C00000"/>
                </a:solidFill>
              </a:rPr>
              <a:t>— </a:t>
            </a:r>
            <a:r>
              <a:rPr lang="ru-RU" sz="2800" b="1" dirty="0" err="1">
                <a:solidFill>
                  <a:srgbClr val="C00000"/>
                </a:solidFill>
              </a:rPr>
              <a:t>спинний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мозок</a:t>
            </a:r>
            <a:r>
              <a:rPr lang="ru-RU" sz="2800" b="1" dirty="0" smtClean="0">
                <a:solidFill>
                  <a:srgbClr val="C00000"/>
                </a:solidFill>
              </a:rPr>
              <a:t>;</a:t>
            </a:r>
          </a:p>
          <a:p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>
                <a:solidFill>
                  <a:srgbClr val="C00000"/>
                </a:solidFill>
              </a:rPr>
              <a:t>4 — </a:t>
            </a:r>
            <a:r>
              <a:rPr lang="ru-RU" sz="2800" b="1" dirty="0" err="1">
                <a:solidFill>
                  <a:srgbClr val="C00000"/>
                </a:solidFill>
              </a:rPr>
              <a:t>ефекторний</a:t>
            </a:r>
            <a:r>
              <a:rPr lang="ru-RU" sz="2800" b="1" dirty="0">
                <a:solidFill>
                  <a:srgbClr val="C00000"/>
                </a:solidFill>
              </a:rPr>
              <a:t> нейрон</a:t>
            </a:r>
          </a:p>
        </p:txBody>
      </p:sp>
    </p:spTree>
    <p:extLst>
      <p:ext uri="{BB962C8B-B14F-4D97-AF65-F5344CB8AC3E}">
        <p14:creationId xmlns:p14="http://schemas.microsoft.com/office/powerpoint/2010/main" val="229533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620688"/>
            <a:ext cx="892899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    </a:t>
            </a:r>
            <a:r>
              <a:rPr lang="ru-RU" sz="2800" b="1" dirty="0" err="1" smtClean="0">
                <a:solidFill>
                  <a:srgbClr val="C00000"/>
                </a:solidFill>
              </a:rPr>
              <a:t>Гуморальна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регуляція</a:t>
            </a:r>
            <a:r>
              <a:rPr lang="ru-RU" sz="2800" b="1" dirty="0">
                <a:solidFill>
                  <a:srgbClr val="C00000"/>
                </a:solidFill>
              </a:rPr>
              <a:t> — </a:t>
            </a:r>
            <a:r>
              <a:rPr lang="ru-RU" sz="2800" b="1" dirty="0" err="1">
                <a:solidFill>
                  <a:srgbClr val="C00000"/>
                </a:solidFill>
              </a:rPr>
              <a:t>це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регуляція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фізіологічних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</a:rPr>
              <a:t>і </a:t>
            </a:r>
            <a:r>
              <a:rPr lang="ru-RU" sz="2800" b="1" dirty="0" err="1" smtClean="0">
                <a:solidFill>
                  <a:srgbClr val="C00000"/>
                </a:solidFill>
              </a:rPr>
              <a:t>біохімічних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процесів</a:t>
            </a:r>
            <a:r>
              <a:rPr lang="ru-RU" sz="2800" b="1" dirty="0">
                <a:solidFill>
                  <a:srgbClr val="C00000"/>
                </a:solidFill>
              </a:rPr>
              <a:t>, </a:t>
            </a:r>
            <a:r>
              <a:rPr lang="ru-RU" sz="2800" b="1" dirty="0" err="1">
                <a:solidFill>
                  <a:srgbClr val="C00000"/>
                </a:solidFill>
              </a:rPr>
              <a:t>що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здійснюється</a:t>
            </a:r>
            <a:r>
              <a:rPr lang="ru-RU" sz="2800" b="1" dirty="0">
                <a:solidFill>
                  <a:srgbClr val="C00000"/>
                </a:solidFill>
              </a:rPr>
              <a:t> за </a:t>
            </a:r>
            <a:r>
              <a:rPr lang="ru-RU" sz="2800" b="1" dirty="0" err="1">
                <a:solidFill>
                  <a:srgbClr val="C00000"/>
                </a:solidFill>
              </a:rPr>
              <a:t>допомогою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біологічно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активних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хімічних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речовин</a:t>
            </a:r>
            <a:r>
              <a:rPr lang="ru-RU" sz="2800" b="1" dirty="0">
                <a:solidFill>
                  <a:srgbClr val="C00000"/>
                </a:solidFill>
              </a:rPr>
              <a:t> через </a:t>
            </a:r>
            <a:r>
              <a:rPr lang="ru-RU" sz="2800" b="1" dirty="0" err="1">
                <a:solidFill>
                  <a:srgbClr val="C00000"/>
                </a:solidFill>
              </a:rPr>
              <a:t>рідке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середовище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організму</a:t>
            </a:r>
            <a:r>
              <a:rPr lang="ru-RU" sz="2800" b="1" dirty="0">
                <a:solidFill>
                  <a:srgbClr val="C00000"/>
                </a:solidFill>
              </a:rPr>
              <a:t> (кров, </a:t>
            </a:r>
            <a:r>
              <a:rPr lang="ru-RU" sz="2800" b="1" dirty="0" err="1">
                <a:solidFill>
                  <a:srgbClr val="C00000"/>
                </a:solidFill>
              </a:rPr>
              <a:t>лімфу</a:t>
            </a:r>
            <a:r>
              <a:rPr lang="ru-RU" sz="2800" b="1" dirty="0">
                <a:solidFill>
                  <a:srgbClr val="C00000"/>
                </a:solidFill>
              </a:rPr>
              <a:t>, </a:t>
            </a:r>
            <a:r>
              <a:rPr lang="ru-RU" sz="2800" b="1" dirty="0" err="1">
                <a:solidFill>
                  <a:srgbClr val="C00000"/>
                </a:solidFill>
              </a:rPr>
              <a:t>тканинну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рідину</a:t>
            </a:r>
            <a:r>
              <a:rPr lang="ru-RU" sz="2800" b="1" dirty="0">
                <a:solidFill>
                  <a:srgbClr val="C00000"/>
                </a:solidFill>
              </a:rPr>
              <a:t>). До таких </a:t>
            </a:r>
            <a:r>
              <a:rPr lang="ru-RU" sz="2800" b="1" dirty="0" err="1">
                <a:solidFill>
                  <a:srgbClr val="C00000"/>
                </a:solidFill>
              </a:rPr>
              <a:t>біологічно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активних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речовин</a:t>
            </a:r>
            <a:r>
              <a:rPr lang="ru-RU" sz="2800" b="1" dirty="0">
                <a:solidFill>
                  <a:srgbClr val="C00000"/>
                </a:solidFill>
              </a:rPr>
              <a:t> належать </a:t>
            </a:r>
            <a:r>
              <a:rPr lang="ru-RU" sz="2800" b="1" dirty="0" err="1">
                <a:solidFill>
                  <a:srgbClr val="C00000"/>
                </a:solidFill>
              </a:rPr>
              <a:t>гормони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залоз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внутрішньої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секреції</a:t>
            </a:r>
            <a:r>
              <a:rPr lang="ru-RU" sz="2800" b="1" dirty="0">
                <a:solidFill>
                  <a:srgbClr val="C00000"/>
                </a:solidFill>
              </a:rPr>
              <a:t>, </a:t>
            </a:r>
            <a:r>
              <a:rPr lang="ru-RU" sz="2800" b="1" dirty="0" err="1">
                <a:solidFill>
                  <a:srgbClr val="C00000"/>
                </a:solidFill>
              </a:rPr>
              <a:t>вуглекислий</a:t>
            </a:r>
            <a:r>
              <a:rPr lang="ru-RU" sz="2800" b="1" dirty="0">
                <a:solidFill>
                  <a:srgbClr val="C00000"/>
                </a:solidFill>
              </a:rPr>
              <a:t> газ, </a:t>
            </a:r>
            <a:r>
              <a:rPr lang="ru-RU" sz="2800" b="1" dirty="0" err="1">
                <a:solidFill>
                  <a:srgbClr val="C00000"/>
                </a:solidFill>
              </a:rPr>
              <a:t>медіатори</a:t>
            </a:r>
            <a:r>
              <a:rPr lang="ru-RU" sz="2800" b="1" dirty="0">
                <a:solidFill>
                  <a:srgbClr val="C00000"/>
                </a:solidFill>
              </a:rPr>
              <a:t>, </a:t>
            </a:r>
            <a:r>
              <a:rPr lang="ru-RU" sz="2800" b="1" dirty="0" err="1">
                <a:solidFill>
                  <a:srgbClr val="C00000"/>
                </a:solidFill>
              </a:rPr>
              <a:t>наприклад</a:t>
            </a:r>
            <a:r>
              <a:rPr lang="ru-RU" sz="2800" b="1" dirty="0">
                <a:solidFill>
                  <a:srgbClr val="C00000"/>
                </a:solidFill>
              </a:rPr>
              <a:t> ацетил-</a:t>
            </a:r>
            <a:r>
              <a:rPr lang="ru-RU" sz="2800" b="1" dirty="0" err="1">
                <a:solidFill>
                  <a:srgbClr val="C00000"/>
                </a:solidFill>
              </a:rPr>
              <a:t>холін</a:t>
            </a:r>
            <a:r>
              <a:rPr lang="ru-RU" sz="2800" b="1" dirty="0">
                <a:solidFill>
                  <a:srgbClr val="C00000"/>
                </a:solidFill>
              </a:rPr>
              <a:t>, </a:t>
            </a:r>
            <a:r>
              <a:rPr lang="ru-RU" sz="2800" b="1" dirty="0" err="1">
                <a:solidFill>
                  <a:srgbClr val="C00000"/>
                </a:solidFill>
              </a:rPr>
              <a:t>йони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Кальцію</a:t>
            </a:r>
            <a:r>
              <a:rPr lang="ru-RU" sz="2800" b="1" dirty="0">
                <a:solidFill>
                  <a:srgbClr val="C00000"/>
                </a:solidFill>
              </a:rPr>
              <a:t> й </a:t>
            </a:r>
            <a:r>
              <a:rPr lang="ru-RU" sz="2800" b="1" dirty="0" err="1">
                <a:solidFill>
                  <a:srgbClr val="C00000"/>
                </a:solidFill>
              </a:rPr>
              <a:t>Калію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тощо</a:t>
            </a:r>
            <a:r>
              <a:rPr lang="ru-RU" sz="2800" b="1" dirty="0">
                <a:solidFill>
                  <a:srgbClr val="C00000"/>
                </a:solidFill>
              </a:rPr>
              <a:t>.</a:t>
            </a:r>
          </a:p>
          <a:p>
            <a:pPr algn="ctr"/>
            <a:r>
              <a:rPr lang="ru-RU" sz="2800" b="1" dirty="0">
                <a:solidFill>
                  <a:srgbClr val="C00000"/>
                </a:solidFill>
              </a:rPr>
              <a:t>Головне </a:t>
            </a:r>
            <a:r>
              <a:rPr lang="ru-RU" sz="2800" b="1" dirty="0" err="1">
                <a:solidFill>
                  <a:srgbClr val="C00000"/>
                </a:solidFill>
              </a:rPr>
              <a:t>завдання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нейрогуморальної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регуляції</a:t>
            </a:r>
            <a:r>
              <a:rPr lang="ru-RU" sz="2800" b="1" dirty="0">
                <a:solidFill>
                  <a:srgbClr val="C00000"/>
                </a:solidFill>
              </a:rPr>
              <a:t> — </a:t>
            </a:r>
            <a:r>
              <a:rPr lang="ru-RU" sz="2800" b="1" dirty="0" err="1">
                <a:solidFill>
                  <a:srgbClr val="C00000"/>
                </a:solidFill>
              </a:rPr>
              <a:t>підтримання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відносної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сталості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внутрішнього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середовища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організму</a:t>
            </a:r>
            <a:r>
              <a:rPr lang="ru-RU" sz="2800" b="1" dirty="0" smtClean="0">
                <a:solidFill>
                  <a:srgbClr val="C00000"/>
                </a:solidFill>
              </a:rPr>
              <a:t>.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80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92696"/>
            <a:ext cx="871296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Регуляція</a:t>
            </a:r>
            <a:r>
              <a:rPr lang="ru-RU" sz="3600" b="1" dirty="0">
                <a:solidFill>
                  <a:srgbClr val="C00000"/>
                </a:solidFill>
              </a:rPr>
              <a:t>  </a:t>
            </a:r>
            <a:r>
              <a:rPr lang="ru-RU" sz="3600" b="1" dirty="0" err="1">
                <a:solidFill>
                  <a:srgbClr val="C00000"/>
                </a:solidFill>
              </a:rPr>
              <a:t>функцій</a:t>
            </a:r>
            <a:r>
              <a:rPr lang="ru-RU" sz="3600" b="1" dirty="0">
                <a:solidFill>
                  <a:srgbClr val="C00000"/>
                </a:solidFill>
              </a:rPr>
              <a:t>  </a:t>
            </a:r>
            <a:r>
              <a:rPr lang="ru-RU" sz="3600" b="1" dirty="0" err="1">
                <a:solidFill>
                  <a:srgbClr val="C00000"/>
                </a:solidFill>
              </a:rPr>
              <a:t>рослинного</a:t>
            </a:r>
            <a:r>
              <a:rPr lang="ru-RU" sz="3600" b="1" dirty="0">
                <a:solidFill>
                  <a:srgbClr val="C00000"/>
                </a:solidFill>
              </a:rPr>
              <a:t>  </a:t>
            </a:r>
            <a:r>
              <a:rPr lang="ru-RU" sz="3600" b="1" dirty="0" err="1">
                <a:solidFill>
                  <a:srgbClr val="C00000"/>
                </a:solidFill>
              </a:rPr>
              <a:t>організму</a:t>
            </a:r>
            <a:endParaRPr lang="ru-RU" sz="3200" b="1" dirty="0">
              <a:solidFill>
                <a:srgbClr val="C00000"/>
              </a:solidFill>
            </a:endParaRPr>
          </a:p>
          <a:p>
            <a:pPr algn="ctr"/>
            <a:r>
              <a:rPr lang="ru-RU" sz="2000" b="1" dirty="0" err="1">
                <a:solidFill>
                  <a:srgbClr val="C00000"/>
                </a:solidFill>
              </a:rPr>
              <a:t>Рослинний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організм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працює</a:t>
            </a:r>
            <a:r>
              <a:rPr lang="ru-RU" sz="2000" b="1" dirty="0">
                <a:solidFill>
                  <a:srgbClr val="C00000"/>
                </a:solidFill>
              </a:rPr>
              <a:t> як </a:t>
            </a:r>
            <a:r>
              <a:rPr lang="ru-RU" sz="2000" b="1" dirty="0" err="1">
                <a:solidFill>
                  <a:srgbClr val="C00000"/>
                </a:solidFill>
              </a:rPr>
              <a:t>єдина</a:t>
            </a:r>
            <a:r>
              <a:rPr lang="ru-RU" sz="2000" b="1" dirty="0">
                <a:solidFill>
                  <a:srgbClr val="C00000"/>
                </a:solidFill>
              </a:rPr>
              <a:t> система </a:t>
            </a:r>
            <a:r>
              <a:rPr lang="ru-RU" sz="2000" b="1" dirty="0" err="1">
                <a:solidFill>
                  <a:srgbClr val="C00000"/>
                </a:solidFill>
              </a:rPr>
              <a:t>завдяки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гормональній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регуляції</a:t>
            </a:r>
            <a:r>
              <a:rPr lang="ru-RU" sz="2000" b="1" dirty="0">
                <a:solidFill>
                  <a:srgbClr val="C00000"/>
                </a:solidFill>
              </a:rPr>
              <a:t>. </a:t>
            </a:r>
            <a:r>
              <a:rPr lang="ru-RU" sz="2000" b="1" dirty="0" err="1">
                <a:solidFill>
                  <a:srgbClr val="C00000"/>
                </a:solidFill>
              </a:rPr>
              <a:t>Фітогормони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об’єднують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органи</a:t>
            </a:r>
            <a:r>
              <a:rPr lang="ru-RU" sz="2000" b="1" dirty="0">
                <a:solidFill>
                  <a:srgbClr val="C00000"/>
                </a:solidFill>
              </a:rPr>
              <a:t> й </a:t>
            </a:r>
            <a:r>
              <a:rPr lang="ru-RU" sz="2000" b="1" dirty="0" err="1">
                <a:solidFill>
                  <a:srgbClr val="C00000"/>
                </a:solidFill>
              </a:rPr>
              <a:t>тканини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рослинного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організму</a:t>
            </a:r>
            <a:r>
              <a:rPr lang="ru-RU" sz="2000" b="1" dirty="0">
                <a:solidFill>
                  <a:srgbClr val="C00000"/>
                </a:solidFill>
              </a:rPr>
              <a:t> в </a:t>
            </a:r>
            <a:r>
              <a:rPr lang="ru-RU" sz="2000" b="1" dirty="0" err="1">
                <a:solidFill>
                  <a:srgbClr val="C00000"/>
                </a:solidFill>
              </a:rPr>
              <a:t>єдину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функціональну</a:t>
            </a:r>
            <a:r>
              <a:rPr lang="ru-RU" sz="2000" b="1" dirty="0">
                <a:solidFill>
                  <a:srgbClr val="C00000"/>
                </a:solidFill>
              </a:rPr>
              <a:t> систему. </a:t>
            </a:r>
            <a:r>
              <a:rPr lang="ru-RU" sz="2000" b="1" dirty="0" err="1">
                <a:solidFill>
                  <a:srgbClr val="C00000"/>
                </a:solidFill>
              </a:rPr>
              <a:t>Біологічно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активні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речовини</a:t>
            </a:r>
            <a:r>
              <a:rPr lang="ru-RU" sz="2000" b="1" dirty="0">
                <a:solidFill>
                  <a:srgbClr val="C00000"/>
                </a:solidFill>
              </a:rPr>
              <a:t>, </a:t>
            </a:r>
            <a:r>
              <a:rPr lang="ru-RU" sz="2000" b="1" dirty="0" err="1">
                <a:solidFill>
                  <a:srgbClr val="C00000"/>
                </a:solidFill>
              </a:rPr>
              <a:t>стимулятори</a:t>
            </a:r>
            <a:r>
              <a:rPr lang="ru-RU" sz="2000" b="1" dirty="0">
                <a:solidFill>
                  <a:srgbClr val="C00000"/>
                </a:solidFill>
              </a:rPr>
              <a:t> росту, </a:t>
            </a:r>
            <a:r>
              <a:rPr lang="ru-RU" sz="2000" b="1" dirty="0" err="1">
                <a:solidFill>
                  <a:srgbClr val="C00000"/>
                </a:solidFill>
              </a:rPr>
              <a:t>наприклад</a:t>
            </a:r>
            <a:r>
              <a:rPr lang="ru-RU" sz="2000" b="1" dirty="0">
                <a:solidFill>
                  <a:srgbClr val="C00000"/>
                </a:solidFill>
              </a:rPr>
              <a:t> гетероауксин, </a:t>
            </a:r>
            <a:r>
              <a:rPr lang="ru-RU" sz="2000" b="1" dirty="0" err="1">
                <a:solidFill>
                  <a:srgbClr val="C00000"/>
                </a:solidFill>
              </a:rPr>
              <a:t>цитокініни,гібереліни</a:t>
            </a:r>
            <a:r>
              <a:rPr lang="ru-RU" sz="2000" b="1" dirty="0">
                <a:solidFill>
                  <a:srgbClr val="C00000"/>
                </a:solidFill>
              </a:rPr>
              <a:t>, </a:t>
            </a:r>
            <a:r>
              <a:rPr lang="ru-RU" sz="2000" b="1" dirty="0" err="1">
                <a:solidFill>
                  <a:srgbClr val="C00000"/>
                </a:solidFill>
              </a:rPr>
              <a:t>впливають</a:t>
            </a:r>
            <a:r>
              <a:rPr lang="ru-RU" sz="2000" b="1" dirty="0">
                <a:solidFill>
                  <a:srgbClr val="C00000"/>
                </a:solidFill>
              </a:rPr>
              <a:t> на </a:t>
            </a:r>
            <a:r>
              <a:rPr lang="ru-RU" sz="2000" b="1" dirty="0" err="1">
                <a:solidFill>
                  <a:srgbClr val="C00000"/>
                </a:solidFill>
              </a:rPr>
              <a:t>різні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функції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рослинного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організму</a:t>
            </a:r>
            <a:r>
              <a:rPr lang="ru-RU" sz="2000" b="1" dirty="0">
                <a:solidFill>
                  <a:srgbClr val="C00000"/>
                </a:solidFill>
              </a:rPr>
              <a:t>. </a:t>
            </a:r>
            <a:r>
              <a:rPr lang="ru-RU" sz="2000" b="1" dirty="0" err="1">
                <a:solidFill>
                  <a:srgbClr val="C00000"/>
                </a:solidFill>
              </a:rPr>
              <a:t>Деякі</a:t>
            </a:r>
            <a:r>
              <a:rPr lang="ru-RU" sz="2000" b="1" dirty="0">
                <a:solidFill>
                  <a:srgbClr val="C00000"/>
                </a:solidFill>
              </a:rPr>
              <a:t> з них </a:t>
            </a:r>
            <a:r>
              <a:rPr lang="ru-RU" sz="2000" b="1" dirty="0" err="1">
                <a:solidFill>
                  <a:srgbClr val="C00000"/>
                </a:solidFill>
              </a:rPr>
              <a:t>виробляються</a:t>
            </a:r>
            <a:r>
              <a:rPr lang="ru-RU" sz="2000" b="1" dirty="0">
                <a:solidFill>
                  <a:srgbClr val="C00000"/>
                </a:solidFill>
              </a:rPr>
              <a:t> в одних </a:t>
            </a:r>
            <a:r>
              <a:rPr lang="ru-RU" sz="2000" b="1" dirty="0" err="1">
                <a:solidFill>
                  <a:srgbClr val="C00000"/>
                </a:solidFill>
              </a:rPr>
              <a:t>клітинах</a:t>
            </a:r>
            <a:r>
              <a:rPr lang="ru-RU" sz="2000" b="1" dirty="0">
                <a:solidFill>
                  <a:srgbClr val="C00000"/>
                </a:solidFill>
              </a:rPr>
              <a:t>, а </a:t>
            </a:r>
            <a:r>
              <a:rPr lang="ru-RU" sz="2000" b="1" dirty="0" err="1">
                <a:solidFill>
                  <a:srgbClr val="C00000"/>
                </a:solidFill>
              </a:rPr>
              <a:t>діють</a:t>
            </a:r>
            <a:r>
              <a:rPr lang="ru-RU" sz="2000" b="1" dirty="0">
                <a:solidFill>
                  <a:srgbClr val="C00000"/>
                </a:solidFill>
              </a:rPr>
              <a:t> в </a:t>
            </a:r>
            <a:r>
              <a:rPr lang="ru-RU" sz="2000" b="1" dirty="0" err="1">
                <a:solidFill>
                  <a:srgbClr val="C00000"/>
                </a:solidFill>
              </a:rPr>
              <a:t>інших</a:t>
            </a:r>
            <a:r>
              <a:rPr lang="ru-RU" sz="2000" b="1" dirty="0">
                <a:solidFill>
                  <a:srgbClr val="C00000"/>
                </a:solidFill>
              </a:rPr>
              <a:t>, </a:t>
            </a:r>
            <a:r>
              <a:rPr lang="ru-RU" sz="2000" b="1" dirty="0" err="1">
                <a:solidFill>
                  <a:srgbClr val="C00000"/>
                </a:solidFill>
              </a:rPr>
              <a:t>іноді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їхня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дія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проявляється</a:t>
            </a:r>
            <a:r>
              <a:rPr lang="ru-RU" sz="2000" b="1" dirty="0">
                <a:solidFill>
                  <a:srgbClr val="C00000"/>
                </a:solidFill>
              </a:rPr>
              <a:t> в тих самих </a:t>
            </a:r>
            <a:r>
              <a:rPr lang="ru-RU" sz="2000" b="1" dirty="0" err="1">
                <a:solidFill>
                  <a:srgbClr val="C00000"/>
                </a:solidFill>
              </a:rPr>
              <a:t>клітинах</a:t>
            </a:r>
            <a:r>
              <a:rPr lang="ru-RU" sz="2000" b="1" dirty="0">
                <a:solidFill>
                  <a:srgbClr val="C00000"/>
                </a:solidFill>
              </a:rPr>
              <a:t>, у </a:t>
            </a:r>
            <a:r>
              <a:rPr lang="ru-RU" sz="2000" b="1" dirty="0" err="1">
                <a:solidFill>
                  <a:srgbClr val="C00000"/>
                </a:solidFill>
              </a:rPr>
              <a:t>яких</a:t>
            </a:r>
            <a:r>
              <a:rPr lang="ru-RU" sz="2000" b="1" dirty="0">
                <a:solidFill>
                  <a:srgbClr val="C00000"/>
                </a:solidFill>
              </a:rPr>
              <a:t> вони </a:t>
            </a:r>
            <a:r>
              <a:rPr lang="ru-RU" sz="2000" b="1" dirty="0" err="1">
                <a:solidFill>
                  <a:srgbClr val="C00000"/>
                </a:solidFill>
              </a:rPr>
              <a:t>утворилися</a:t>
            </a:r>
            <a:r>
              <a:rPr lang="ru-RU" sz="2000" b="1" dirty="0">
                <a:solidFill>
                  <a:srgbClr val="C00000"/>
                </a:solidFill>
              </a:rPr>
              <a:t>. </a:t>
            </a:r>
            <a:r>
              <a:rPr lang="ru-RU" sz="2000" b="1" dirty="0" err="1">
                <a:solidFill>
                  <a:srgbClr val="C00000"/>
                </a:solidFill>
              </a:rPr>
              <a:t>Їхня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дія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може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проявлятися</a:t>
            </a:r>
            <a:r>
              <a:rPr lang="ru-RU" sz="2000" b="1" dirty="0">
                <a:solidFill>
                  <a:srgbClr val="C00000"/>
                </a:solidFill>
              </a:rPr>
              <a:t> як у </a:t>
            </a:r>
            <a:r>
              <a:rPr lang="ru-RU" sz="2000" b="1" dirty="0" err="1">
                <a:solidFill>
                  <a:srgbClr val="C00000"/>
                </a:solidFill>
              </a:rPr>
              <a:t>стимулюванні</a:t>
            </a:r>
            <a:r>
              <a:rPr lang="ru-RU" sz="2000" b="1" dirty="0">
                <a:solidFill>
                  <a:srgbClr val="C00000"/>
                </a:solidFill>
              </a:rPr>
              <a:t> росту, так і в </a:t>
            </a:r>
            <a:r>
              <a:rPr lang="ru-RU" sz="2000" b="1" dirty="0" err="1">
                <a:solidFill>
                  <a:srgbClr val="C00000"/>
                </a:solidFill>
              </a:rPr>
              <a:t>гальмуванні</a:t>
            </a:r>
            <a:r>
              <a:rPr lang="ru-RU" sz="2000" b="1" dirty="0">
                <a:solidFill>
                  <a:srgbClr val="C00000"/>
                </a:solidFill>
              </a:rPr>
              <a:t>. Ауксин </a:t>
            </a:r>
            <a:r>
              <a:rPr lang="ru-RU" sz="2000" b="1" dirty="0" err="1">
                <a:solidFill>
                  <a:srgbClr val="C00000"/>
                </a:solidFill>
              </a:rPr>
              <a:t>бруньок</a:t>
            </a:r>
            <a:r>
              <a:rPr lang="ru-RU" sz="2000" b="1" dirty="0">
                <a:solidFill>
                  <a:srgbClr val="C00000"/>
                </a:solidFill>
              </a:rPr>
              <a:t>, </a:t>
            </a:r>
            <a:r>
              <a:rPr lang="ru-RU" sz="2000" b="1" dirty="0" err="1">
                <a:solidFill>
                  <a:srgbClr val="C00000"/>
                </a:solidFill>
              </a:rPr>
              <a:t>цитокінін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кореня</a:t>
            </a:r>
            <a:r>
              <a:rPr lang="ru-RU" sz="2000" b="1" dirty="0">
                <a:solidFill>
                  <a:srgbClr val="C00000"/>
                </a:solidFill>
              </a:rPr>
              <a:t>, </a:t>
            </a:r>
            <a:r>
              <a:rPr lang="ru-RU" sz="2000" b="1" dirty="0" err="1">
                <a:solidFill>
                  <a:srgbClr val="C00000"/>
                </a:solidFill>
              </a:rPr>
              <a:t>гібереліни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листя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впливають</a:t>
            </a:r>
            <a:r>
              <a:rPr lang="ru-RU" sz="2000" b="1" dirty="0">
                <a:solidFill>
                  <a:srgbClr val="C00000"/>
                </a:solidFill>
              </a:rPr>
              <a:t> на </a:t>
            </a:r>
            <a:r>
              <a:rPr lang="ru-RU" sz="2000" b="1" dirty="0" err="1">
                <a:solidFill>
                  <a:srgbClr val="C00000"/>
                </a:solidFill>
              </a:rPr>
              <a:t>різні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клітини</a:t>
            </a:r>
            <a:r>
              <a:rPr lang="ru-RU" sz="2000" b="1" dirty="0">
                <a:solidFill>
                  <a:srgbClr val="C00000"/>
                </a:solidFill>
              </a:rPr>
              <a:t>, </a:t>
            </a:r>
            <a:r>
              <a:rPr lang="ru-RU" sz="2000" b="1" dirty="0" err="1">
                <a:solidFill>
                  <a:srgbClr val="C00000"/>
                </a:solidFill>
              </a:rPr>
              <a:t>тканини</a:t>
            </a:r>
            <a:r>
              <a:rPr lang="ru-RU" sz="2000" b="1" dirty="0">
                <a:solidFill>
                  <a:srgbClr val="C00000"/>
                </a:solidFill>
              </a:rPr>
              <a:t> й </a:t>
            </a:r>
            <a:r>
              <a:rPr lang="ru-RU" sz="2000" b="1" dirty="0" err="1">
                <a:solidFill>
                  <a:srgbClr val="C00000"/>
                </a:solidFill>
              </a:rPr>
              <a:t>органи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рослини</a:t>
            </a:r>
            <a:r>
              <a:rPr lang="ru-RU" sz="2000" b="1" dirty="0">
                <a:solidFill>
                  <a:srgbClr val="C00000"/>
                </a:solidFill>
              </a:rPr>
              <a:t>.</a:t>
            </a:r>
          </a:p>
          <a:p>
            <a:pPr algn="ctr"/>
            <a:r>
              <a:rPr lang="ru-RU" sz="2000" b="1" dirty="0" err="1">
                <a:solidFill>
                  <a:srgbClr val="C00000"/>
                </a:solidFill>
              </a:rPr>
              <a:t>Крім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гормональної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регуляції</a:t>
            </a:r>
            <a:r>
              <a:rPr lang="ru-RU" sz="2000" b="1" dirty="0">
                <a:solidFill>
                  <a:srgbClr val="C00000"/>
                </a:solidFill>
              </a:rPr>
              <a:t>, у </a:t>
            </a:r>
            <a:r>
              <a:rPr lang="ru-RU" sz="2000" b="1" dirty="0" err="1">
                <a:solidFill>
                  <a:srgbClr val="C00000"/>
                </a:solidFill>
              </a:rPr>
              <a:t>рослин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дуже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важливу</a:t>
            </a:r>
            <a:r>
              <a:rPr lang="ru-RU" sz="2000" b="1" dirty="0">
                <a:solidFill>
                  <a:srgbClr val="C00000"/>
                </a:solidFill>
              </a:rPr>
              <a:t> роль </a:t>
            </a:r>
            <a:r>
              <a:rPr lang="ru-RU" sz="2000" b="1" dirty="0" err="1">
                <a:solidFill>
                  <a:srgbClr val="C00000"/>
                </a:solidFill>
              </a:rPr>
              <a:t>виконує</a:t>
            </a:r>
            <a:r>
              <a:rPr lang="ru-RU" sz="2000" b="1" dirty="0">
                <a:solidFill>
                  <a:srgbClr val="C00000"/>
                </a:solidFill>
              </a:rPr>
              <a:t> й </a:t>
            </a:r>
            <a:r>
              <a:rPr lang="ru-RU" sz="2000" b="1" dirty="0" err="1">
                <a:solidFill>
                  <a:srgbClr val="C00000"/>
                </a:solidFill>
              </a:rPr>
              <a:t>електрофізіологічна</a:t>
            </a:r>
            <a:r>
              <a:rPr lang="ru-RU" sz="2000" b="1" dirty="0">
                <a:solidFill>
                  <a:srgbClr val="C00000"/>
                </a:solidFill>
              </a:rPr>
              <a:t> система </a:t>
            </a:r>
            <a:r>
              <a:rPr lang="ru-RU" sz="2000" b="1" dirty="0" err="1">
                <a:solidFill>
                  <a:srgbClr val="C00000"/>
                </a:solidFill>
              </a:rPr>
              <a:t>регуляції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функцій</a:t>
            </a:r>
            <a:r>
              <a:rPr lang="ru-RU" sz="2000" b="1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235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104</TotalTime>
  <Words>353</Words>
  <Application>Microsoft Office PowerPoint</Application>
  <PresentationFormat>Экран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NewsPrint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REMROFSNART</dc:creator>
  <cp:lastModifiedBy>REMROFSNART</cp:lastModifiedBy>
  <cp:revision>9</cp:revision>
  <dcterms:created xsi:type="dcterms:W3CDTF">2014-05-25T19:16:54Z</dcterms:created>
  <dcterms:modified xsi:type="dcterms:W3CDTF">2014-05-25T21:05:56Z</dcterms:modified>
</cp:coreProperties>
</file>