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586C6C0-F9B6-4A04-AA36-043DB8DC601C}" type="datetimeFigureOut">
              <a:rPr lang="uk-UA" smtClean="0"/>
              <a:pPr/>
              <a:t>02.06.2014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40E5842-1920-46B4-B2C4-9F7093DABDB5}"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6C6C0-F9B6-4A04-AA36-043DB8DC601C}" type="datetimeFigureOut">
              <a:rPr lang="uk-UA" smtClean="0"/>
              <a:pPr/>
              <a:t>02.06.2014</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E5842-1920-46B4-B2C4-9F7093DABDB5}"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93988"/>
            <a:ext cx="7772400" cy="1470025"/>
          </a:xfrm>
        </p:spPr>
        <p:txBody>
          <a:bodyPr/>
          <a:lstStyle/>
          <a:p>
            <a:r>
              <a:rPr lang="ru-RU" b="1" dirty="0" err="1">
                <a:latin typeface="Times New Roman" pitchFamily="18" charset="0"/>
                <a:cs typeface="Times New Roman" pitchFamily="18" charset="0"/>
              </a:rPr>
              <a:t>Вирощування</a:t>
            </a:r>
            <a:r>
              <a:rPr lang="ru-RU" b="1" dirty="0">
                <a:latin typeface="Times New Roman" pitchFamily="18" charset="0"/>
                <a:cs typeface="Times New Roman" pitchFamily="18" charset="0"/>
              </a:rPr>
              <a:t> </a:t>
            </a:r>
            <a:r>
              <a:rPr lang="uk-UA" b="1" dirty="0" smtClean="0">
                <a:latin typeface="Times New Roman" pitchFamily="18" charset="0"/>
                <a:cs typeface="Times New Roman" pitchFamily="18" charset="0"/>
              </a:rPr>
              <a:t>еліти </a:t>
            </a:r>
            <a:r>
              <a:rPr lang="ru-RU" b="1" dirty="0" err="1" smtClean="0">
                <a:latin typeface="Times New Roman" pitchFamily="18" charset="0"/>
                <a:cs typeface="Times New Roman" pitchFamily="18" charset="0"/>
              </a:rPr>
              <a:t>зернових</a:t>
            </a:r>
            <a:r>
              <a:rPr lang="ru-RU" b="1" dirty="0" smtClean="0">
                <a:latin typeface="Times New Roman" pitchFamily="18" charset="0"/>
                <a:cs typeface="Times New Roman" pitchFamily="18" charset="0"/>
              </a:rPr>
              <a:t> культур </a:t>
            </a:r>
            <a:r>
              <a:rPr lang="ru-RU" b="1" dirty="0" err="1" smtClean="0">
                <a:latin typeface="Times New Roman" pitchFamily="18" charset="0"/>
                <a:cs typeface="Times New Roman" pitchFamily="18" charset="0"/>
              </a:rPr>
              <a:t>України</a:t>
            </a:r>
            <a:endParaRPr lang="uk-UA"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542492"/>
            <a:ext cx="8229600" cy="3773016"/>
          </a:xfrm>
          <a:blipFill>
            <a:blip r:embed="rId3" cstate="print"/>
            <a:stretch>
              <a:fillRect/>
            </a:stretch>
          </a:blipFill>
          <a:ln>
            <a:solidFill>
              <a:schemeClr val="tx1"/>
            </a:solidFill>
          </a:ln>
        </p:spPr>
        <p:txBody>
          <a:bodyPr>
            <a:normAutofit fontScale="92500"/>
          </a:bodyPr>
          <a:lstStyle/>
          <a:p>
            <a:pPr algn="ctr">
              <a:buNone/>
            </a:pPr>
            <a:r>
              <a:rPr lang="uk-UA" dirty="0">
                <a:latin typeface="Times New Roman" pitchFamily="18" charset="0"/>
                <a:cs typeface="Times New Roman" pitchFamily="18" charset="0"/>
              </a:rPr>
              <a:t>Кукурудзі належить важлива роль у забезпеченні тваринництва концентрованими кормами</a:t>
            </a:r>
            <a:r>
              <a:rPr lang="uk-UA" dirty="0" smtClean="0">
                <a:latin typeface="Times New Roman" pitchFamily="18" charset="0"/>
                <a:cs typeface="Times New Roman" pitchFamily="18" charset="0"/>
              </a:rPr>
              <a:t>.</a:t>
            </a:r>
          </a:p>
          <a:p>
            <a:pPr algn="ctr">
              <a:buNone/>
            </a:pPr>
            <a:r>
              <a:rPr lang="uk-UA" dirty="0" smtClean="0">
                <a:latin typeface="Times New Roman" pitchFamily="18" charset="0"/>
                <a:cs typeface="Times New Roman" pitchFamily="18" charset="0"/>
              </a:rPr>
              <a:t>Найбільші </a:t>
            </a:r>
            <a:r>
              <a:rPr lang="uk-UA" dirty="0">
                <a:latin typeface="Times New Roman" pitchFamily="18" charset="0"/>
                <a:cs typeface="Times New Roman" pitchFamily="18" charset="0"/>
              </a:rPr>
              <a:t>посівні площі під цією культурою розміщені в областях Лісостепової і Степової зон</a:t>
            </a:r>
            <a:r>
              <a:rPr lang="uk-UA" dirty="0" smtClean="0">
                <a:latin typeface="Times New Roman" pitchFamily="18" charset="0"/>
                <a:cs typeface="Times New Roman" pitchFamily="18" charset="0"/>
              </a:rPr>
              <a:t>.</a:t>
            </a:r>
          </a:p>
          <a:p>
            <a:pPr algn="ctr">
              <a:buNone/>
            </a:pPr>
            <a:r>
              <a:rPr lang="uk-UA" dirty="0" smtClean="0">
                <a:latin typeface="Times New Roman" pitchFamily="18" charset="0"/>
                <a:cs typeface="Times New Roman" pitchFamily="18" charset="0"/>
              </a:rPr>
              <a:t>Вирощують </a:t>
            </a:r>
            <a:r>
              <a:rPr lang="uk-UA" dirty="0">
                <a:latin typeface="Times New Roman" pitchFamily="18" charset="0"/>
                <a:cs typeface="Times New Roman" pitchFamily="18" charset="0"/>
              </a:rPr>
              <a:t>кукурудзу також на Закарпатті і Прикарпатті.</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4320"/>
            <a:ext cx="8229600" cy="6669360"/>
          </a:xfrm>
          <a:blipFill>
            <a:blip r:embed="rId3" cstate="print"/>
            <a:stretch>
              <a:fillRect/>
            </a:stretch>
          </a:blipFill>
          <a:ln>
            <a:solidFill>
              <a:schemeClr val="tx1"/>
            </a:solidFill>
          </a:ln>
        </p:spPr>
        <p:txBody>
          <a:bodyPr>
            <a:normAutofit fontScale="85000" lnSpcReduction="20000"/>
          </a:bodyPr>
          <a:lstStyle/>
          <a:p>
            <a:pPr algn="ctr">
              <a:buNone/>
            </a:pPr>
            <a:endParaRPr lang="uk-UA" dirty="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Промислове </a:t>
            </a:r>
            <a:r>
              <a:rPr lang="uk-UA" dirty="0">
                <a:latin typeface="Times New Roman" pitchFamily="18" charset="0"/>
                <a:cs typeface="Times New Roman" pitchFamily="18" charset="0"/>
              </a:rPr>
              <a:t>ланка </a:t>
            </a:r>
            <a:r>
              <a:rPr lang="uk-UA" dirty="0" smtClean="0">
                <a:latin typeface="Times New Roman" pitchFamily="18" charset="0"/>
                <a:cs typeface="Times New Roman" pitchFamily="18" charset="0"/>
              </a:rPr>
              <a:t>зерно-промислового </a:t>
            </a:r>
            <a:r>
              <a:rPr lang="uk-UA" dirty="0">
                <a:latin typeface="Times New Roman" pitchFamily="18" charset="0"/>
                <a:cs typeface="Times New Roman" pitchFamily="18" charset="0"/>
              </a:rPr>
              <a:t>комплексу забезпечує зберігання і переробку зерна</a:t>
            </a:r>
            <a:r>
              <a:rPr lang="uk-UA" dirty="0" smtClean="0">
                <a:latin typeface="Times New Roman" pitchFamily="18" charset="0"/>
                <a:cs typeface="Times New Roman" pitchFamily="18" charset="0"/>
              </a:rPr>
              <a:t>.</a:t>
            </a:r>
          </a:p>
          <a:p>
            <a:pPr algn="ctr">
              <a:buNone/>
            </a:pPr>
            <a:r>
              <a:rPr lang="uk-UA" dirty="0" smtClean="0">
                <a:latin typeface="Times New Roman" pitchFamily="18" charset="0"/>
                <a:cs typeface="Times New Roman" pitchFamily="18" charset="0"/>
              </a:rPr>
              <a:t>Основними </a:t>
            </a:r>
            <a:r>
              <a:rPr lang="uk-UA" dirty="0">
                <a:latin typeface="Times New Roman" pitchFamily="18" charset="0"/>
                <a:cs typeface="Times New Roman" pitchFamily="18" charset="0"/>
              </a:rPr>
              <a:t>галузями зернопереробної промисловості </a:t>
            </a:r>
            <a:r>
              <a:rPr lang="uk-UA" dirty="0" smtClean="0">
                <a:latin typeface="Times New Roman" pitchFamily="18" charset="0"/>
                <a:cs typeface="Times New Roman" pitchFamily="18" charset="0"/>
              </a:rPr>
              <a:t>є: </a:t>
            </a:r>
            <a:r>
              <a:rPr lang="uk-UA" u="sng" dirty="0">
                <a:latin typeface="Times New Roman" pitchFamily="18" charset="0"/>
                <a:cs typeface="Times New Roman" pitchFamily="18" charset="0"/>
              </a:rPr>
              <a:t>борошномельно-круп'яна, комбікормова і хлібопекарська</a:t>
            </a:r>
            <a:r>
              <a:rPr lang="uk-UA" dirty="0">
                <a:latin typeface="Times New Roman" pitchFamily="18" charset="0"/>
                <a:cs typeface="Times New Roman" pitchFamily="18" charset="0"/>
              </a:rPr>
              <a:t>. </a:t>
            </a: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Продукція </a:t>
            </a:r>
            <a:r>
              <a:rPr lang="uk-UA" dirty="0">
                <a:latin typeface="Times New Roman" pitchFamily="18" charset="0"/>
                <a:cs typeface="Times New Roman" pitchFamily="18" charset="0"/>
              </a:rPr>
              <a:t>зернового господарства транспортабельна. Тому підприємства, що виробляють хлібопродукти, розміщуються у місцях їх споживання. </a:t>
            </a: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Потужні </a:t>
            </a:r>
            <a:r>
              <a:rPr lang="uk-UA" dirty="0">
                <a:latin typeface="Times New Roman" pitchFamily="18" charset="0"/>
                <a:cs typeface="Times New Roman" pitchFamily="18" charset="0"/>
              </a:rPr>
              <a:t>підприємства по виробництву борошна і </a:t>
            </a:r>
            <a:r>
              <a:rPr lang="uk-UA" dirty="0" smtClean="0">
                <a:latin typeface="Times New Roman" pitchFamily="18" charset="0"/>
                <a:cs typeface="Times New Roman" pitchFamily="18" charset="0"/>
              </a:rPr>
              <a:t>хліба </a:t>
            </a:r>
            <a:r>
              <a:rPr lang="uk-UA" dirty="0">
                <a:latin typeface="Times New Roman" pitchFamily="18" charset="0"/>
                <a:cs typeface="Times New Roman" pitchFamily="18" charset="0"/>
              </a:rPr>
              <a:t>розміщені в Києві, Одесі, Харкові, Дніпропетровську, Донецьку, Львові та інших великих </a:t>
            </a:r>
            <a:r>
              <a:rPr lang="uk-UA" dirty="0" smtClean="0">
                <a:latin typeface="Times New Roman" pitchFamily="18" charset="0"/>
                <a:cs typeface="Times New Roman" pitchFamily="18" charset="0"/>
              </a:rPr>
              <a:t>містах.</a:t>
            </a:r>
          </a:p>
          <a:p>
            <a:pPr algn="ctr">
              <a:buNone/>
            </a:pPr>
            <a:r>
              <a:rPr lang="uk-UA" dirty="0">
                <a:latin typeface="Times New Roman" pitchFamily="18" charset="0"/>
                <a:cs typeface="Times New Roman" pitchFamily="18" charset="0"/>
              </a:rPr>
              <a:t> Хлібозаводи є в усіх середніх і малих містах селищах міського типу і великих селах</a:t>
            </a:r>
            <a:r>
              <a:rPr lang="uk-UA" dirty="0" smtClean="0">
                <a:latin typeface="Times New Roman" pitchFamily="18" charset="0"/>
                <a:cs typeface="Times New Roman" pitchFamily="18" charset="0"/>
              </a:rPr>
              <a:t>.</a:t>
            </a:r>
            <a:r>
              <a:rPr lang="uk-UA" dirty="0">
                <a:latin typeface="Times New Roman" pitchFamily="18" charset="0"/>
                <a:cs typeface="Times New Roman" pitchFamily="18" charset="0"/>
              </a:rPr>
              <a:t> Розвиток борошномельної і хлібопекарської промисловості залежить від потреб в хлібопродуктах</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sz="4000" b="1" dirty="0" smtClean="0">
                <a:solidFill>
                  <a:schemeClr val="bg1"/>
                </a:solidFill>
                <a:latin typeface="Times New Roman" pitchFamily="18" charset="0"/>
                <a:cs typeface="Times New Roman" pitchFamily="18" charset="0"/>
              </a:rPr>
              <a:t>2. </a:t>
            </a:r>
            <a:r>
              <a:rPr lang="ru-RU" sz="3600" b="1" dirty="0" err="1" smtClean="0">
                <a:solidFill>
                  <a:schemeClr val="bg1"/>
                </a:solidFill>
                <a:latin typeface="Times New Roman" pitchFamily="18" charset="0"/>
                <a:cs typeface="Times New Roman" pitchFamily="18" charset="0"/>
              </a:rPr>
              <a:t>Стратегія</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вирощування</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пшениці</a:t>
            </a:r>
            <a:r>
              <a:rPr lang="ru-RU" sz="3600" b="1" dirty="0" smtClean="0">
                <a:solidFill>
                  <a:schemeClr val="bg1"/>
                </a:solidFill>
                <a:latin typeface="Times New Roman" pitchFamily="18" charset="0"/>
                <a:cs typeface="Times New Roman" pitchFamily="18" charset="0"/>
              </a:rPr>
              <a:t> у </a:t>
            </a:r>
            <a:r>
              <a:rPr lang="ru-RU" sz="3600" b="1" dirty="0" err="1" smtClean="0">
                <a:solidFill>
                  <a:schemeClr val="bg1"/>
                </a:solidFill>
                <a:latin typeface="Times New Roman" pitchFamily="18" charset="0"/>
                <a:cs typeface="Times New Roman" pitchFamily="18" charset="0"/>
              </a:rPr>
              <a:t>ринкових</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умовах</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України</a:t>
            </a:r>
            <a:r>
              <a:rPr lang="ru-RU" sz="3600" b="1" dirty="0" smtClean="0">
                <a:solidFill>
                  <a:schemeClr val="bg1"/>
                </a:solidFill>
                <a:latin typeface="Times New Roman" pitchFamily="18" charset="0"/>
                <a:cs typeface="Times New Roman" pitchFamily="18" charset="0"/>
              </a:rPr>
              <a:t/>
            </a:r>
            <a:br>
              <a:rPr lang="ru-RU" sz="3600" b="1" dirty="0" smtClean="0">
                <a:solidFill>
                  <a:schemeClr val="bg1"/>
                </a:solidFill>
                <a:latin typeface="Times New Roman" pitchFamily="18" charset="0"/>
                <a:cs typeface="Times New Roman" pitchFamily="18" charset="0"/>
              </a:rPr>
            </a:br>
            <a:endParaRPr lang="uk-UA" b="1" dirty="0">
              <a:solidFill>
                <a:schemeClr val="bg1"/>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844824"/>
            <a:ext cx="8229600" cy="4464496"/>
          </a:xfrm>
          <a:blipFill>
            <a:blip r:embed="rId3" cstate="print"/>
            <a:stretch>
              <a:fillRect/>
            </a:stretch>
          </a:blipFill>
          <a:ln>
            <a:solidFill>
              <a:schemeClr val="tx1"/>
            </a:solidFill>
          </a:ln>
        </p:spPr>
        <p:txBody>
          <a:bodyPr>
            <a:normAutofit fontScale="85000" lnSpcReduction="10000"/>
          </a:bodyPr>
          <a:lstStyle/>
          <a:p>
            <a:pPr algn="ctr">
              <a:buNone/>
            </a:pP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Україна </a:t>
            </a:r>
            <a:r>
              <a:rPr lang="uk-UA" dirty="0">
                <a:latin typeface="Times New Roman" pitchFamily="18" charset="0"/>
                <a:cs typeface="Times New Roman" pitchFamily="18" charset="0"/>
              </a:rPr>
              <a:t>має всі необхідні передумови для вирощування високих врожаїв зернових культур, валові збори високоякісного зерна яких в абсолютній більшості років можуть досягати 60 млн. тонн, з яких на частку пшениці повинно припадати 25-30 млн. тонн, по меншій мірі. Для цього є всі без винятку передумови. Перш за все, це наші чорноземи. У цілому, сприятливі погодно-кліматичні умови дозволяють культивувати більш урожайну, ніж яра, озиму пшеницю.</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normAutofit fontScale="77500" lnSpcReduction="20000"/>
          </a:bodyPr>
          <a:lstStyle/>
          <a:p>
            <a:pPr algn="ctr">
              <a:buNone/>
            </a:pP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Ми маємо потужну промисловість для випуску мінеральних, в першу чергу, найбільш дефіцитних і енергетично дорогих азотних добрив. Незважаючи на значно гірше, в порівнянні з абсолютною більшістю зерно-випускаючих держав світу, матеріально-технічне забезпечення селекційних програм і теоретичних біологічних досліджень, вітчизняна селекція пшениці знаходиться на високому рівні, а ряд теоретичних напрямків досліджень (біохімічна генетика якості зерна, фізико-хімічна природа якості клейковини і тесту, генетика насіння) визнаються пріоритетними в світі.</a:t>
            </a:r>
            <a:endParaRPr lang="uk-UA"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260648"/>
            <a:ext cx="8229600" cy="6336704"/>
          </a:xfrm>
          <a:blipFill>
            <a:blip r:embed="rId3" cstate="print"/>
            <a:stretch>
              <a:fillRect/>
            </a:stretch>
          </a:blipFill>
          <a:ln>
            <a:solidFill>
              <a:schemeClr val="tx1"/>
            </a:solidFill>
          </a:ln>
        </p:spPr>
        <p:txBody>
          <a:bodyPr>
            <a:normAutofit fontScale="85000" lnSpcReduction="20000"/>
          </a:bodyPr>
          <a:lstStyle/>
          <a:p>
            <a:pPr algn="ctr">
              <a:buNone/>
            </a:pPr>
            <a:r>
              <a:rPr lang="uk-UA" dirty="0" smtClean="0">
                <a:latin typeface="Times New Roman" pitchFamily="18" charset="0"/>
                <a:cs typeface="Times New Roman" pitchFamily="18" charset="0"/>
              </a:rPr>
              <a:t>У той же час, Україні не більше ніж на 25-40% використовує свої потенційні можливості щодо отримання прибутку від вирощування пшениці. Найбільші втрати у всьому ланцюжку суб'єктів зернового господарства при цьому несе селянин. Саме це обумовлює наступні загальнодержавні негативні наслідки і збитки або далеку від можливої ​​прибуток у всіх причетних до внутрішнього і зовнішнього ринків зерна.</a:t>
            </a:r>
          </a:p>
          <a:p>
            <a:pPr algn="ctr">
              <a:buNone/>
            </a:pPr>
            <a:r>
              <a:rPr lang="uk-UA" dirty="0" smtClean="0">
                <a:latin typeface="Times New Roman" pitchFamily="18" charset="0"/>
                <a:cs typeface="Times New Roman" pitchFamily="18" charset="0"/>
              </a:rPr>
              <a:t>Селянин, отримуючи в середньому 20-25 ц / га зерна в 70-80% випадках шостого-четвертого класів з дуже високою його собівартістю, залишається практично без прибутку. Він не має можливості інтенсифікувати своє виробництво і практично останні 40 років тупцює на одному місці. За цей час всі наші західні сусіди збільшили врожайність пшениці та інших зернових культур у 2-3 рази.</a:t>
            </a:r>
            <a:endParaRPr lang="uk-UA"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1196752"/>
            <a:ext cx="8229600" cy="2260848"/>
          </a:xfrm>
          <a:blipFill>
            <a:blip r:embed="rId3" cstate="print"/>
            <a:stretch>
              <a:fillRect/>
            </a:stretch>
          </a:blipFill>
          <a:ln>
            <a:solidFill>
              <a:schemeClr val="tx1"/>
            </a:solidFill>
          </a:ln>
        </p:spPr>
        <p:txBody>
          <a:bodyPr/>
          <a:lstStyle/>
          <a:p>
            <a:pPr algn="ctr">
              <a:buNone/>
            </a:pPr>
            <a:r>
              <a:rPr lang="ru-RU" dirty="0" err="1" smtClean="0">
                <a:latin typeface="Times New Roman" pitchFamily="18" charset="0"/>
                <a:cs typeface="Times New Roman" pitchFamily="18" charset="0"/>
              </a:rPr>
              <a:t>Логічно</a:t>
            </a:r>
            <a:r>
              <a:rPr lang="ru-RU" dirty="0" smtClean="0">
                <a:latin typeface="Times New Roman" pitchFamily="18" charset="0"/>
                <a:cs typeface="Times New Roman" pitchFamily="18" charset="0"/>
              </a:rPr>
              <a:t> у мене </a:t>
            </a:r>
            <a:r>
              <a:rPr lang="ru-RU" dirty="0" err="1" smtClean="0">
                <a:latin typeface="Times New Roman" pitchFamily="18" charset="0"/>
                <a:cs typeface="Times New Roman" pitchFamily="18" charset="0"/>
              </a:rPr>
              <a:t>постає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запитання</a:t>
            </a:r>
            <a:r>
              <a:rPr lang="ru-RU" dirty="0" smtClean="0">
                <a:latin typeface="Times New Roman" pitchFamily="18" charset="0"/>
                <a:cs typeface="Times New Roman" pitchFamily="18" charset="0"/>
              </a:rPr>
              <a:t>: </a:t>
            </a:r>
          </a:p>
          <a:p>
            <a:pPr algn="ctr">
              <a:buNone/>
            </a:pPr>
            <a:r>
              <a:rPr lang="ru-RU" dirty="0" smtClean="0">
                <a:latin typeface="Times New Roman" pitchFamily="18" charset="0"/>
                <a:cs typeface="Times New Roman" pitchFamily="18" charset="0"/>
              </a:rPr>
              <a:t>"У </a:t>
            </a:r>
            <a:r>
              <a:rPr lang="ru-RU" dirty="0" err="1" smtClean="0">
                <a:latin typeface="Times New Roman" pitchFamily="18" charset="0"/>
                <a:cs typeface="Times New Roman" pitchFamily="18" charset="0"/>
              </a:rPr>
              <a:t>чому</a:t>
            </a:r>
            <a:r>
              <a:rPr lang="ru-RU" dirty="0" smtClean="0">
                <a:latin typeface="Times New Roman" pitchFamily="18" charset="0"/>
                <a:cs typeface="Times New Roman" pitchFamily="18" charset="0"/>
              </a:rPr>
              <a:t> причини такого стану речей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потрібно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зробити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поліпшити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ситуацію</a:t>
            </a:r>
            <a:r>
              <a:rPr lang="ru-RU" dirty="0" smtClean="0">
                <a:latin typeface="Times New Roman" pitchFamily="18" charset="0"/>
                <a:cs typeface="Times New Roman" pitchFamily="18" charset="0"/>
              </a:rPr>
              <a:t> в </a:t>
            </a:r>
            <a:r>
              <a:rPr lang="ru-RU" dirty="0" err="1" smtClean="0">
                <a:latin typeface="Times New Roman" pitchFamily="18" charset="0"/>
                <a:cs typeface="Times New Roman" pitchFamily="18" charset="0"/>
              </a:rPr>
              <a:t>нашому</a:t>
            </a:r>
            <a:r>
              <a:rPr lang="ru-RU" dirty="0" smtClean="0">
                <a:latin typeface="Times New Roman" pitchFamily="18" charset="0"/>
                <a:cs typeface="Times New Roman" pitchFamily="18" charset="0"/>
              </a:rPr>
              <a:t> зерновому </a:t>
            </a:r>
            <a:r>
              <a:rPr lang="ru-RU" dirty="0" err="1" smtClean="0">
                <a:latin typeface="Times New Roman" pitchFamily="18" charset="0"/>
                <a:cs typeface="Times New Roman" pitchFamily="18" charset="0"/>
              </a:rPr>
              <a:t>господарстві</a:t>
            </a:r>
            <a:r>
              <a:rPr lang="ru-RU" dirty="0" smtClean="0">
                <a:latin typeface="Times New Roman" pitchFamily="18" charset="0"/>
                <a:cs typeface="Times New Roman" pitchFamily="18" charset="0"/>
              </a:rPr>
              <a:t>?".</a:t>
            </a:r>
            <a:endParaRPr lang="uk-UA"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368660"/>
            <a:ext cx="8229600" cy="6120680"/>
          </a:xfrm>
          <a:blipFill>
            <a:blip r:embed="rId3" cstate="print"/>
            <a:stretch>
              <a:fillRect/>
            </a:stretch>
          </a:blipFill>
          <a:ln>
            <a:solidFill>
              <a:schemeClr val="tx1"/>
            </a:solidFill>
          </a:ln>
        </p:spPr>
        <p:txBody>
          <a:bodyPr>
            <a:noAutofit/>
          </a:bodyPr>
          <a:lstStyle/>
          <a:p>
            <a:pPr algn="ctr">
              <a:buNone/>
            </a:pPr>
            <a:r>
              <a:rPr lang="uk-UA" sz="2800" dirty="0" smtClean="0">
                <a:latin typeface="Times New Roman" pitchFamily="18" charset="0"/>
                <a:cs typeface="Times New Roman" pitchFamily="18" charset="0"/>
              </a:rPr>
              <a:t>На наше глибоке переконання, головною причиною низької ефективності зернового господарства взагалі і стану вирощування і використання пшениці, зокрема, на сучасному етапі розвитку ринкових відносин є екстенсивна технологія вирощування пшениці. Її збереження у ринкових умовах і консервація існуючих відносин між селянином і споживачем зерна будь-якого рівня загрожує катастрофою всьому сільському господарству. Єдиним виходом з цього стану є невідкладне впровадження інтенсивної, а насправді, нормальної за сучасних умов технології вирощування пшениці як найбільш вибагливої ​​культури сівозміни.</a:t>
            </a:r>
            <a:endParaRPr lang="uk-UA" sz="28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sz="3600" b="1" dirty="0" err="1" smtClean="0">
                <a:solidFill>
                  <a:schemeClr val="bg1"/>
                </a:solidFill>
                <a:latin typeface="Times New Roman" pitchFamily="18" charset="0"/>
                <a:cs typeface="Times New Roman" pitchFamily="18" charset="0"/>
              </a:rPr>
              <a:t>Основні</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елементи</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стратегії</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вирощування</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пшениці</a:t>
            </a:r>
            <a:r>
              <a:rPr lang="ru-RU" sz="3600" b="1" dirty="0" smtClean="0">
                <a:solidFill>
                  <a:schemeClr val="bg1"/>
                </a:solidFill>
                <a:latin typeface="Times New Roman" pitchFamily="18" charset="0"/>
                <a:cs typeface="Times New Roman" pitchFamily="18" charset="0"/>
              </a:rPr>
              <a:t> в </a:t>
            </a:r>
            <a:r>
              <a:rPr lang="ru-RU" sz="3600" b="1" dirty="0" err="1" smtClean="0">
                <a:solidFill>
                  <a:schemeClr val="bg1"/>
                </a:solidFill>
                <a:latin typeface="Times New Roman" pitchFamily="18" charset="0"/>
                <a:cs typeface="Times New Roman" pitchFamily="18" charset="0"/>
              </a:rPr>
              <a:t>ринкових</a:t>
            </a:r>
            <a:r>
              <a:rPr lang="ru-RU" sz="3600" b="1" dirty="0" smtClean="0">
                <a:solidFill>
                  <a:schemeClr val="bg1"/>
                </a:solidFill>
                <a:latin typeface="Times New Roman" pitchFamily="18" charset="0"/>
                <a:cs typeface="Times New Roman" pitchFamily="18" charset="0"/>
              </a:rPr>
              <a:t> </a:t>
            </a:r>
            <a:r>
              <a:rPr lang="ru-RU" sz="3600" b="1" dirty="0" err="1" smtClean="0">
                <a:solidFill>
                  <a:schemeClr val="bg1"/>
                </a:solidFill>
                <a:latin typeface="Times New Roman" pitchFamily="18" charset="0"/>
                <a:cs typeface="Times New Roman" pitchFamily="18" charset="0"/>
              </a:rPr>
              <a:t>умовах</a:t>
            </a: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
        <p:nvSpPr>
          <p:cNvPr id="3" name="Содержимое 2"/>
          <p:cNvSpPr>
            <a:spLocks noGrp="1"/>
          </p:cNvSpPr>
          <p:nvPr>
            <p:ph idx="1"/>
          </p:nvPr>
        </p:nvSpPr>
        <p:spPr>
          <a:xfrm>
            <a:off x="467544" y="1916832"/>
            <a:ext cx="8229600" cy="4525963"/>
          </a:xfrm>
          <a:blipFill>
            <a:blip r:embed="rId3" cstate="print"/>
            <a:stretch>
              <a:fillRect/>
            </a:stretch>
          </a:blipFill>
          <a:ln>
            <a:solidFill>
              <a:schemeClr val="tx1"/>
            </a:solidFill>
          </a:ln>
        </p:spPr>
        <p:txBody>
          <a:bodyPr>
            <a:normAutofit fontScale="92500" lnSpcReduction="10000"/>
          </a:bodyPr>
          <a:lstStyle/>
          <a:p>
            <a:pPr algn="ctr">
              <a:buNone/>
            </a:pPr>
            <a:r>
              <a:rPr lang="uk-UA" dirty="0" smtClean="0">
                <a:latin typeface="Times New Roman" pitchFamily="18" charset="0"/>
                <a:cs typeface="Times New Roman" pitchFamily="18" charset="0"/>
              </a:rPr>
              <a:t>Стратегія вирощування пшениці у ринкових умовах повинна бути гнучкою і визначатися особливостями погодних умов року. Можна виділити два основних типи років - несприятливі і сприятливі. У сприятливі роки треба робити максимум можливого для отримання найбільшого врожаю найвищої якості, а у несприятливі - намагатися зменшити можливі втрати. Ми ж традиційно в таких ситуаціях все робимо навпаки.</a:t>
            </a:r>
            <a:endParaRPr lang="uk-UA"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
            </a:r>
            <a:br>
              <a:rPr lang="ru-RU" sz="3200" dirty="0" smtClean="0"/>
            </a:br>
            <a:r>
              <a:rPr lang="ru-RU" sz="3200" b="1" dirty="0" err="1" smtClean="0">
                <a:latin typeface="Times New Roman" pitchFamily="18" charset="0"/>
                <a:cs typeface="Times New Roman" pitchFamily="18" charset="0"/>
              </a:rPr>
              <a:t>Особливості</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вирощування</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пшениці</a:t>
            </a:r>
            <a:r>
              <a:rPr lang="ru-RU" sz="3200" b="1" dirty="0" smtClean="0">
                <a:latin typeface="Times New Roman" pitchFamily="18" charset="0"/>
                <a:cs typeface="Times New Roman" pitchFamily="18" charset="0"/>
              </a:rPr>
              <a:t> в роки </a:t>
            </a:r>
            <a:r>
              <a:rPr lang="ru-RU" sz="3200" b="1" dirty="0" err="1" smtClean="0">
                <a:latin typeface="Times New Roman" pitchFamily="18" charset="0"/>
                <a:cs typeface="Times New Roman" pitchFamily="18" charset="0"/>
              </a:rPr>
              <a:t>з</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несприятливими</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кліматичними</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умовами</a:t>
            </a: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endParaRPr lang="uk-UA" sz="3200" b="1" dirty="0">
              <a:latin typeface="Times New Roman" pitchFamily="18" charset="0"/>
              <a:cs typeface="Times New Roman" pitchFamily="18" charset="0"/>
            </a:endParaRPr>
          </a:p>
        </p:txBody>
      </p:sp>
      <p:sp>
        <p:nvSpPr>
          <p:cNvPr id="3" name="Содержимое 2"/>
          <p:cNvSpPr>
            <a:spLocks noGrp="1"/>
          </p:cNvSpPr>
          <p:nvPr>
            <p:ph idx="1"/>
          </p:nvPr>
        </p:nvSpPr>
        <p:spPr>
          <a:blipFill>
            <a:blip r:embed="rId3" cstate="print"/>
            <a:stretch>
              <a:fillRect/>
            </a:stretch>
          </a:blipFill>
          <a:ln>
            <a:solidFill>
              <a:schemeClr val="tx1"/>
            </a:solidFill>
          </a:ln>
        </p:spPr>
        <p:txBody>
          <a:bodyPr/>
          <a:lstStyle/>
          <a:p>
            <a:pPr algn="ctr">
              <a:buNone/>
            </a:pPr>
            <a:r>
              <a:rPr lang="ru-RU" dirty="0" err="1">
                <a:latin typeface="Times New Roman" pitchFamily="18" charset="0"/>
                <a:cs typeface="Times New Roman" pitchFamily="18" charset="0"/>
              </a:rPr>
              <a:t>Несприятливі</a:t>
            </a:r>
            <a:r>
              <a:rPr lang="ru-RU" dirty="0">
                <a:latin typeface="Times New Roman" pitchFamily="18" charset="0"/>
                <a:cs typeface="Times New Roman" pitchFamily="18" charset="0"/>
              </a:rPr>
              <a:t> роки, в свою </a:t>
            </a:r>
            <a:r>
              <a:rPr lang="ru-RU" dirty="0" err="1">
                <a:latin typeface="Times New Roman" pitchFamily="18" charset="0"/>
                <a:cs typeface="Times New Roman" pitchFamily="18" charset="0"/>
              </a:rPr>
              <a:t>чергу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чітко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поділяються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теж</a:t>
            </a:r>
            <a:r>
              <a:rPr lang="ru-RU" dirty="0">
                <a:latin typeface="Times New Roman" pitchFamily="18" charset="0"/>
                <a:cs typeface="Times New Roman" pitchFamily="18" charset="0"/>
              </a:rPr>
              <a:t> на два </a:t>
            </a:r>
            <a:r>
              <a:rPr lang="ru-RU" dirty="0" err="1">
                <a:latin typeface="Times New Roman" pitchFamily="18" charset="0"/>
                <a:cs typeface="Times New Roman" pitchFamily="18" charset="0"/>
              </a:rPr>
              <a:t>типи</a:t>
            </a:r>
            <a:r>
              <a:rPr lang="ru-RU" dirty="0">
                <a:latin typeface="Times New Roman" pitchFamily="18" charset="0"/>
                <a:cs typeface="Times New Roman" pitchFamily="18" charset="0"/>
              </a:rPr>
              <a:t>. До </a:t>
            </a:r>
            <a:r>
              <a:rPr lang="ru-RU" dirty="0" err="1">
                <a:latin typeface="Times New Roman" pitchFamily="18" charset="0"/>
                <a:cs typeface="Times New Roman" pitchFamily="18" charset="0"/>
              </a:rPr>
              <a:t>першого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a:t>
            </a:r>
            <a:r>
              <a:rPr lang="ru-RU" dirty="0">
                <a:latin typeface="Times New Roman" pitchFamily="18" charset="0"/>
                <a:cs typeface="Times New Roman" pitchFamily="18" charset="0"/>
              </a:rPr>
              <a:t> них </a:t>
            </a:r>
            <a:r>
              <a:rPr lang="ru-RU" dirty="0" err="1">
                <a:latin typeface="Times New Roman" pitchFamily="18" charset="0"/>
                <a:cs typeface="Times New Roman" pitchFamily="18" charset="0"/>
              </a:rPr>
              <a:t>відносяться</a:t>
            </a:r>
            <a:r>
              <a:rPr lang="ru-RU" dirty="0">
                <a:latin typeface="Times New Roman" pitchFamily="18" charset="0"/>
                <a:cs typeface="Times New Roman" pitchFamily="18" charset="0"/>
              </a:rPr>
              <a:t> роки </a:t>
            </a:r>
            <a:r>
              <a:rPr lang="ru-RU" dirty="0" err="1">
                <a:latin typeface="Times New Roman" pitchFamily="18" charset="0"/>
                <a:cs typeface="Times New Roman" pitchFamily="18" charset="0"/>
              </a:rPr>
              <a:t>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надзвичайно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посушливим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кінцем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літа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a:t>
            </a:r>
            <a:r>
              <a:rPr lang="ru-RU" dirty="0">
                <a:latin typeface="Times New Roman" pitchFamily="18" charset="0"/>
                <a:cs typeface="Times New Roman" pitchFamily="18" charset="0"/>
              </a:rPr>
              <a:t> таким же першим </a:t>
            </a:r>
            <a:r>
              <a:rPr lang="ru-RU" dirty="0" err="1">
                <a:latin typeface="Times New Roman" pitchFamily="18" charset="0"/>
                <a:cs typeface="Times New Roman" pitchFamily="18" charset="0"/>
              </a:rPr>
              <a:t>місяцем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осені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якщо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навіть</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найкращих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попередниках</a:t>
            </a:r>
            <a:r>
              <a:rPr lang="ru-RU" dirty="0">
                <a:latin typeface="Times New Roman" pitchFamily="18" charset="0"/>
                <a:cs typeface="Times New Roman" pitchFamily="18" charset="0"/>
              </a:rPr>
              <a:t> не </a:t>
            </a:r>
            <a:r>
              <a:rPr lang="ru-RU" dirty="0" err="1">
                <a:latin typeface="Times New Roman" pitchFamily="18" charset="0"/>
                <a:cs typeface="Times New Roman" pitchFamily="18" charset="0"/>
              </a:rPr>
              <a:t>вистачає</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вологи</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грунті</a:t>
            </a:r>
            <a:r>
              <a:rPr lang="ru-RU" dirty="0">
                <a:latin typeface="Times New Roman" pitchFamily="18" charset="0"/>
                <a:cs typeface="Times New Roman" pitchFamily="18" charset="0"/>
              </a:rPr>
              <a:t> для </a:t>
            </a:r>
            <a:r>
              <a:rPr lang="ru-RU" dirty="0" err="1">
                <a:latin typeface="Times New Roman" pitchFamily="18" charset="0"/>
                <a:cs typeface="Times New Roman" pitchFamily="18" charset="0"/>
              </a:rPr>
              <a:t>своєчасного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отримання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нормальних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кущистих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сходів</a:t>
            </a:r>
            <a:r>
              <a:rPr lang="ru-RU" dirty="0">
                <a:latin typeface="Times New Roman" pitchFamily="18" charset="0"/>
                <a:cs typeface="Times New Roman" pitchFamily="18" charset="0"/>
              </a:rPr>
              <a:t>.</a:t>
            </a:r>
            <a:endParaRPr lang="uk-UA"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normAutofit fontScale="92500"/>
          </a:bodyPr>
          <a:lstStyle/>
          <a:p>
            <a:pPr algn="ctr">
              <a:buNone/>
            </a:pPr>
            <a:r>
              <a:rPr lang="uk-UA" dirty="0">
                <a:latin typeface="Times New Roman" pitchFamily="18" charset="0"/>
                <a:cs typeface="Times New Roman" pitchFamily="18" charset="0"/>
              </a:rPr>
              <a:t>До другого типу несприятливих для пшениці років ми відносимо ті з них, коли тепла і сприятлива для вегетації пшениці погода восени, як правило, дуже </a:t>
            </a:r>
            <a:r>
              <a:rPr lang="uk-UA" dirty="0" smtClean="0">
                <a:latin typeface="Times New Roman" pitchFamily="18" charset="0"/>
                <a:cs typeface="Times New Roman" pitchFamily="18" charset="0"/>
              </a:rPr>
              <a:t>рано </a:t>
            </a:r>
            <a:r>
              <a:rPr lang="uk-UA" dirty="0">
                <a:latin typeface="Times New Roman" pitchFamily="18" charset="0"/>
                <a:cs typeface="Times New Roman" pitchFamily="18" charset="0"/>
              </a:rPr>
              <a:t>(жовтень - листопад) раптово змінюється дуже холодною погодою з температурою повітря -12-14 ° С. </a:t>
            </a: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У </a:t>
            </a:r>
            <a:r>
              <a:rPr lang="uk-UA" dirty="0">
                <a:latin typeface="Times New Roman" pitchFamily="18" charset="0"/>
                <a:cs typeface="Times New Roman" pitchFamily="18" charset="0"/>
              </a:rPr>
              <a:t>таких випадках у пшениці не відбувається так звана гарт рослин і всі посіви гинуть практично повністю.</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
            </a:r>
            <a:br>
              <a:rPr lang="uk-UA" dirty="0" smtClean="0"/>
            </a:br>
            <a:r>
              <a:rPr lang="uk-UA" sz="4000" b="1" dirty="0" smtClean="0">
                <a:latin typeface="Times New Roman" pitchFamily="18" charset="0"/>
                <a:cs typeface="Times New Roman" pitchFamily="18" charset="0"/>
              </a:rPr>
              <a:t>1. </a:t>
            </a:r>
            <a:r>
              <a:rPr lang="ru-RU" sz="3600" b="1" dirty="0" err="1" smtClean="0">
                <a:latin typeface="Times New Roman" pitchFamily="18" charset="0"/>
                <a:cs typeface="Times New Roman" pitchFamily="18" charset="0"/>
              </a:rPr>
              <a:t>Загальна</a:t>
            </a:r>
            <a:r>
              <a:rPr lang="ru-RU" sz="3600" b="1" dirty="0" smtClean="0">
                <a:latin typeface="Times New Roman" pitchFamily="18" charset="0"/>
                <a:cs typeface="Times New Roman" pitchFamily="18" charset="0"/>
              </a:rPr>
              <a:t> характеристика зернового </a:t>
            </a:r>
            <a:r>
              <a:rPr lang="ru-RU" sz="3600" b="1" dirty="0" err="1" smtClean="0">
                <a:latin typeface="Times New Roman" pitchFamily="18" charset="0"/>
                <a:cs typeface="Times New Roman" pitchFamily="18" charset="0"/>
              </a:rPr>
              <a:t>господарства</a:t>
            </a:r>
            <a:r>
              <a:rPr lang="ru-RU" sz="3600" b="1" dirty="0" smtClean="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України</a:t>
            </a: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600200"/>
            <a:ext cx="8229600" cy="4997152"/>
          </a:xfrm>
          <a:blipFill>
            <a:blip r:embed="rId3" cstate="print"/>
            <a:stretch>
              <a:fillRect/>
            </a:stretch>
          </a:blipFill>
          <a:ln>
            <a:solidFill>
              <a:schemeClr val="tx1"/>
            </a:solidFill>
          </a:ln>
        </p:spPr>
        <p:txBody>
          <a:bodyPr>
            <a:noAutofit/>
          </a:bodyPr>
          <a:lstStyle/>
          <a:p>
            <a:pPr algn="ctr">
              <a:buNone/>
            </a:pPr>
            <a:r>
              <a:rPr lang="uk-UA" sz="2000" dirty="0" smtClean="0">
                <a:latin typeface="Times New Roman" pitchFamily="18" charset="0"/>
                <a:cs typeface="Times New Roman" pitchFamily="18" charset="0"/>
              </a:rPr>
              <a:t>Провідне місце в складі АПК України займає зерно-промисловий комплекс. </a:t>
            </a:r>
          </a:p>
          <a:p>
            <a:pPr algn="ctr">
              <a:buNone/>
            </a:pPr>
            <a:r>
              <a:rPr lang="uk-UA" sz="2000" dirty="0" smtClean="0">
                <a:latin typeface="Times New Roman" pitchFamily="18" charset="0"/>
                <a:cs typeface="Times New Roman" pitchFamily="18" charset="0"/>
              </a:rPr>
              <a:t>Він об'єднує галузі, що займаються виробництвом зернових, їх заготівлею, переробкою, обслуговуванням сільськогосподарського та переробного ланок. Сільськогосподарське ланка представлено вирощуванням зернових культур. Хлібоприймальні підприємства здійснюють заготівлю і зберігання зерна. До складу переробного ланки входять борошномельно-круп'яні, комбікормові і хлібопекарні виробництва.</a:t>
            </a:r>
          </a:p>
          <a:p>
            <a:pPr algn="ctr">
              <a:buNone/>
            </a:pPr>
            <a:r>
              <a:rPr lang="uk-UA" sz="2400" b="1" u="sng" dirty="0" smtClean="0">
                <a:latin typeface="Times New Roman" pitchFamily="18" charset="0"/>
                <a:cs typeface="Times New Roman" pitchFamily="18" charset="0"/>
              </a:rPr>
              <a:t>Основу комплексу складає зернове господарство!</a:t>
            </a:r>
          </a:p>
          <a:p>
            <a:pPr algn="ctr">
              <a:buNone/>
            </a:pPr>
            <a:r>
              <a:rPr lang="uk-UA" sz="2000" dirty="0">
                <a:latin typeface="Times New Roman" pitchFamily="18" charset="0"/>
                <a:cs typeface="Times New Roman" pitchFamily="18" charset="0"/>
              </a:rPr>
              <a:t> </a:t>
            </a:r>
            <a:r>
              <a:rPr lang="uk-UA" sz="2000" dirty="0" smtClean="0">
                <a:latin typeface="Times New Roman" pitchFamily="18" charset="0"/>
                <a:cs typeface="Times New Roman" pitchFamily="18" charset="0"/>
              </a:rPr>
              <a:t>    Зерновим культурам належить важлива роль в усіх областях України, особливо в областях Степовій і Лісостеповій зон. Навіть в Закарпатській і Івано-Франківській областях, де частка зернових культур є найнижчою в Україні, вони займають близько 40% посівних площ.</a:t>
            </a:r>
          </a:p>
          <a:p>
            <a:endParaRPr lang="uk-UA" sz="2000"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sz="3600" b="1" dirty="0" err="1" smtClean="0">
                <a:latin typeface="Times New Roman" pitchFamily="18" charset="0"/>
                <a:cs typeface="Times New Roman" pitchFamily="18" charset="0"/>
              </a:rPr>
              <a:t>Проблеми</a:t>
            </a:r>
            <a:r>
              <a:rPr lang="ru-RU" sz="3600" b="1" dirty="0" smtClean="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насінництва</a:t>
            </a:r>
            <a:r>
              <a:rPr lang="ru-RU" sz="3600" b="1" dirty="0" smtClean="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пшениці</a:t>
            </a:r>
            <a:r>
              <a:rPr lang="ru-RU" sz="3600" b="1" dirty="0" smtClean="0">
                <a:latin typeface="Times New Roman" pitchFamily="18" charset="0"/>
                <a:cs typeface="Times New Roman" pitchFamily="18" charset="0"/>
              </a:rPr>
              <a:t> та </a:t>
            </a:r>
            <a:r>
              <a:rPr lang="ru-RU" sz="3600" b="1" dirty="0" err="1" smtClean="0">
                <a:latin typeface="Times New Roman" pitchFamily="18" charset="0"/>
                <a:cs typeface="Times New Roman" pitchFamily="18" charset="0"/>
              </a:rPr>
              <a:t>інших</a:t>
            </a:r>
            <a:r>
              <a:rPr lang="ru-RU" sz="3600" b="1" dirty="0" smtClean="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зернових</a:t>
            </a:r>
            <a:r>
              <a:rPr lang="ru-RU" sz="3600" b="1" dirty="0" smtClean="0">
                <a:latin typeface="Times New Roman" pitchFamily="18" charset="0"/>
                <a:cs typeface="Times New Roman" pitchFamily="18" charset="0"/>
              </a:rPr>
              <a:t> культур</a:t>
            </a:r>
            <a:br>
              <a:rPr lang="ru-RU"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
        <p:nvSpPr>
          <p:cNvPr id="3" name="Содержимое 2"/>
          <p:cNvSpPr>
            <a:spLocks noGrp="1"/>
          </p:cNvSpPr>
          <p:nvPr>
            <p:ph idx="1"/>
          </p:nvPr>
        </p:nvSpPr>
        <p:spPr>
          <a:blipFill>
            <a:blip r:embed="rId3" cstate="print"/>
            <a:stretch>
              <a:fillRect/>
            </a:stretch>
          </a:blipFill>
          <a:ln>
            <a:solidFill>
              <a:schemeClr val="tx1"/>
            </a:solidFill>
          </a:ln>
        </p:spPr>
        <p:txBody>
          <a:bodyPr>
            <a:normAutofit fontScale="70000" lnSpcReduction="20000"/>
          </a:bodyPr>
          <a:lstStyle/>
          <a:p>
            <a:pPr algn="ctr">
              <a:buNone/>
            </a:pPr>
            <a:r>
              <a:rPr lang="uk-UA" dirty="0" smtClean="0">
                <a:latin typeface="Times New Roman" pitchFamily="18" charset="0"/>
                <a:cs typeface="Times New Roman" pitchFamily="18" charset="0"/>
              </a:rPr>
              <a:t>Зернове господарство будь-якого великого зернового держави не можна уявити без високорозвинених селекції та насінництва. Вище підкреслювалося, що вітчизняна селекція пшениці розвивається успішно. Значно гірші справи з насінництвом. Контроль методами електрофорезу, а також </a:t>
            </a:r>
            <a:r>
              <a:rPr lang="uk-UA" dirty="0" err="1" smtClean="0">
                <a:latin typeface="Times New Roman" pitchFamily="18" charset="0"/>
                <a:cs typeface="Times New Roman" pitchFamily="18" charset="0"/>
              </a:rPr>
              <a:t>грунтового</a:t>
            </a:r>
            <a:r>
              <a:rPr lang="uk-UA" dirty="0" smtClean="0">
                <a:latin typeface="Times New Roman" pitchFamily="18" charset="0"/>
                <a:cs typeface="Times New Roman" pitchFamily="18" charset="0"/>
              </a:rPr>
              <a:t> контролю засвідчують, що засміченість значної кількості партій еліти перевищує допустимі норми в десятки разів. Викликано це тим, що дозвіл на вирощування еліти того чи іншого сорту отримують десятки господарств, а права контролю цих партій насіння інститути - оригінатора сортів не мають. Ми вважаємо, що цей недолік нашого законодавства необхідно усунути. Інститут-оригінатор повинен мати відповідні важелі для контролю елітного насіння своїх сортів у всій Україні і нести за це повну відповідальність.</a:t>
            </a:r>
            <a:endParaRPr lang="uk-UA"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lstStyle/>
          <a:p>
            <a:pPr algn="ctr">
              <a:buNone/>
            </a:pPr>
            <a:r>
              <a:rPr lang="uk-UA" dirty="0">
                <a:latin typeface="Times New Roman" pitchFamily="18" charset="0"/>
                <a:cs typeface="Times New Roman" pitchFamily="18" charset="0"/>
              </a:rPr>
              <a:t>Катастрофічний шкоди завдають насінництву року, коли посіви вимерзають. При цьому питома вага загибелі нових сортів значно більший. У поточному році загибель посівів настільки висока, що виникла загроза нестачі насіння для посіву восени навіть широко розповсюджених сортів пшениці.</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normAutofit fontScale="92500" lnSpcReduction="20000"/>
          </a:bodyPr>
          <a:lstStyle/>
          <a:p>
            <a:pPr algn="ctr">
              <a:buNone/>
            </a:pPr>
            <a:r>
              <a:rPr lang="uk-UA" dirty="0" smtClean="0"/>
              <a:t> </a:t>
            </a:r>
            <a:r>
              <a:rPr lang="uk-UA" dirty="0" smtClean="0">
                <a:latin typeface="Times New Roman" pitchFamily="18" charset="0"/>
                <a:cs typeface="Times New Roman" pitchFamily="18" charset="0"/>
              </a:rPr>
              <a:t>Величезні помилки ми щорічно робимо, коли не створюємо страхових фондів надлишків нереалізованих восени насіння пшениці, які повинні зберігатися, принаймні, до кінця березня, коли повністю зникне загроза загибелі посівів від морозу. Те ж саме стосується і насіння ярих зернових культур. Науково-дослідні господарства, як показала практика, зберігати таку велику кількість насіння не можуть внаслідок економічного характеру і переводять їх у товарне зерно. Викупити ці насіння держава не може.</a:t>
            </a:r>
          </a:p>
          <a:p>
            <a:pPr>
              <a:buNone/>
            </a:pPr>
            <a:endParaRPr lang="uk-UA" dirty="0" smtClean="0"/>
          </a:p>
          <a:p>
            <a:pPr>
              <a:buNone/>
            </a:pPr>
            <a:endParaRPr lang="uk-U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normAutofit fontScale="85000" lnSpcReduction="20000"/>
          </a:bodyPr>
          <a:lstStyle/>
          <a:p>
            <a:pPr algn="ctr">
              <a:buNone/>
            </a:pPr>
            <a:r>
              <a:rPr lang="uk-UA" dirty="0" smtClean="0">
                <a:latin typeface="Times New Roman" pitchFamily="18" charset="0"/>
                <a:cs typeface="Times New Roman" pitchFamily="18" charset="0"/>
              </a:rPr>
              <a:t>Єдиним виходом із цього становища є викуп такого насіння комерційними структурами хоча б за ціною товарного зерна. Навесні ці насіння можуть бути реалізовані як товарне зерно, а при загрозливих ситуаціях вони повинні зберігатися як насіння для посіву восени і, зрозуміло, реалізовуватиметься за ціною насіння. За таких умов комерційним </a:t>
            </a:r>
            <a:r>
              <a:rPr lang="uk-UA" dirty="0" err="1" smtClean="0">
                <a:latin typeface="Times New Roman" pitchFamily="18" charset="0"/>
                <a:cs typeface="Times New Roman" pitchFamily="18" charset="0"/>
              </a:rPr>
              <a:t>структурамекономічні</a:t>
            </a:r>
            <a:r>
              <a:rPr lang="uk-UA" dirty="0" smtClean="0">
                <a:latin typeface="Times New Roman" pitchFamily="18" charset="0"/>
                <a:cs typeface="Times New Roman" pitchFamily="18" charset="0"/>
              </a:rPr>
              <a:t> втрати не загрожують. Те ж саме стосується і насіння ярих культур. Друге </a:t>
            </a:r>
            <a:r>
              <a:rPr lang="uk-UA" dirty="0" err="1" smtClean="0">
                <a:latin typeface="Times New Roman" pitchFamily="18" charset="0"/>
                <a:cs typeface="Times New Roman" pitchFamily="18" charset="0"/>
              </a:rPr>
              <a:t>зауваження.Пропозиції</a:t>
            </a:r>
            <a:r>
              <a:rPr lang="uk-UA" dirty="0" smtClean="0">
                <a:latin typeface="Times New Roman" pitchFamily="18" charset="0"/>
                <a:cs typeface="Times New Roman" pitchFamily="18" charset="0"/>
              </a:rPr>
              <a:t> щодо закупівлі насіння пшениці за кордоном неприйнятні - знайти за кордоном насіння пристосованих до умов України сортів пшениці неможливо. </a:t>
            </a:r>
            <a:endParaRPr lang="uk-UA"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normAutofit lnSpcReduction="10000"/>
          </a:bodyPr>
          <a:lstStyle/>
          <a:p>
            <a:pPr algn="ctr">
              <a:buNone/>
            </a:pPr>
            <a:r>
              <a:rPr lang="uk-UA" b="1" dirty="0" smtClean="0">
                <a:latin typeface="Times New Roman" pitchFamily="18" charset="0"/>
                <a:cs typeface="Times New Roman" pitchFamily="18" charset="0"/>
              </a:rPr>
              <a:t>Головна зернова культура в Україні –</a:t>
            </a:r>
          </a:p>
          <a:p>
            <a:pPr algn="ctr">
              <a:buNone/>
            </a:pPr>
            <a:r>
              <a:rPr lang="uk-UA" b="1" u="sng" dirty="0" smtClean="0">
                <a:latin typeface="Times New Roman" pitchFamily="18" charset="0"/>
                <a:cs typeface="Times New Roman" pitchFamily="18" charset="0"/>
              </a:rPr>
              <a:t>озима пшениця</a:t>
            </a:r>
            <a:r>
              <a:rPr lang="uk-UA" b="1" dirty="0" smtClean="0">
                <a:latin typeface="Times New Roman" pitchFamily="18" charset="0"/>
                <a:cs typeface="Times New Roman" pitchFamily="18" charset="0"/>
              </a:rPr>
              <a:t>.</a:t>
            </a:r>
          </a:p>
          <a:p>
            <a:pPr algn="ctr">
              <a:buNone/>
            </a:pPr>
            <a:r>
              <a:rPr lang="uk-UA" dirty="0" smtClean="0">
                <a:latin typeface="Times New Roman" pitchFamily="18" charset="0"/>
                <a:cs typeface="Times New Roman" pitchFamily="18" charset="0"/>
              </a:rPr>
              <a:t> Найбільш сприятливі </a:t>
            </a:r>
            <a:r>
              <a:rPr lang="uk-UA" dirty="0" err="1" smtClean="0">
                <a:latin typeface="Times New Roman" pitchFamily="18" charset="0"/>
                <a:cs typeface="Times New Roman" pitchFamily="18" charset="0"/>
              </a:rPr>
              <a:t>грунто-кліматичні</a:t>
            </a:r>
            <a:r>
              <a:rPr lang="uk-UA" dirty="0" smtClean="0">
                <a:latin typeface="Times New Roman" pitchFamily="18" charset="0"/>
                <a:cs typeface="Times New Roman" pitchFamily="18" charset="0"/>
              </a:rPr>
              <a:t> умови для її вирощування склалися в областях Степовій і Лісостеповій зон, де ця культура займає половину-площ, відведених під зернові. </a:t>
            </a:r>
          </a:p>
          <a:p>
            <a:pPr algn="ctr">
              <a:buNone/>
            </a:pPr>
            <a:r>
              <a:rPr lang="uk-UA" dirty="0" smtClean="0">
                <a:latin typeface="Times New Roman" pitchFamily="18" charset="0"/>
                <a:cs typeface="Times New Roman" pitchFamily="18" charset="0"/>
              </a:rPr>
              <a:t>В областях Поліської зони питома вага посівів озимої пшениці значно нижче.</a:t>
            </a:r>
            <a:endParaRPr lang="uk-UA"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lstStyle/>
          <a:p>
            <a:pPr algn="ctr">
              <a:buNone/>
            </a:pPr>
            <a:r>
              <a:rPr lang="uk-UA" b="1" dirty="0" smtClean="0">
                <a:latin typeface="Times New Roman" pitchFamily="18" charset="0"/>
                <a:cs typeface="Times New Roman" pitchFamily="18" charset="0"/>
              </a:rPr>
              <a:t>Важливою зерновою культурою є –</a:t>
            </a:r>
          </a:p>
          <a:p>
            <a:pPr algn="ctr">
              <a:buNone/>
            </a:pPr>
            <a:r>
              <a:rPr lang="uk-UA" b="1" u="sng" dirty="0" smtClean="0">
                <a:latin typeface="Times New Roman" pitchFamily="18" charset="0"/>
                <a:cs typeface="Times New Roman" pitchFamily="18" charset="0"/>
              </a:rPr>
              <a:t>озиме жито</a:t>
            </a:r>
            <a:r>
              <a:rPr lang="uk-UA" b="1" dirty="0" smtClean="0">
                <a:latin typeface="Times New Roman" pitchFamily="18" charset="0"/>
                <a:cs typeface="Times New Roman" pitchFamily="18" charset="0"/>
              </a:rPr>
              <a:t>. </a:t>
            </a:r>
          </a:p>
          <a:p>
            <a:pPr algn="ctr">
              <a:buNone/>
            </a:pPr>
            <a:r>
              <a:rPr lang="uk-UA" dirty="0" smtClean="0">
                <a:latin typeface="Times New Roman" pitchFamily="18" charset="0"/>
                <a:cs typeface="Times New Roman" pitchFamily="18" charset="0"/>
              </a:rPr>
              <a:t>Ця культура займає друге місце (після пшениці) за розмірами посівних площ під озимі.</a:t>
            </a:r>
          </a:p>
          <a:p>
            <a:pPr algn="ctr">
              <a:buNone/>
            </a:pPr>
            <a:r>
              <a:rPr lang="uk-UA" dirty="0" smtClean="0">
                <a:latin typeface="Times New Roman" pitchFamily="18" charset="0"/>
                <a:cs typeface="Times New Roman" pitchFamily="18" charset="0"/>
              </a:rPr>
              <a:t> Основні райони вирощування озимого жита знаходяться на Поліссі та в західних областях Лісостепової зони.</a:t>
            </a:r>
            <a:endParaRPr lang="uk-UA"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861048"/>
            <a:ext cx="8229600" cy="4525963"/>
          </a:xfrm>
        </p:spPr>
        <p:txBody>
          <a:bodyPr>
            <a:normAutofit/>
          </a:bodyPr>
          <a:lstStyle/>
          <a:p>
            <a:pPr algn="ctr">
              <a:buNone/>
            </a:pPr>
            <a:r>
              <a:rPr lang="ru-RU" sz="3600" b="1" dirty="0" err="1">
                <a:latin typeface="Times New Roman" pitchFamily="18" charset="0"/>
                <a:cs typeface="Times New Roman" pitchFamily="18" charset="0"/>
              </a:rPr>
              <a:t>Велике</a:t>
            </a:r>
            <a:r>
              <a:rPr lang="ru-RU" sz="3600" b="1" dirty="0">
                <a:latin typeface="Times New Roman" pitchFamily="18" charset="0"/>
                <a:cs typeface="Times New Roman" pitchFamily="18" charset="0"/>
              </a:rPr>
              <a:t> </a:t>
            </a:r>
            <a:r>
              <a:rPr lang="ru-RU" sz="3600" b="1" dirty="0" err="1">
                <a:latin typeface="Times New Roman" pitchFamily="18" charset="0"/>
                <a:cs typeface="Times New Roman" pitchFamily="18" charset="0"/>
              </a:rPr>
              <a:t>продовольче</a:t>
            </a:r>
            <a:r>
              <a:rPr lang="ru-RU" sz="3600" b="1" dirty="0">
                <a:latin typeface="Times New Roman" pitchFamily="18" charset="0"/>
                <a:cs typeface="Times New Roman" pitchFamily="18" charset="0"/>
              </a:rPr>
              <a:t> </a:t>
            </a:r>
            <a:r>
              <a:rPr lang="ru-RU" sz="3600" b="1" dirty="0" err="1">
                <a:latin typeface="Times New Roman" pitchFamily="18" charset="0"/>
                <a:cs typeface="Times New Roman" pitchFamily="18" charset="0"/>
              </a:rPr>
              <a:t>значення</a:t>
            </a:r>
            <a:r>
              <a:rPr lang="ru-RU" sz="3600" b="1" dirty="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мають</a:t>
            </a:r>
            <a:r>
              <a:rPr lang="ru-RU" sz="3600" b="1" dirty="0" smtClean="0">
                <a:latin typeface="Times New Roman" pitchFamily="18" charset="0"/>
                <a:cs typeface="Times New Roman" pitchFamily="18" charset="0"/>
              </a:rPr>
              <a:t>: </a:t>
            </a:r>
            <a:r>
              <a:rPr lang="ru-RU" sz="3600" b="1" u="sng" dirty="0">
                <a:latin typeface="Times New Roman" pitchFamily="18" charset="0"/>
                <a:cs typeface="Times New Roman" pitchFamily="18" charset="0"/>
              </a:rPr>
              <a:t>гречка, просо </a:t>
            </a:r>
            <a:r>
              <a:rPr lang="ru-RU" sz="3600" b="1" u="sng" dirty="0" err="1">
                <a:latin typeface="Times New Roman" pitchFamily="18" charset="0"/>
                <a:cs typeface="Times New Roman" pitchFamily="18" charset="0"/>
              </a:rPr>
              <a:t>і</a:t>
            </a:r>
            <a:r>
              <a:rPr lang="ru-RU" sz="3600" b="1" u="sng" dirty="0">
                <a:latin typeface="Times New Roman" pitchFamily="18" charset="0"/>
                <a:cs typeface="Times New Roman" pitchFamily="18" charset="0"/>
              </a:rPr>
              <a:t> </a:t>
            </a:r>
            <a:r>
              <a:rPr lang="ru-RU" sz="3600" b="1" u="sng" dirty="0" smtClean="0">
                <a:latin typeface="Times New Roman" pitchFamily="18" charset="0"/>
                <a:cs typeface="Times New Roman" pitchFamily="18" charset="0"/>
              </a:rPr>
              <a:t>рис</a:t>
            </a:r>
            <a:r>
              <a:rPr lang="ru-RU" sz="3600" b="1" dirty="0" smtClean="0">
                <a:latin typeface="Times New Roman" pitchFamily="18" charset="0"/>
                <a:cs typeface="Times New Roman" pitchFamily="18" charset="0"/>
              </a:rPr>
              <a:t>;</a:t>
            </a:r>
          </a:p>
          <a:p>
            <a:pPr algn="ctr">
              <a:buNone/>
            </a:pPr>
            <a:r>
              <a:rPr lang="ru-RU" sz="3600" dirty="0" smtClean="0">
                <a:latin typeface="Times New Roman" pitchFamily="18" charset="0"/>
                <a:cs typeface="Times New Roman" pitchFamily="18" charset="0"/>
              </a:rPr>
              <a:t> </a:t>
            </a:r>
            <a:r>
              <a:rPr lang="ru-RU" sz="3600" dirty="0" err="1">
                <a:latin typeface="Times New Roman" pitchFamily="18" charset="0"/>
                <a:cs typeface="Times New Roman" pitchFamily="18" charset="0"/>
              </a:rPr>
              <a:t>хоча</a:t>
            </a:r>
            <a:r>
              <a:rPr lang="ru-RU" sz="3600" dirty="0">
                <a:latin typeface="Times New Roman" pitchFamily="18" charset="0"/>
                <a:cs typeface="Times New Roman" pitchFamily="18" charset="0"/>
              </a:rPr>
              <a:t> в </a:t>
            </a:r>
            <a:r>
              <a:rPr lang="ru-RU" sz="3600" dirty="0" err="1">
                <a:latin typeface="Times New Roman" pitchFamily="18" charset="0"/>
                <a:cs typeface="Times New Roman" pitchFamily="18" charset="0"/>
              </a:rPr>
              <a:t>структурі</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посівних</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площ</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зернових</a:t>
            </a:r>
            <a:r>
              <a:rPr lang="ru-RU" sz="3600" dirty="0">
                <a:latin typeface="Times New Roman" pitchFamily="18" charset="0"/>
                <a:cs typeface="Times New Roman" pitchFamily="18" charset="0"/>
              </a:rPr>
              <a:t> культур вони </a:t>
            </a:r>
            <a:r>
              <a:rPr lang="ru-RU" sz="3600" dirty="0" err="1">
                <a:latin typeface="Times New Roman" pitchFamily="18" charset="0"/>
                <a:cs typeface="Times New Roman" pitchFamily="18" charset="0"/>
              </a:rPr>
              <a:t>займають</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лише</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близько</a:t>
            </a:r>
            <a:r>
              <a:rPr lang="ru-RU" sz="3600" dirty="0">
                <a:latin typeface="Times New Roman" pitchFamily="18" charset="0"/>
                <a:cs typeface="Times New Roman" pitchFamily="18" charset="0"/>
              </a:rPr>
              <a:t> 5% ".</a:t>
            </a:r>
            <a:endParaRPr lang="uk-UA" sz="36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361406"/>
            <a:ext cx="8229600" cy="4135189"/>
          </a:xfrm>
          <a:blipFill>
            <a:blip r:embed="rId3" cstate="print"/>
            <a:stretch>
              <a:fillRect/>
            </a:stretch>
          </a:blipFill>
          <a:ln>
            <a:solidFill>
              <a:schemeClr val="tx1"/>
            </a:solidFill>
          </a:ln>
        </p:spPr>
        <p:txBody>
          <a:bodyPr>
            <a:normAutofit/>
          </a:bodyPr>
          <a:lstStyle/>
          <a:p>
            <a:pPr algn="ctr">
              <a:buNone/>
            </a:pPr>
            <a:r>
              <a:rPr lang="uk-UA" sz="3600" dirty="0">
                <a:latin typeface="Times New Roman" pitchFamily="18" charset="0"/>
                <a:cs typeface="Times New Roman" pitchFamily="18" charset="0"/>
              </a:rPr>
              <a:t>Гречка є однією з найцінніших круп'яних культур. </a:t>
            </a:r>
            <a:endParaRPr lang="uk-UA" sz="3600" dirty="0" smtClean="0">
              <a:latin typeface="Times New Roman" pitchFamily="18" charset="0"/>
              <a:cs typeface="Times New Roman" pitchFamily="18" charset="0"/>
            </a:endParaRPr>
          </a:p>
          <a:p>
            <a:pPr algn="ctr">
              <a:buNone/>
            </a:pPr>
            <a:r>
              <a:rPr lang="uk-UA" sz="3600" dirty="0" smtClean="0">
                <a:latin typeface="Times New Roman" pitchFamily="18" charset="0"/>
                <a:cs typeface="Times New Roman" pitchFamily="18" charset="0"/>
              </a:rPr>
              <a:t>На </a:t>
            </a:r>
            <a:r>
              <a:rPr lang="uk-UA" sz="3600" dirty="0">
                <a:latin typeface="Times New Roman" pitchFamily="18" charset="0"/>
                <a:cs typeface="Times New Roman" pitchFamily="18" charset="0"/>
              </a:rPr>
              <a:t>її розміщення впливає підвищена потреба цієї рослини в волозі. Тому основні площі посівів гречки зосереджені на Поліссі та в Лісостепу і зовсім зникають у південному Степу.</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8000" b="-24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326468"/>
            <a:ext cx="8229600" cy="4205064"/>
          </a:xfrm>
          <a:blipFill>
            <a:blip r:embed="rId3" cstate="print"/>
            <a:stretch>
              <a:fillRect/>
            </a:stretch>
          </a:blipFill>
          <a:ln>
            <a:solidFill>
              <a:schemeClr val="tx1"/>
            </a:solidFill>
          </a:ln>
        </p:spPr>
        <p:txBody>
          <a:bodyPr/>
          <a:lstStyle/>
          <a:p>
            <a:pPr algn="ctr">
              <a:buNone/>
            </a:pPr>
            <a:r>
              <a:rPr lang="uk-UA" dirty="0">
                <a:latin typeface="Times New Roman" pitchFamily="18" charset="0"/>
                <a:cs typeface="Times New Roman" pitchFamily="18" charset="0"/>
              </a:rPr>
              <a:t>Просо в Україні є однією з страхових культур завдяки пізнім рядкам сівби</a:t>
            </a:r>
            <a:r>
              <a:rPr lang="uk-UA" dirty="0" smtClean="0">
                <a:latin typeface="Times New Roman" pitchFamily="18" charset="0"/>
                <a:cs typeface="Times New Roman" pitchFamily="18" charset="0"/>
              </a:rPr>
              <a:t>.</a:t>
            </a:r>
          </a:p>
          <a:p>
            <a:pPr algn="ctr">
              <a:buNone/>
            </a:pPr>
            <a:r>
              <a:rPr lang="uk-UA" dirty="0">
                <a:latin typeface="Times New Roman" pitchFamily="18" charset="0"/>
                <a:cs typeface="Times New Roman" pitchFamily="18" charset="0"/>
              </a:rPr>
              <a:t> Воно відноситься до посухостійких круп'яних і дає відносно високі врожаї, особливо в посушливі роки. </a:t>
            </a: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Основні </a:t>
            </a:r>
            <a:r>
              <a:rPr lang="uk-UA" dirty="0">
                <a:latin typeface="Times New Roman" pitchFamily="18" charset="0"/>
                <a:cs typeface="Times New Roman" pitchFamily="18" charset="0"/>
              </a:rPr>
              <a:t>посіви його розміщені в Лісостеповій, а також в північних і центральних областях Степовий зони.</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66019"/>
            <a:ext cx="8229600" cy="4525963"/>
          </a:xfrm>
          <a:blipFill>
            <a:blip r:embed="rId3" cstate="print"/>
            <a:stretch>
              <a:fillRect/>
            </a:stretch>
          </a:blipFill>
          <a:ln>
            <a:solidFill>
              <a:schemeClr val="tx1"/>
            </a:solidFill>
          </a:ln>
        </p:spPr>
        <p:txBody>
          <a:bodyPr/>
          <a:lstStyle/>
          <a:p>
            <a:pPr algn="ctr">
              <a:buNone/>
            </a:pPr>
            <a:r>
              <a:rPr lang="uk-UA" dirty="0">
                <a:latin typeface="Times New Roman" pitchFamily="18" charset="0"/>
                <a:cs typeface="Times New Roman" pitchFamily="18" charset="0"/>
              </a:rPr>
              <a:t>Новою для України зерновою культурою є рис. </a:t>
            </a:r>
            <a:endParaRPr lang="uk-UA" dirty="0" smtClean="0">
              <a:latin typeface="Times New Roman" pitchFamily="18" charset="0"/>
              <a:cs typeface="Times New Roman" pitchFamily="18" charset="0"/>
            </a:endParaRPr>
          </a:p>
          <a:p>
            <a:pPr algn="ctr">
              <a:buNone/>
            </a:pPr>
            <a:r>
              <a:rPr lang="uk-UA" dirty="0" smtClean="0">
                <a:latin typeface="Times New Roman" pitchFamily="18" charset="0"/>
                <a:cs typeface="Times New Roman" pitchFamily="18" charset="0"/>
              </a:rPr>
              <a:t>В </a:t>
            </a:r>
            <a:r>
              <a:rPr lang="uk-UA" dirty="0">
                <a:latin typeface="Times New Roman" pitchFamily="18" charset="0"/>
                <a:cs typeface="Times New Roman" pitchFamily="18" charset="0"/>
              </a:rPr>
              <a:t>Україні його вирощують тільки на поливних землях, де він дає високі та стабільні врожаї</a:t>
            </a:r>
            <a:r>
              <a:rPr lang="uk-UA" dirty="0" smtClean="0">
                <a:latin typeface="Times New Roman" pitchFamily="18" charset="0"/>
                <a:cs typeface="Times New Roman" pitchFamily="18" charset="0"/>
              </a:rPr>
              <a:t>.</a:t>
            </a:r>
          </a:p>
          <a:p>
            <a:pPr algn="ctr">
              <a:buNone/>
            </a:pPr>
            <a:r>
              <a:rPr lang="uk-UA" dirty="0">
                <a:latin typeface="Times New Roman" pitchFamily="18" charset="0"/>
                <a:cs typeface="Times New Roman" pitchFamily="18" charset="0"/>
              </a:rPr>
              <a:t> Зрошувальна меліорація в південній частині України сприяла розширенню його посівів.</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47.jpg"/>
          <p:cNvPicPr>
            <a:picLocks noChangeAspect="1"/>
          </p:cNvPicPr>
          <p:nvPr/>
        </p:nvPicPr>
        <p:blipFill>
          <a:blip r:embed="rId2" cstate="print"/>
          <a:stretch>
            <a:fillRect/>
          </a:stretch>
        </p:blipFill>
        <p:spPr>
          <a:xfrm rot="5400000" flipV="1">
            <a:off x="5085184" y="2799184"/>
            <a:ext cx="6858000" cy="1259632"/>
          </a:xfrm>
          <a:prstGeom prst="rect">
            <a:avLst/>
          </a:prstGeom>
        </p:spPr>
      </p:pic>
      <p:pic>
        <p:nvPicPr>
          <p:cNvPr id="4" name="Рисунок 3" descr="47.jpg"/>
          <p:cNvPicPr>
            <a:picLocks noChangeAspect="1"/>
          </p:cNvPicPr>
          <p:nvPr/>
        </p:nvPicPr>
        <p:blipFill>
          <a:blip r:embed="rId2" cstate="print"/>
          <a:stretch>
            <a:fillRect/>
          </a:stretch>
        </p:blipFill>
        <p:spPr>
          <a:xfrm rot="16200000">
            <a:off x="-2799184" y="2799184"/>
            <a:ext cx="6858000" cy="1259632"/>
          </a:xfrm>
          <a:prstGeom prst="rect">
            <a:avLst/>
          </a:prstGeom>
        </p:spPr>
      </p:pic>
      <p:sp>
        <p:nvSpPr>
          <p:cNvPr id="3" name="Содержимое 2"/>
          <p:cNvSpPr>
            <a:spLocks noGrp="1"/>
          </p:cNvSpPr>
          <p:nvPr>
            <p:ph idx="1"/>
          </p:nvPr>
        </p:nvSpPr>
        <p:spPr>
          <a:xfrm>
            <a:off x="467544" y="130324"/>
            <a:ext cx="8229600" cy="6597352"/>
          </a:xfrm>
          <a:blipFill>
            <a:blip r:embed="rId3" cstate="print"/>
            <a:stretch>
              <a:fillRect/>
            </a:stretch>
          </a:blipFill>
          <a:ln>
            <a:solidFill>
              <a:schemeClr val="tx1"/>
            </a:solidFill>
          </a:ln>
        </p:spPr>
        <p:txBody>
          <a:bodyPr>
            <a:normAutofit fontScale="92500" lnSpcReduction="10000"/>
          </a:bodyPr>
          <a:lstStyle/>
          <a:p>
            <a:pPr algn="ctr">
              <a:buNone/>
            </a:pPr>
            <a:r>
              <a:rPr lang="uk-UA" dirty="0" smtClean="0"/>
              <a:t>Зернове господарство має важливе значення і для розвитку тваринництва. Фуражне зерно складає більше 40% валового збору зернових культур. Основними зернофуражними культурами в Україні є ячмінь, овес, кукурудза і зернобобовий  горох, вика, люпин. </a:t>
            </a:r>
          </a:p>
          <a:p>
            <a:pPr algn="ctr">
              <a:buNone/>
            </a:pPr>
            <a:r>
              <a:rPr lang="uk-UA" dirty="0" smtClean="0"/>
              <a:t>Такі культури, як ячмінь, кукурудза і горох, використовуються і для продовольчих цілей. Яровий ячмінь вирощують в усіх областях України. Зерно ячменю має високі кормові якості, використовується також як сировина в пивоварній промисловості, фармацевтичній, хлібопекарській, спиртовій і кондитерській галузях.</a:t>
            </a:r>
            <a:endParaRPr lang="uk-UA"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377</Words>
  <Application>Microsoft Office PowerPoint</Application>
  <PresentationFormat>Экран (4:3)</PresentationFormat>
  <Paragraphs>56</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Вирощування еліти зернових культур України</vt:lpstr>
      <vt:lpstr> 1. Загальна характеристика зернового господарства України </vt:lpstr>
      <vt:lpstr>Слайд 3</vt:lpstr>
      <vt:lpstr>Слайд 4</vt:lpstr>
      <vt:lpstr>Слайд 5</vt:lpstr>
      <vt:lpstr>Слайд 6</vt:lpstr>
      <vt:lpstr>Слайд 7</vt:lpstr>
      <vt:lpstr>Слайд 8</vt:lpstr>
      <vt:lpstr>Слайд 9</vt:lpstr>
      <vt:lpstr>Слайд 10</vt:lpstr>
      <vt:lpstr>Слайд 11</vt:lpstr>
      <vt:lpstr> 2. Стратегія вирощування пшениці у ринкових умовах України </vt:lpstr>
      <vt:lpstr>Слайд 13</vt:lpstr>
      <vt:lpstr>Слайд 14</vt:lpstr>
      <vt:lpstr>Слайд 15</vt:lpstr>
      <vt:lpstr>Слайд 16</vt:lpstr>
      <vt:lpstr> Основні елементи стратегії вирощування пшениці в ринкових умовах </vt:lpstr>
      <vt:lpstr> Особливості вирощування пшениці в роки з несприятливими кліматичними умовами </vt:lpstr>
      <vt:lpstr>Слайд 19</vt:lpstr>
      <vt:lpstr> Проблеми насінництва пшениці та інших зернових культур </vt:lpstr>
      <vt:lpstr>Слайд 21</vt:lpstr>
      <vt:lpstr>Слайд 22</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Вирощування еліти зернових культур України</dc:title>
  <dc:creator>НАДЯ</dc:creator>
  <cp:lastModifiedBy>НАДЯ</cp:lastModifiedBy>
  <cp:revision>9</cp:revision>
  <dcterms:created xsi:type="dcterms:W3CDTF">2014-05-17T12:29:55Z</dcterms:created>
  <dcterms:modified xsi:type="dcterms:W3CDTF">2014-06-02T14:04:35Z</dcterms:modified>
</cp:coreProperties>
</file>