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2695C936-5B89-406B-B6CA-E747FC16319B}" type="datetimeFigureOut">
              <a:rPr lang="ru-RU" smtClean="0"/>
              <a:t>27.11.2014</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4998D6FC-469C-48E1-BC61-500AB2C8CD2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695C936-5B89-406B-B6CA-E747FC16319B}" type="datetimeFigureOut">
              <a:rPr lang="ru-RU" smtClean="0"/>
              <a:t>27.11.2014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98D6FC-469C-48E1-BC61-500AB2C8CD2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95C936-5B89-406B-B6CA-E747FC16319B}" type="datetimeFigureOut">
              <a:rPr lang="ru-RU" smtClean="0"/>
              <a:t>27.11.2014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98D6FC-469C-48E1-BC61-500AB2C8CD2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95C936-5B89-406B-B6CA-E747FC16319B}" type="datetimeFigureOut">
              <a:rPr lang="ru-RU" smtClean="0"/>
              <a:t>27.11.2014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98D6FC-469C-48E1-BC61-500AB2C8CD28}"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95C936-5B89-406B-B6CA-E747FC16319B}" type="datetimeFigureOut">
              <a:rPr lang="ru-RU" smtClean="0"/>
              <a:t>27.11.2014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98D6FC-469C-48E1-BC61-500AB2C8CD28}"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695C936-5B89-406B-B6CA-E747FC16319B}" type="datetimeFigureOut">
              <a:rPr lang="ru-RU" smtClean="0"/>
              <a:t>27.11.2014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98D6FC-469C-48E1-BC61-500AB2C8CD28}"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2695C936-5B89-406B-B6CA-E747FC16319B}" type="datetimeFigureOut">
              <a:rPr lang="ru-RU" smtClean="0"/>
              <a:t>27.11.2014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998D6FC-469C-48E1-BC61-500AB2C8CD2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695C936-5B89-406B-B6CA-E747FC16319B}" type="datetimeFigureOut">
              <a:rPr lang="ru-RU" smtClean="0"/>
              <a:t>27.11.2014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998D6FC-469C-48E1-BC61-500AB2C8CD28}"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95C936-5B89-406B-B6CA-E747FC16319B}" type="datetimeFigureOut">
              <a:rPr lang="ru-RU" smtClean="0"/>
              <a:t>27.11.2014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98D6FC-469C-48E1-BC61-500AB2C8CD2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95C936-5B89-406B-B6CA-E747FC16319B}" type="datetimeFigureOut">
              <a:rPr lang="ru-RU" smtClean="0"/>
              <a:t>27.11.2014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98D6FC-469C-48E1-BC61-500AB2C8CD28}"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95C936-5B89-406B-B6CA-E747FC16319B}" type="datetimeFigureOut">
              <a:rPr lang="ru-RU" smtClean="0"/>
              <a:t>27.11.2014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98D6FC-469C-48E1-BC61-500AB2C8CD2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695C936-5B89-406B-B6CA-E747FC16319B}" type="datetimeFigureOut">
              <a:rPr lang="ru-RU" smtClean="0"/>
              <a:t>27.11.2014</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998D6FC-469C-48E1-BC61-500AB2C8CD2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620688"/>
            <a:ext cx="6400800" cy="2232248"/>
          </a:xfrm>
        </p:spPr>
        <p:txBody>
          <a:bodyPr>
            <a:normAutofit/>
          </a:bodyPr>
          <a:lstStyle/>
          <a:p>
            <a:r>
              <a:rPr lang="ru-RU" sz="4400" b="1" i="1" dirty="0" err="1">
                <a:solidFill>
                  <a:schemeClr val="tx1">
                    <a:lumMod val="75000"/>
                    <a:lumOff val="25000"/>
                  </a:schemeClr>
                </a:solidFill>
                <a:effectLst>
                  <a:outerShdw blurRad="38100" dist="38100" dir="2700000" algn="tl">
                    <a:srgbClr val="000000">
                      <a:alpha val="43137"/>
                    </a:srgbClr>
                  </a:outerShdw>
                </a:effectLst>
              </a:rPr>
              <a:t>Генетичні</a:t>
            </a:r>
            <a:r>
              <a:rPr lang="ru-RU" sz="4400" b="1" i="1" dirty="0">
                <a:solidFill>
                  <a:schemeClr val="tx1">
                    <a:lumMod val="75000"/>
                    <a:lumOff val="25000"/>
                  </a:schemeClr>
                </a:solidFill>
                <a:effectLst>
                  <a:outerShdw blurRad="38100" dist="38100" dir="2700000" algn="tl">
                    <a:srgbClr val="000000">
                      <a:alpha val="43137"/>
                    </a:srgbClr>
                  </a:outerShdw>
                </a:effectLst>
              </a:rPr>
              <a:t> </a:t>
            </a:r>
            <a:r>
              <a:rPr lang="ru-RU" sz="4400" b="1" i="1" dirty="0" err="1">
                <a:solidFill>
                  <a:schemeClr val="tx1">
                    <a:lumMod val="75000"/>
                    <a:lumOff val="25000"/>
                  </a:schemeClr>
                </a:solidFill>
                <a:effectLst>
                  <a:outerShdw blurRad="38100" dist="38100" dir="2700000" algn="tl">
                    <a:srgbClr val="000000">
                      <a:alpha val="43137"/>
                    </a:srgbClr>
                  </a:outerShdw>
                </a:effectLst>
              </a:rPr>
              <a:t>основи</a:t>
            </a:r>
            <a:r>
              <a:rPr lang="ru-RU" sz="4400" b="1" i="1" dirty="0">
                <a:solidFill>
                  <a:schemeClr val="tx1">
                    <a:lumMod val="75000"/>
                    <a:lumOff val="25000"/>
                  </a:schemeClr>
                </a:solidFill>
                <a:effectLst>
                  <a:outerShdw blurRad="38100" dist="38100" dir="2700000" algn="tl">
                    <a:srgbClr val="000000">
                      <a:alpha val="43137"/>
                    </a:srgbClr>
                  </a:outerShdw>
                </a:effectLst>
              </a:rPr>
              <a:t> </a:t>
            </a:r>
            <a:r>
              <a:rPr lang="ru-RU" sz="4400" b="1" i="1" dirty="0" err="1">
                <a:solidFill>
                  <a:schemeClr val="tx1">
                    <a:lumMod val="75000"/>
                    <a:lumOff val="25000"/>
                  </a:schemeClr>
                </a:solidFill>
                <a:effectLst>
                  <a:outerShdw blurRad="38100" dist="38100" dir="2700000" algn="tl">
                    <a:srgbClr val="000000">
                      <a:alpha val="43137"/>
                    </a:srgbClr>
                  </a:outerShdw>
                </a:effectLst>
              </a:rPr>
              <a:t>селекції</a:t>
            </a:r>
            <a:r>
              <a:rPr lang="ru-RU" sz="4400" b="1" i="1" dirty="0">
                <a:solidFill>
                  <a:schemeClr val="tx1">
                    <a:lumMod val="75000"/>
                    <a:lumOff val="25000"/>
                  </a:schemeClr>
                </a:solidFill>
                <a:effectLst>
                  <a:outerShdw blurRad="38100" dist="38100" dir="2700000" algn="tl">
                    <a:srgbClr val="000000">
                      <a:alpha val="43137"/>
                    </a:srgbClr>
                  </a:outerShdw>
                </a:effectLst>
              </a:rPr>
              <a:t> </a:t>
            </a:r>
            <a:r>
              <a:rPr lang="ru-RU" sz="4400" b="1" i="1" dirty="0" err="1" smtClean="0">
                <a:solidFill>
                  <a:schemeClr val="tx1">
                    <a:lumMod val="75000"/>
                    <a:lumOff val="25000"/>
                  </a:schemeClr>
                </a:solidFill>
                <a:effectLst>
                  <a:outerShdw blurRad="38100" dist="38100" dir="2700000" algn="tl">
                    <a:srgbClr val="000000">
                      <a:alpha val="43137"/>
                    </a:srgbClr>
                  </a:outerShdw>
                </a:effectLst>
              </a:rPr>
              <a:t>організмів</a:t>
            </a:r>
            <a:endParaRPr lang="ru-RU" sz="4400" b="1" i="1" dirty="0">
              <a:solidFill>
                <a:schemeClr val="tx1">
                  <a:lumMod val="75000"/>
                  <a:lumOff val="2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371600" y="5733256"/>
            <a:ext cx="7520880" cy="936104"/>
          </a:xfrm>
        </p:spPr>
        <p:txBody>
          <a:bodyPr>
            <a:noAutofit/>
          </a:bodyPr>
          <a:lstStyle/>
          <a:p>
            <a:pPr algn="r">
              <a:lnSpc>
                <a:spcPct val="100000"/>
              </a:lnSpc>
            </a:pPr>
            <a:r>
              <a:rPr lang="uk-UA" sz="1600" dirty="0" smtClean="0"/>
              <a:t>Виконала: </a:t>
            </a:r>
          </a:p>
          <a:p>
            <a:pPr algn="r">
              <a:lnSpc>
                <a:spcPct val="100000"/>
              </a:lnSpc>
            </a:pPr>
            <a:r>
              <a:rPr lang="uk-UA" sz="1600" dirty="0" smtClean="0"/>
              <a:t>Учениця 11-А класу</a:t>
            </a:r>
          </a:p>
          <a:p>
            <a:pPr algn="r">
              <a:lnSpc>
                <a:spcPct val="100000"/>
              </a:lnSpc>
            </a:pPr>
            <a:r>
              <a:rPr lang="uk-UA" sz="1600" dirty="0" smtClean="0"/>
              <a:t>Рязанцева Ірина</a:t>
            </a:r>
            <a:endParaRPr lang="ru-RU" sz="16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293630"/>
            <a:ext cx="4248472" cy="3002365"/>
          </a:xfrm>
          <a:prstGeom prst="rect">
            <a:avLst/>
          </a:prstGeom>
          <a:ln>
            <a:noFill/>
          </a:ln>
          <a:effectLst>
            <a:softEdge rad="112500"/>
          </a:effectLst>
        </p:spPr>
      </p:pic>
    </p:spTree>
    <p:extLst>
      <p:ext uri="{BB962C8B-B14F-4D97-AF65-F5344CB8AC3E}">
        <p14:creationId xmlns:p14="http://schemas.microsoft.com/office/powerpoint/2010/main" val="2157943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332656"/>
            <a:ext cx="6912768" cy="3816424"/>
          </a:xfrm>
        </p:spPr>
        <p:txBody>
          <a:bodyPr>
            <a:normAutofit fontScale="90000"/>
          </a:bodyPr>
          <a:lstStyle/>
          <a:p>
            <a:pPr algn="l"/>
            <a:r>
              <a:rPr lang="ru-RU" sz="2800" cap="none" dirty="0" err="1">
                <a:solidFill>
                  <a:schemeClr val="tx1">
                    <a:lumMod val="75000"/>
                    <a:lumOff val="25000"/>
                  </a:schemeClr>
                </a:solidFill>
                <a:effectLst>
                  <a:outerShdw blurRad="38100" dist="38100" dir="2700000" algn="tl">
                    <a:srgbClr val="000000">
                      <a:alpha val="43137"/>
                    </a:srgbClr>
                  </a:outerShdw>
                </a:effectLst>
              </a:rPr>
              <a:t>Отже</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b="1" i="1" u="sng" cap="none" dirty="0" err="1">
                <a:solidFill>
                  <a:schemeClr val="tx1">
                    <a:lumMod val="75000"/>
                    <a:lumOff val="25000"/>
                  </a:schemeClr>
                </a:solidFill>
                <a:effectLst>
                  <a:outerShdw blurRad="38100" dist="38100" dir="2700000" algn="tl">
                    <a:srgbClr val="000000">
                      <a:alpha val="43137"/>
                    </a:srgbClr>
                  </a:outerShdw>
                </a:effectLst>
              </a:rPr>
              <a:t>штучний</a:t>
            </a:r>
            <a:r>
              <a:rPr lang="ru-RU" sz="2800" b="1" i="1" u="sng" cap="none" dirty="0">
                <a:solidFill>
                  <a:schemeClr val="tx1">
                    <a:lumMod val="75000"/>
                    <a:lumOff val="25000"/>
                  </a:schemeClr>
                </a:solidFill>
                <a:effectLst>
                  <a:outerShdw blurRad="38100" dist="38100" dir="2700000" algn="tl">
                    <a:srgbClr val="000000">
                      <a:alpha val="43137"/>
                    </a:srgbClr>
                  </a:outerShdw>
                </a:effectLst>
              </a:rPr>
              <a:t> </a:t>
            </a:r>
            <a:r>
              <a:rPr lang="ru-RU" sz="2800" b="1" i="1" u="sng" cap="none" dirty="0" err="1">
                <a:solidFill>
                  <a:schemeClr val="tx1">
                    <a:lumMod val="75000"/>
                    <a:lumOff val="25000"/>
                  </a:schemeClr>
                </a:solidFill>
                <a:effectLst>
                  <a:outerShdw blurRad="38100" dist="38100" dir="2700000" algn="tl">
                    <a:srgbClr val="000000">
                      <a:alpha val="43137"/>
                    </a:srgbClr>
                  </a:outerShdw>
                </a:effectLst>
              </a:rPr>
              <a:t>добір</a:t>
            </a:r>
            <a:r>
              <a:rPr lang="ru-RU" sz="2800" b="1" i="1" u="sng"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це</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вибір</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людиною</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господарсько</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найцінніших</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тварин</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рослин</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мікроорганізмів</a:t>
            </a:r>
            <a:r>
              <a:rPr lang="ru-RU" sz="2800" cap="none" dirty="0">
                <a:solidFill>
                  <a:schemeClr val="tx1">
                    <a:lumMod val="75000"/>
                    <a:lumOff val="25000"/>
                  </a:schemeClr>
                </a:solidFill>
                <a:effectLst>
                  <a:outerShdw blurRad="38100" dist="38100" dir="2700000" algn="tl">
                    <a:srgbClr val="000000">
                      <a:alpha val="43137"/>
                    </a:srgbClr>
                  </a:outerShdw>
                </a:effectLst>
              </a:rPr>
              <a:t> для </a:t>
            </a:r>
            <a:r>
              <a:rPr lang="ru-RU" sz="2800" cap="none" dirty="0" err="1">
                <a:solidFill>
                  <a:schemeClr val="tx1">
                    <a:lumMod val="75000"/>
                    <a:lumOff val="25000"/>
                  </a:schemeClr>
                </a:solidFill>
                <a:effectLst>
                  <a:outerShdw blurRad="38100" dist="38100" dir="2700000" algn="tl">
                    <a:srgbClr val="000000">
                      <a:alpha val="43137"/>
                    </a:srgbClr>
                  </a:outerShdw>
                </a:effectLst>
              </a:rPr>
              <a:t>одержання</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від</a:t>
            </a:r>
            <a:r>
              <a:rPr lang="ru-RU" sz="2800" cap="none" dirty="0">
                <a:solidFill>
                  <a:schemeClr val="tx1">
                    <a:lumMod val="75000"/>
                    <a:lumOff val="25000"/>
                  </a:schemeClr>
                </a:solidFill>
                <a:effectLst>
                  <a:outerShdw blurRad="38100" dist="38100" dir="2700000" algn="tl">
                    <a:srgbClr val="000000">
                      <a:alpha val="43137"/>
                    </a:srgbClr>
                  </a:outerShdw>
                </a:effectLst>
              </a:rPr>
              <a:t> них </a:t>
            </a:r>
            <a:r>
              <a:rPr lang="ru-RU" sz="2800" cap="none" dirty="0" err="1">
                <a:solidFill>
                  <a:schemeClr val="tx1">
                    <a:lumMod val="75000"/>
                    <a:lumOff val="25000"/>
                  </a:schemeClr>
                </a:solidFill>
                <a:effectLst>
                  <a:outerShdw blurRad="38100" dist="38100" dir="2700000" algn="tl">
                    <a:srgbClr val="000000">
                      <a:alpha val="43137"/>
                    </a:srgbClr>
                  </a:outerShdw>
                </a:effectLst>
              </a:rPr>
              <a:t>нащадків</a:t>
            </a:r>
            <a:r>
              <a:rPr lang="ru-RU" sz="2800" cap="none" dirty="0">
                <a:solidFill>
                  <a:schemeClr val="tx1">
                    <a:lumMod val="75000"/>
                    <a:lumOff val="25000"/>
                  </a:schemeClr>
                </a:solidFill>
                <a:effectLst>
                  <a:outerShdw blurRad="38100" dist="38100" dir="2700000" algn="tl">
                    <a:srgbClr val="000000">
                      <a:alpha val="43137"/>
                    </a:srgbClr>
                  </a:outerShdw>
                </a:effectLst>
              </a:rPr>
              <a:t> з </a:t>
            </a:r>
            <a:r>
              <a:rPr lang="ru-RU" sz="2800" cap="none" dirty="0" err="1">
                <a:solidFill>
                  <a:schemeClr val="tx1">
                    <a:lumMod val="75000"/>
                    <a:lumOff val="25000"/>
                  </a:schemeClr>
                </a:solidFill>
                <a:effectLst>
                  <a:outerShdw blurRad="38100" dist="38100" dir="2700000" algn="tl">
                    <a:srgbClr val="000000">
                      <a:alpha val="43137"/>
                    </a:srgbClr>
                  </a:outerShdw>
                </a:effectLst>
              </a:rPr>
              <a:t>бажаними</a:t>
            </a:r>
            <a:r>
              <a:rPr lang="ru-RU" sz="2800" cap="none" dirty="0">
                <a:solidFill>
                  <a:schemeClr val="tx1">
                    <a:lumMod val="75000"/>
                    <a:lumOff val="25000"/>
                  </a:schemeClr>
                </a:solidFill>
                <a:effectLst>
                  <a:outerShdw blurRad="38100" dist="38100" dir="2700000" algn="tl">
                    <a:srgbClr val="000000">
                      <a:alpha val="43137"/>
                    </a:srgbClr>
                  </a:outerShdw>
                </a:effectLst>
              </a:rPr>
              <a:t> станами </a:t>
            </a:r>
            <a:r>
              <a:rPr lang="ru-RU" sz="2800" cap="none" dirty="0" err="1">
                <a:solidFill>
                  <a:schemeClr val="tx1">
                    <a:lumMod val="75000"/>
                    <a:lumOff val="25000"/>
                  </a:schemeClr>
                </a:solidFill>
                <a:effectLst>
                  <a:outerShdw blurRad="38100" dist="38100" dir="2700000" algn="tl">
                    <a:srgbClr val="000000">
                      <a:alpha val="43137"/>
                    </a:srgbClr>
                  </a:outerShdw>
                </a:effectLst>
              </a:rPr>
              <a:t>ознак</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Він</a:t>
            </a:r>
            <a:r>
              <a:rPr lang="ru-RU" sz="2800" cap="none" dirty="0">
                <a:solidFill>
                  <a:schemeClr val="tx1">
                    <a:lumMod val="75000"/>
                    <a:lumOff val="25000"/>
                  </a:schemeClr>
                </a:solidFill>
                <a:effectLst>
                  <a:outerShdw blurRad="38100" dist="38100" dir="2700000" algn="tl">
                    <a:srgbClr val="000000">
                      <a:alpha val="43137"/>
                    </a:srgbClr>
                  </a:outerShdw>
                </a:effectLst>
              </a:rPr>
              <a:t> є </a:t>
            </a:r>
            <a:r>
              <a:rPr lang="ru-RU" sz="2800" cap="none" dirty="0" err="1">
                <a:solidFill>
                  <a:schemeClr val="tx1">
                    <a:lumMod val="75000"/>
                    <a:lumOff val="25000"/>
                  </a:schemeClr>
                </a:solidFill>
                <a:effectLst>
                  <a:outerShdw blurRad="38100" dist="38100" dir="2700000" algn="tl">
                    <a:srgbClr val="000000">
                      <a:alpha val="43137"/>
                    </a:srgbClr>
                  </a:outerShdw>
                </a:effectLst>
              </a:rPr>
              <a:t>найважливішим</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елементом</a:t>
            </a:r>
            <a:r>
              <a:rPr lang="ru-RU" sz="2800" cap="none" dirty="0">
                <a:solidFill>
                  <a:schemeClr val="tx1">
                    <a:lumMod val="75000"/>
                    <a:lumOff val="25000"/>
                  </a:schemeClr>
                </a:solidFill>
                <a:effectLst>
                  <a:outerShdw blurRad="38100" dist="38100" dir="2700000" algn="tl">
                    <a:srgbClr val="000000">
                      <a:alpha val="43137"/>
                    </a:srgbClr>
                  </a:outerShdw>
                </a:effectLst>
              </a:rPr>
              <a:t> будь-</a:t>
            </a:r>
            <a:r>
              <a:rPr lang="ru-RU" sz="2800" cap="none" dirty="0" err="1">
                <a:solidFill>
                  <a:schemeClr val="tx1">
                    <a:lumMod val="75000"/>
                    <a:lumOff val="25000"/>
                  </a:schemeClr>
                </a:solidFill>
                <a:effectLst>
                  <a:outerShdw blurRad="38100" dist="38100" dir="2700000" algn="tl">
                    <a:srgbClr val="000000">
                      <a:alpha val="43137"/>
                    </a:srgbClr>
                  </a:outerShdw>
                </a:effectLst>
              </a:rPr>
              <a:t>якої</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селекційної</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роботи</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необхідним</a:t>
            </a:r>
            <a:r>
              <a:rPr lang="ru-RU" sz="2800" cap="none" dirty="0">
                <a:solidFill>
                  <a:schemeClr val="tx1">
                    <a:lumMod val="75000"/>
                    <a:lumOff val="25000"/>
                  </a:schemeClr>
                </a:solidFill>
                <a:effectLst>
                  <a:outerShdw blurRad="38100" dist="38100" dir="2700000" algn="tl">
                    <a:srgbClr val="000000">
                      <a:alpha val="43137"/>
                    </a:srgbClr>
                  </a:outerShdw>
                </a:effectLst>
              </a:rPr>
              <a:t> не </a:t>
            </a:r>
            <a:r>
              <a:rPr lang="ru-RU" sz="2800" cap="none" dirty="0" err="1">
                <a:solidFill>
                  <a:schemeClr val="tx1">
                    <a:lumMod val="75000"/>
                    <a:lumOff val="25000"/>
                  </a:schemeClr>
                </a:solidFill>
                <a:effectLst>
                  <a:outerShdw blurRad="38100" dist="38100" dir="2700000" algn="tl">
                    <a:srgbClr val="000000">
                      <a:alpha val="43137"/>
                    </a:srgbClr>
                  </a:outerShdw>
                </a:effectLst>
              </a:rPr>
              <a:t>лише</a:t>
            </a:r>
            <a:r>
              <a:rPr lang="ru-RU" sz="2800" cap="none" dirty="0">
                <a:solidFill>
                  <a:schemeClr val="tx1">
                    <a:lumMod val="75000"/>
                    <a:lumOff val="25000"/>
                  </a:schemeClr>
                </a:solidFill>
                <a:effectLst>
                  <a:outerShdw blurRad="38100" dist="38100" dir="2700000" algn="tl">
                    <a:srgbClr val="000000">
                      <a:alpha val="43137"/>
                    </a:srgbClr>
                  </a:outerShdw>
                </a:effectLst>
              </a:rPr>
              <a:t> для </a:t>
            </a:r>
            <a:r>
              <a:rPr lang="ru-RU" sz="2800" cap="none" dirty="0" err="1">
                <a:solidFill>
                  <a:schemeClr val="tx1">
                    <a:lumMod val="75000"/>
                    <a:lumOff val="25000"/>
                  </a:schemeClr>
                </a:solidFill>
                <a:effectLst>
                  <a:outerShdw blurRad="38100" dist="38100" dir="2700000" algn="tl">
                    <a:srgbClr val="000000">
                      <a:alpha val="43137"/>
                    </a:srgbClr>
                  </a:outerShdw>
                </a:effectLst>
              </a:rPr>
              <a:t>збереження</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досягнутих</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результатів</a:t>
            </a:r>
            <a:r>
              <a:rPr lang="ru-RU" sz="2800" cap="none" dirty="0">
                <a:solidFill>
                  <a:schemeClr val="tx1">
                    <a:lumMod val="75000"/>
                    <a:lumOff val="25000"/>
                  </a:schemeClr>
                </a:solidFill>
                <a:effectLst>
                  <a:outerShdw blurRad="38100" dist="38100" dir="2700000" algn="tl">
                    <a:srgbClr val="000000">
                      <a:alpha val="43137"/>
                    </a:srgbClr>
                  </a:outerShdw>
                </a:effectLst>
              </a:rPr>
              <a:t>, а й для </a:t>
            </a:r>
            <a:r>
              <a:rPr lang="ru-RU" sz="2800" cap="none" dirty="0" err="1">
                <a:solidFill>
                  <a:schemeClr val="tx1">
                    <a:lumMod val="75000"/>
                    <a:lumOff val="25000"/>
                  </a:schemeClr>
                </a:solidFill>
                <a:effectLst>
                  <a:outerShdw blurRad="38100" dist="38100" dir="2700000" algn="tl">
                    <a:srgbClr val="000000">
                      <a:alpha val="43137"/>
                    </a:srgbClr>
                  </a:outerShdw>
                </a:effectLst>
              </a:rPr>
              <a:t>їхнього</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подальшого</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вдосконалення</a:t>
            </a:r>
            <a:r>
              <a:rPr lang="ru-RU" sz="2800" cap="none" dirty="0">
                <a:solidFill>
                  <a:schemeClr val="tx1">
                    <a:lumMod val="75000"/>
                    <a:lumOff val="25000"/>
                  </a:schemeClr>
                </a:solidFill>
                <a:effectLst>
                  <a:outerShdw blurRad="38100" dist="38100" dir="2700000" algn="tl">
                    <a:srgbClr val="000000">
                      <a:alpha val="43137"/>
                    </a:srgbClr>
                  </a:outerShdw>
                </a:effectLst>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51" y="404664"/>
            <a:ext cx="1584176" cy="6085972"/>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266" y="4186682"/>
            <a:ext cx="5795158" cy="2480024"/>
          </a:xfrm>
          <a:prstGeom prst="rect">
            <a:avLst/>
          </a:prstGeom>
          <a:ln>
            <a:noFill/>
          </a:ln>
          <a:effectLst>
            <a:softEdge rad="112500"/>
          </a:effectLst>
        </p:spPr>
      </p:pic>
    </p:spTree>
    <p:extLst>
      <p:ext uri="{BB962C8B-B14F-4D97-AF65-F5344CB8AC3E}">
        <p14:creationId xmlns:p14="http://schemas.microsoft.com/office/powerpoint/2010/main" val="269704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404664"/>
            <a:ext cx="4608512" cy="6120680"/>
          </a:xfrm>
        </p:spPr>
        <p:txBody>
          <a:bodyPr>
            <a:normAutofit fontScale="90000"/>
          </a:bodyPr>
          <a:lstStyle/>
          <a:p>
            <a:pPr algn="l"/>
            <a:r>
              <a:rPr lang="ru-RU" sz="3100" b="1" i="1" u="sng" cap="none" dirty="0" err="1">
                <a:solidFill>
                  <a:schemeClr val="tx1">
                    <a:lumMod val="75000"/>
                    <a:lumOff val="25000"/>
                  </a:schemeClr>
                </a:solidFill>
                <a:effectLst>
                  <a:outerShdw blurRad="38100" dist="38100" dir="2700000" algn="tl">
                    <a:srgbClr val="000000">
                      <a:alpha val="43137"/>
                    </a:srgbClr>
                  </a:outerShdw>
                </a:effectLst>
              </a:rPr>
              <a:t>Гібридизація</a:t>
            </a:r>
            <a:r>
              <a:rPr lang="ru-RU" sz="3100" b="1" i="1" u="sng"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це</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процес</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одержання</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нащадків</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унаслідок</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поєднання</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генетичного</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матеріалу</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різних</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клітин</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або</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організмів</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Гібриди</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утворюються</a:t>
            </a:r>
            <a:r>
              <a:rPr lang="ru-RU" sz="2800" cap="none" dirty="0">
                <a:solidFill>
                  <a:schemeClr val="tx1">
                    <a:lumMod val="75000"/>
                    <a:lumOff val="25000"/>
                  </a:schemeClr>
                </a:solidFill>
                <a:effectLst>
                  <a:outerShdw blurRad="38100" dist="38100" dir="2700000" algn="tl">
                    <a:srgbClr val="000000">
                      <a:alpha val="43137"/>
                    </a:srgbClr>
                  </a:outerShdw>
                </a:effectLst>
              </a:rPr>
              <a:t> в </a:t>
            </a:r>
            <a:r>
              <a:rPr lang="ru-RU" sz="2800" cap="none" dirty="0" err="1">
                <a:solidFill>
                  <a:schemeClr val="tx1">
                    <a:lumMod val="75000"/>
                    <a:lumOff val="25000"/>
                  </a:schemeClr>
                </a:solidFill>
                <a:effectLst>
                  <a:outerShdw blurRad="38100" dist="38100" dir="2700000" algn="tl">
                    <a:srgbClr val="000000">
                      <a:alpha val="43137"/>
                    </a:srgbClr>
                  </a:outerShdw>
                </a:effectLst>
              </a:rPr>
              <a:t>результаті</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статевого</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розмноження</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або</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поєднання</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нестатевих</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клітин</a:t>
            </a:r>
            <a:r>
              <a:rPr lang="ru-RU" sz="2800" cap="none" dirty="0">
                <a:solidFill>
                  <a:schemeClr val="tx1">
                    <a:lumMod val="75000"/>
                    <a:lumOff val="25000"/>
                  </a:schemeClr>
                </a:solidFill>
                <a:effectLst>
                  <a:outerShdw blurRad="38100" dist="38100" dir="2700000" algn="tl">
                    <a:srgbClr val="000000">
                      <a:alpha val="43137"/>
                    </a:srgbClr>
                  </a:outerShdw>
                </a:effectLst>
              </a:rPr>
              <a:t>. В </a:t>
            </a:r>
            <a:r>
              <a:rPr lang="ru-RU" sz="2800" cap="none" dirty="0" err="1">
                <a:solidFill>
                  <a:schemeClr val="tx1">
                    <a:lumMod val="75000"/>
                    <a:lumOff val="25000"/>
                  </a:schemeClr>
                </a:solidFill>
                <a:effectLst>
                  <a:outerShdw blurRad="38100" dist="38100" dir="2700000" algn="tl">
                    <a:srgbClr val="000000">
                      <a:alpha val="43137"/>
                    </a:srgbClr>
                  </a:outerShdw>
                </a:effectLst>
              </a:rPr>
              <a:t>останньому</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випадку</a:t>
            </a:r>
            <a:r>
              <a:rPr lang="ru-RU" sz="2800" cap="none" dirty="0">
                <a:solidFill>
                  <a:schemeClr val="tx1">
                    <a:lumMod val="75000"/>
                    <a:lumOff val="25000"/>
                  </a:schemeClr>
                </a:solidFill>
                <a:effectLst>
                  <a:outerShdw blurRad="38100" dist="38100" dir="2700000" algn="tl">
                    <a:srgbClr val="000000">
                      <a:alpha val="43137"/>
                    </a:srgbClr>
                  </a:outerShdw>
                </a:effectLst>
              </a:rPr>
              <a:t> ядра таких </a:t>
            </a:r>
            <a:r>
              <a:rPr lang="ru-RU" sz="2800" cap="none" dirty="0" err="1">
                <a:solidFill>
                  <a:schemeClr val="tx1">
                    <a:lumMod val="75000"/>
                    <a:lumOff val="25000"/>
                  </a:schemeClr>
                </a:solidFill>
                <a:effectLst>
                  <a:outerShdw blurRad="38100" dist="38100" dir="2700000" algn="tl">
                    <a:srgbClr val="000000">
                      <a:alpha val="43137"/>
                    </a:srgbClr>
                  </a:outerShdw>
                </a:effectLst>
              </a:rPr>
              <a:t>гібридних</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клітин</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можуть</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зливатися</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або</a:t>
            </a:r>
            <a:r>
              <a:rPr lang="ru-RU" sz="2800" cap="none" dirty="0">
                <a:solidFill>
                  <a:schemeClr val="tx1">
                    <a:lumMod val="75000"/>
                    <a:lumOff val="25000"/>
                  </a:schemeClr>
                </a:solidFill>
                <a:effectLst>
                  <a:outerShdw blurRad="38100" dist="38100" dir="2700000" algn="tl">
                    <a:srgbClr val="000000">
                      <a:alpha val="43137"/>
                    </a:srgbClr>
                  </a:outerShdw>
                </a:effectLst>
              </a:rPr>
              <a:t> ж </a:t>
            </a:r>
            <a:r>
              <a:rPr lang="ru-RU" sz="2800" cap="none" dirty="0" err="1">
                <a:solidFill>
                  <a:schemeClr val="tx1">
                    <a:lumMod val="75000"/>
                    <a:lumOff val="25000"/>
                  </a:schemeClr>
                </a:solidFill>
                <a:effectLst>
                  <a:outerShdw blurRad="38100" dist="38100" dir="2700000" algn="tl">
                    <a:srgbClr val="000000">
                      <a:alpha val="43137"/>
                    </a:srgbClr>
                  </a:outerShdw>
                </a:effectLst>
              </a:rPr>
              <a:t>залишаються</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відокремленими</a:t>
            </a:r>
            <a:endParaRPr lang="ru-RU" sz="2800" cap="none" dirty="0">
              <a:solidFill>
                <a:schemeClr val="tx1">
                  <a:lumMod val="75000"/>
                  <a:lumOff val="25000"/>
                </a:scheme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41" y="1088110"/>
            <a:ext cx="1980497" cy="4501130"/>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1088110"/>
            <a:ext cx="1656184" cy="4668518"/>
          </a:xfrm>
          <a:prstGeom prst="rect">
            <a:avLst/>
          </a:prstGeom>
          <a:ln>
            <a:noFill/>
          </a:ln>
          <a:effectLst>
            <a:softEdge rad="112500"/>
          </a:effectLst>
        </p:spPr>
      </p:pic>
    </p:spTree>
    <p:extLst>
      <p:ext uri="{BB962C8B-B14F-4D97-AF65-F5344CB8AC3E}">
        <p14:creationId xmlns:p14="http://schemas.microsoft.com/office/powerpoint/2010/main" val="1311860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6264696" cy="6192688"/>
          </a:xfrm>
        </p:spPr>
        <p:txBody>
          <a:bodyPr>
            <a:normAutofit/>
          </a:bodyPr>
          <a:lstStyle/>
          <a:p>
            <a:pPr algn="l"/>
            <a:r>
              <a:rPr lang="ru-RU" sz="3200" cap="none" dirty="0" err="1" smtClean="0">
                <a:solidFill>
                  <a:schemeClr val="tx1">
                    <a:lumMod val="75000"/>
                    <a:lumOff val="25000"/>
                  </a:schemeClr>
                </a:solidFill>
                <a:effectLst>
                  <a:outerShdw blurRad="38100" dist="38100" dir="2700000" algn="tl">
                    <a:srgbClr val="000000">
                      <a:alpha val="43137"/>
                    </a:srgbClr>
                  </a:outerShdw>
                </a:effectLst>
              </a:rPr>
              <a:t>Гібридизація</a:t>
            </a:r>
            <a:r>
              <a:rPr lang="ru-RU" sz="3200" cap="none" dirty="0" smtClean="0">
                <a:solidFill>
                  <a:schemeClr val="tx1">
                    <a:lumMod val="75000"/>
                    <a:lumOff val="25000"/>
                  </a:schemeClr>
                </a:solidFill>
                <a:effectLst>
                  <a:outerShdw blurRad="38100" dist="38100" dir="2700000" algn="tl">
                    <a:srgbClr val="000000">
                      <a:alpha val="43137"/>
                    </a:srgbClr>
                  </a:outerShdw>
                </a:effectLst>
              </a:rPr>
              <a:t>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можлива</a:t>
            </a:r>
            <a:r>
              <a:rPr lang="ru-RU" sz="3200" cap="none" dirty="0" smtClean="0">
                <a:solidFill>
                  <a:schemeClr val="tx1">
                    <a:lumMod val="75000"/>
                    <a:lumOff val="25000"/>
                  </a:schemeClr>
                </a:solidFill>
                <a:effectLst>
                  <a:outerShdw blurRad="38100" dist="38100" dir="2700000" algn="tl">
                    <a:srgbClr val="000000">
                      <a:alpha val="43137"/>
                    </a:srgbClr>
                  </a:outerShdw>
                </a:effectLst>
              </a:rPr>
              <a:t> як у межах одного виду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внутрішньовидова</a:t>
            </a:r>
            <a:r>
              <a:rPr lang="ru-RU" sz="3200" cap="none" dirty="0" smtClean="0">
                <a:solidFill>
                  <a:schemeClr val="tx1">
                    <a:lumMod val="75000"/>
                    <a:lumOff val="25000"/>
                  </a:schemeClr>
                </a:solidFill>
                <a:effectLst>
                  <a:outerShdw blurRad="38100" dist="38100" dir="2700000" algn="tl">
                    <a:srgbClr val="000000">
                      <a:alpha val="43137"/>
                    </a:srgbClr>
                  </a:outerShdw>
                </a:effectLst>
              </a:rPr>
              <a:t>), так і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між</a:t>
            </a:r>
            <a:r>
              <a:rPr lang="ru-RU" sz="3200" cap="none" dirty="0" smtClean="0">
                <a:solidFill>
                  <a:schemeClr val="tx1">
                    <a:lumMod val="75000"/>
                    <a:lumOff val="25000"/>
                  </a:schemeClr>
                </a:solidFill>
                <a:effectLst>
                  <a:outerShdw blurRad="38100" dist="38100" dir="2700000" algn="tl">
                    <a:srgbClr val="000000">
                      <a:alpha val="43137"/>
                    </a:srgbClr>
                  </a:outerShdw>
                </a:effectLst>
              </a:rPr>
              <a:t>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особинами</a:t>
            </a:r>
            <a:r>
              <a:rPr lang="ru-RU" sz="3200" cap="none" dirty="0" smtClean="0">
                <a:solidFill>
                  <a:schemeClr val="tx1">
                    <a:lumMod val="75000"/>
                    <a:lumOff val="25000"/>
                  </a:schemeClr>
                </a:solidFill>
                <a:effectLst>
                  <a:outerShdw blurRad="38100" dist="38100" dir="2700000" algn="tl">
                    <a:srgbClr val="000000">
                      <a:alpha val="43137"/>
                    </a:srgbClr>
                  </a:outerShdw>
                </a:effectLst>
              </a:rPr>
              <a:t>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різних</a:t>
            </a:r>
            <a:r>
              <a:rPr lang="ru-RU" sz="3200" cap="none" dirty="0" smtClean="0">
                <a:solidFill>
                  <a:schemeClr val="tx1">
                    <a:lumMod val="75000"/>
                    <a:lumOff val="25000"/>
                  </a:schemeClr>
                </a:solidFill>
                <a:effectLst>
                  <a:outerShdw blurRad="38100" dist="38100" dir="2700000" algn="tl">
                    <a:srgbClr val="000000">
                      <a:alpha val="43137"/>
                    </a:srgbClr>
                  </a:outerShdw>
                </a:effectLst>
              </a:rPr>
              <a:t>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видів</a:t>
            </a:r>
            <a:r>
              <a:rPr lang="ru-RU" sz="3200" cap="none" dirty="0" smtClean="0">
                <a:solidFill>
                  <a:schemeClr val="tx1">
                    <a:lumMod val="75000"/>
                    <a:lumOff val="25000"/>
                  </a:schemeClr>
                </a:solidFill>
                <a:effectLst>
                  <a:outerShdw blurRad="38100" dist="38100" dir="2700000" algn="tl">
                    <a:srgbClr val="000000">
                      <a:alpha val="43137"/>
                    </a:srgbClr>
                  </a:outerShdw>
                </a:effectLst>
              </a:rPr>
              <a:t> і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навіть</a:t>
            </a:r>
            <a:r>
              <a:rPr lang="ru-RU" sz="3200" cap="none" dirty="0" smtClean="0">
                <a:solidFill>
                  <a:schemeClr val="tx1">
                    <a:lumMod val="75000"/>
                    <a:lumOff val="25000"/>
                  </a:schemeClr>
                </a:solidFill>
                <a:effectLst>
                  <a:outerShdw blurRad="38100" dist="38100" dir="2700000" algn="tl">
                    <a:srgbClr val="000000">
                      <a:alpha val="43137"/>
                    </a:srgbClr>
                  </a:outerShdw>
                </a:effectLst>
              </a:rPr>
              <a:t>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родів</a:t>
            </a:r>
            <a:r>
              <a:rPr lang="ru-RU" sz="3200" cap="none" dirty="0" smtClean="0">
                <a:solidFill>
                  <a:schemeClr val="tx1">
                    <a:lumMod val="75000"/>
                    <a:lumOff val="25000"/>
                  </a:schemeClr>
                </a:solidFill>
                <a:effectLst>
                  <a:outerShdw blurRad="38100" dist="38100" dir="2700000" algn="tl">
                    <a:srgbClr val="000000">
                      <a:alpha val="43137"/>
                    </a:srgbClr>
                  </a:outerShdw>
                </a:effectLst>
              </a:rPr>
              <a:t>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міжвидова</a:t>
            </a:r>
            <a:r>
              <a:rPr lang="ru-RU" sz="3200" cap="none" dirty="0" smtClean="0">
                <a:solidFill>
                  <a:schemeClr val="tx1">
                    <a:lumMod val="75000"/>
                    <a:lumOff val="25000"/>
                  </a:schemeClr>
                </a:solidFill>
                <a:effectLst>
                  <a:outerShdw blurRad="38100" dist="38100" dir="2700000" algn="tl">
                    <a:srgbClr val="000000">
                      <a:alpha val="43137"/>
                    </a:srgbClr>
                  </a:outerShdw>
                </a:effectLst>
              </a:rPr>
              <a:t>,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або</a:t>
            </a:r>
            <a:r>
              <a:rPr lang="ru-RU" sz="3200" cap="none" dirty="0" smtClean="0">
                <a:solidFill>
                  <a:schemeClr val="tx1">
                    <a:lumMod val="75000"/>
                    <a:lumOff val="25000"/>
                  </a:schemeClr>
                </a:solidFill>
                <a:effectLst>
                  <a:outerShdw blurRad="38100" dist="38100" dir="2700000" algn="tl">
                    <a:srgbClr val="000000">
                      <a:alpha val="43137"/>
                    </a:srgbClr>
                  </a:outerShdw>
                </a:effectLst>
              </a:rPr>
              <a:t>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віддалена</a:t>
            </a:r>
            <a:r>
              <a:rPr lang="ru-RU" sz="3200" cap="none" dirty="0" smtClean="0">
                <a:solidFill>
                  <a:schemeClr val="tx1">
                    <a:lumMod val="75000"/>
                    <a:lumOff val="25000"/>
                  </a:schemeClr>
                </a:solidFill>
                <a:effectLst>
                  <a:outerShdw blurRad="38100" dist="38100" dir="2700000" algn="tl">
                    <a:srgbClr val="000000">
                      <a:alpha val="43137"/>
                    </a:srgbClr>
                  </a:outerShdw>
                </a:effectLst>
              </a:rPr>
              <a:t>). У свою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чергу</a:t>
            </a:r>
            <a:r>
              <a:rPr lang="ru-RU" sz="3200" cap="none" dirty="0" smtClean="0">
                <a:solidFill>
                  <a:schemeClr val="tx1">
                    <a:lumMod val="75000"/>
                    <a:lumOff val="25000"/>
                  </a:schemeClr>
                </a:solidFill>
                <a:effectLst>
                  <a:outerShdw blurRad="38100" dist="38100" dir="2700000" algn="tl">
                    <a:srgbClr val="000000">
                      <a:alpha val="43137"/>
                    </a:srgbClr>
                  </a:outerShdw>
                </a:effectLst>
              </a:rPr>
              <a:t>,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внутрішньовидове</a:t>
            </a:r>
            <a:r>
              <a:rPr lang="ru-RU" sz="3200" cap="none" dirty="0" smtClean="0">
                <a:solidFill>
                  <a:schemeClr val="tx1">
                    <a:lumMod val="75000"/>
                    <a:lumOff val="25000"/>
                  </a:schemeClr>
                </a:solidFill>
                <a:effectLst>
                  <a:outerShdw blurRad="38100" dist="38100" dir="2700000" algn="tl">
                    <a:srgbClr val="000000">
                      <a:alpha val="43137"/>
                    </a:srgbClr>
                  </a:outerShdw>
                </a:effectLst>
              </a:rPr>
              <a:t>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схрещування</a:t>
            </a:r>
            <a:r>
              <a:rPr lang="ru-RU" sz="3200" cap="none" dirty="0" smtClean="0">
                <a:solidFill>
                  <a:schemeClr val="tx1">
                    <a:lumMod val="75000"/>
                    <a:lumOff val="25000"/>
                  </a:schemeClr>
                </a:solidFill>
                <a:effectLst>
                  <a:outerShdw blurRad="38100" dist="38100" dir="2700000" algn="tl">
                    <a:srgbClr val="000000">
                      <a:alpha val="43137"/>
                    </a:srgbClr>
                  </a:outerShdw>
                </a:effectLst>
              </a:rPr>
              <a:t> </a:t>
            </a:r>
            <a:r>
              <a:rPr lang="ru-RU" sz="3200" cap="none" dirty="0" err="1" smtClean="0">
                <a:solidFill>
                  <a:schemeClr val="tx1">
                    <a:lumMod val="75000"/>
                    <a:lumOff val="25000"/>
                  </a:schemeClr>
                </a:solidFill>
                <a:effectLst>
                  <a:outerShdw blurRad="38100" dist="38100" dir="2700000" algn="tl">
                    <a:srgbClr val="000000">
                      <a:alpha val="43137"/>
                    </a:srgbClr>
                  </a:outerShdw>
                </a:effectLst>
              </a:rPr>
              <a:t>буває</a:t>
            </a:r>
            <a:r>
              <a:rPr lang="ru-RU" sz="3200" cap="none" dirty="0" smtClean="0">
                <a:solidFill>
                  <a:schemeClr val="tx1">
                    <a:lumMod val="75000"/>
                    <a:lumOff val="25000"/>
                  </a:schemeClr>
                </a:solidFill>
                <a:effectLst>
                  <a:outerShdw blurRad="38100" dist="38100" dir="2700000" algn="tl">
                    <a:srgbClr val="000000">
                      <a:alpha val="43137"/>
                    </a:srgbClr>
                  </a:outerShdw>
                </a:effectLst>
              </a:rPr>
              <a:t> </a:t>
            </a:r>
            <a:r>
              <a:rPr lang="ru-RU" b="1" i="1" cap="none" dirty="0" err="1" smtClean="0">
                <a:solidFill>
                  <a:schemeClr val="tx1">
                    <a:lumMod val="75000"/>
                    <a:lumOff val="25000"/>
                  </a:schemeClr>
                </a:solidFill>
                <a:effectLst>
                  <a:outerShdw blurRad="38100" dist="38100" dir="2700000" algn="tl">
                    <a:srgbClr val="000000">
                      <a:alpha val="43137"/>
                    </a:srgbClr>
                  </a:outerShdw>
                </a:effectLst>
              </a:rPr>
              <a:t>спорідненим</a:t>
            </a:r>
            <a:r>
              <a:rPr lang="ru-RU" cap="none" dirty="0" smtClean="0">
                <a:solidFill>
                  <a:schemeClr val="tx1">
                    <a:lumMod val="75000"/>
                    <a:lumOff val="25000"/>
                  </a:schemeClr>
                </a:solidFill>
                <a:effectLst>
                  <a:outerShdw blurRad="38100" dist="38100" dir="2700000" algn="tl">
                    <a:srgbClr val="000000">
                      <a:alpha val="43137"/>
                    </a:srgbClr>
                  </a:outerShdw>
                </a:effectLst>
              </a:rPr>
              <a:t> </a:t>
            </a:r>
            <a:r>
              <a:rPr lang="ru-RU" sz="3200" cap="none" dirty="0" smtClean="0">
                <a:solidFill>
                  <a:schemeClr val="tx1">
                    <a:lumMod val="75000"/>
                    <a:lumOff val="25000"/>
                  </a:schemeClr>
                </a:solidFill>
                <a:effectLst>
                  <a:outerShdw blurRad="38100" dist="38100" dir="2700000" algn="tl">
                    <a:srgbClr val="000000">
                      <a:alpha val="43137"/>
                    </a:srgbClr>
                  </a:outerShdw>
                </a:effectLst>
              </a:rPr>
              <a:t>і </a:t>
            </a:r>
            <a:r>
              <a:rPr lang="ru-RU" b="1" i="1" cap="none" dirty="0" err="1" smtClean="0">
                <a:solidFill>
                  <a:schemeClr val="tx1">
                    <a:lumMod val="75000"/>
                    <a:lumOff val="25000"/>
                  </a:schemeClr>
                </a:solidFill>
                <a:effectLst>
                  <a:outerShdw blurRad="38100" dist="38100" dir="2700000" algn="tl">
                    <a:srgbClr val="000000">
                      <a:alpha val="43137"/>
                    </a:srgbClr>
                  </a:outerShdw>
                </a:effectLst>
              </a:rPr>
              <a:t>неспорідненим</a:t>
            </a:r>
            <a:r>
              <a:rPr lang="ru-RU" sz="3200" cap="none" dirty="0" smtClean="0">
                <a:solidFill>
                  <a:schemeClr val="tx1">
                    <a:lumMod val="75000"/>
                    <a:lumOff val="25000"/>
                  </a:schemeClr>
                </a:solidFill>
                <a:effectLst>
                  <a:outerShdw blurRad="38100" dist="38100" dir="2700000" algn="tl">
                    <a:srgbClr val="000000">
                      <a:alpha val="43137"/>
                    </a:srgbClr>
                  </a:outerShdw>
                </a:effectLst>
              </a:rPr>
              <a:t>.</a:t>
            </a:r>
            <a:endParaRPr lang="ru-RU" sz="3200" cap="none" dirty="0">
              <a:solidFill>
                <a:schemeClr val="tx1">
                  <a:lumMod val="75000"/>
                  <a:lumOff val="25000"/>
                </a:schemeClr>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404664"/>
            <a:ext cx="1190625" cy="6315075"/>
          </a:xfrm>
          <a:prstGeom prst="rect">
            <a:avLst/>
          </a:prstGeom>
          <a:ln>
            <a:noFill/>
          </a:ln>
          <a:effectLst>
            <a:softEdge rad="112500"/>
          </a:effectLst>
        </p:spPr>
      </p:pic>
    </p:spTree>
    <p:extLst>
      <p:ext uri="{BB962C8B-B14F-4D97-AF65-F5344CB8AC3E}">
        <p14:creationId xmlns:p14="http://schemas.microsoft.com/office/powerpoint/2010/main" val="468862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352928" cy="5976664"/>
          </a:xfrm>
        </p:spPr>
        <p:txBody>
          <a:bodyPr>
            <a:noAutofit/>
          </a:bodyPr>
          <a:lstStyle/>
          <a:p>
            <a:pPr algn="l"/>
            <a:r>
              <a:rPr lang="ru-RU" sz="2800" b="1" i="1" u="sng" cap="none" dirty="0" err="1">
                <a:solidFill>
                  <a:schemeClr val="tx1">
                    <a:lumMod val="75000"/>
                    <a:lumOff val="25000"/>
                  </a:schemeClr>
                </a:solidFill>
                <a:effectLst>
                  <a:outerShdw blurRad="38100" dist="38100" dir="2700000" algn="tl">
                    <a:srgbClr val="000000">
                      <a:alpha val="43137"/>
                    </a:srgbClr>
                  </a:outerShdw>
                </a:effectLst>
              </a:rPr>
              <a:t>Споріднене</a:t>
            </a:r>
            <a:r>
              <a:rPr lang="ru-RU" sz="2800" b="1" i="1" u="sng" cap="none" dirty="0">
                <a:solidFill>
                  <a:schemeClr val="tx1">
                    <a:lumMod val="75000"/>
                    <a:lumOff val="25000"/>
                  </a:schemeClr>
                </a:solidFill>
                <a:effectLst>
                  <a:outerShdw blurRad="38100" dist="38100" dir="2700000" algn="tl">
                    <a:srgbClr val="000000">
                      <a:alpha val="43137"/>
                    </a:srgbClr>
                  </a:outerShdw>
                </a:effectLst>
              </a:rPr>
              <a:t> </a:t>
            </a:r>
            <a:r>
              <a:rPr lang="ru-RU" sz="2800" b="1" i="1" u="sng" cap="none" dirty="0" err="1">
                <a:solidFill>
                  <a:schemeClr val="tx1">
                    <a:lumMod val="75000"/>
                    <a:lumOff val="25000"/>
                  </a:schemeClr>
                </a:solidFill>
                <a:effectLst>
                  <a:outerShdw blurRad="38100" dist="38100" dir="2700000" algn="tl">
                    <a:srgbClr val="000000">
                      <a:alpha val="43137"/>
                    </a:srgbClr>
                  </a:outerShdw>
                </a:effectLst>
              </a:rPr>
              <a:t>схрещування</a:t>
            </a:r>
            <a:r>
              <a:rPr lang="ru-RU" sz="2800" b="1" i="1" u="sng"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це</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гібридизація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організмів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які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мають</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безпосередніх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спільних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предків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Залежно</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від</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ступеня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генетичної</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спорідненості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таке</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схрещування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може</a:t>
            </a:r>
            <a:r>
              <a:rPr lang="ru-RU" sz="2200" cap="none" dirty="0">
                <a:solidFill>
                  <a:schemeClr val="tx1">
                    <a:lumMod val="75000"/>
                    <a:lumOff val="25000"/>
                  </a:schemeClr>
                </a:solidFill>
                <a:effectLst>
                  <a:outerShdw blurRad="38100" dist="38100" dir="2700000" algn="tl">
                    <a:srgbClr val="000000">
                      <a:alpha val="43137"/>
                    </a:srgbClr>
                  </a:outerShdw>
                </a:effectLst>
              </a:rPr>
              <a:t> бути </a:t>
            </a:r>
            <a:r>
              <a:rPr lang="ru-RU" sz="2200" cap="none" dirty="0" err="1">
                <a:solidFill>
                  <a:schemeClr val="tx1">
                    <a:lumMod val="75000"/>
                    <a:lumOff val="25000"/>
                  </a:schemeClr>
                </a:solidFill>
                <a:effectLst>
                  <a:outerShdw blurRad="38100" dist="38100" dir="2700000" algn="tl">
                    <a:srgbClr val="000000">
                      <a:alpha val="43137"/>
                    </a:srgbClr>
                  </a:outerShdw>
                </a:effectLst>
              </a:rPr>
              <a:t>більш</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або</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менш</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тісним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Найтісніші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форми</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спорідненого</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схрещування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спостерігають</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серед</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самозапильних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рослин</a:t>
            </a:r>
            <a:r>
              <a:rPr lang="ru-RU" sz="2200" cap="none" dirty="0">
                <a:solidFill>
                  <a:schemeClr val="tx1">
                    <a:lumMod val="75000"/>
                    <a:lumOff val="25000"/>
                  </a:schemeClr>
                </a:solidFill>
                <a:effectLst>
                  <a:outerShdw blurRad="38100" dist="38100" dir="2700000" algn="tl">
                    <a:srgbClr val="000000">
                      <a:alpha val="43137"/>
                    </a:srgbClr>
                  </a:outerShdw>
                </a:effectLst>
              </a:rPr>
              <a:t> і </a:t>
            </a:r>
            <a:r>
              <a:rPr lang="ru-RU" sz="2200" cap="none" dirty="0" err="1">
                <a:solidFill>
                  <a:schemeClr val="tx1">
                    <a:lumMod val="75000"/>
                    <a:lumOff val="25000"/>
                  </a:schemeClr>
                </a:solidFill>
                <a:effectLst>
                  <a:outerShdw blurRad="38100" dist="38100" dir="2700000" algn="tl">
                    <a:srgbClr val="000000">
                      <a:alpha val="43137"/>
                    </a:srgbClr>
                  </a:outerShdw>
                </a:effectLst>
              </a:rPr>
              <a:t>гермафродитних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тварин</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яким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притаманне</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самозапліднення</a:t>
            </a:r>
            <a:r>
              <a:rPr lang="ru-RU" sz="2200" cap="none" dirty="0">
                <a:solidFill>
                  <a:schemeClr val="tx1">
                    <a:lumMod val="75000"/>
                    <a:lumOff val="25000"/>
                  </a:schemeClr>
                </a:solidFill>
                <a:effectLst>
                  <a:outerShdw blurRad="38100" dist="38100" dir="2700000" algn="tl">
                    <a:srgbClr val="000000">
                      <a:alpha val="43137"/>
                    </a:srgbClr>
                  </a:outerShdw>
                </a:effectLst>
              </a:rPr>
              <a:t>. В </a:t>
            </a:r>
            <a:r>
              <a:rPr lang="ru-RU" sz="2200" cap="none" dirty="0" err="1">
                <a:solidFill>
                  <a:schemeClr val="tx1">
                    <a:lumMod val="75000"/>
                    <a:lumOff val="25000"/>
                  </a:schemeClr>
                </a:solidFill>
                <a:effectLst>
                  <a:outerShdw blurRad="38100" dist="38100" dir="2700000" algn="tl">
                    <a:srgbClr val="000000">
                      <a:alpha val="43137"/>
                    </a:srgbClr>
                  </a:outerShdw>
                </a:effectLst>
              </a:rPr>
              <a:t>організмів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із</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перехресним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заплідненням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найтісніші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форми</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спорідненого</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схрещування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спостерігають</a:t>
            </a:r>
            <a:r>
              <a:rPr lang="ru-RU" sz="2200" cap="none" dirty="0">
                <a:solidFill>
                  <a:schemeClr val="tx1">
                    <a:lumMod val="75000"/>
                    <a:lumOff val="25000"/>
                  </a:schemeClr>
                </a:solidFill>
                <a:effectLst>
                  <a:outerShdw blurRad="38100" dist="38100" dir="2700000" algn="tl">
                    <a:srgbClr val="000000">
                      <a:alpha val="43137"/>
                    </a:srgbClr>
                  </a:outerShdw>
                </a:effectLst>
              </a:rPr>
              <a:t> у </a:t>
            </a:r>
            <a:r>
              <a:rPr lang="ru-RU" sz="2200" cap="none" dirty="0" err="1">
                <a:solidFill>
                  <a:schemeClr val="tx1">
                    <a:lumMod val="75000"/>
                    <a:lumOff val="25000"/>
                  </a:schemeClr>
                </a:solidFill>
                <a:effectLst>
                  <a:outerShdw blurRad="38100" dist="38100" dir="2700000" algn="tl">
                    <a:srgbClr val="000000">
                      <a:alpha val="43137"/>
                    </a:srgbClr>
                  </a:outerShdw>
                </a:effectLst>
              </a:rPr>
              <a:t>разі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парування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братів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із</a:t>
            </a:r>
            <a:r>
              <a:rPr lang="ru-RU" sz="2200" cap="none" dirty="0">
                <a:solidFill>
                  <a:schemeClr val="tx1">
                    <a:lumMod val="75000"/>
                    <a:lumOff val="25000"/>
                  </a:schemeClr>
                </a:solidFill>
                <a:effectLst>
                  <a:outerShdw blurRad="38100" dist="38100" dir="2700000" algn="tl">
                    <a:srgbClr val="000000">
                      <a:alpha val="43137"/>
                    </a:srgbClr>
                  </a:outerShdw>
                </a:effectLst>
              </a:rPr>
              <a:t> сестрами, </a:t>
            </a:r>
            <a:r>
              <a:rPr lang="ru-RU" sz="2200" cap="none" dirty="0" err="1">
                <a:solidFill>
                  <a:schemeClr val="tx1">
                    <a:lumMod val="75000"/>
                    <a:lumOff val="25000"/>
                  </a:schemeClr>
                </a:solidFill>
                <a:effectLst>
                  <a:outerShdw blurRad="38100" dist="38100" dir="2700000" algn="tl">
                    <a:srgbClr val="000000">
                      <a:alpha val="43137"/>
                    </a:srgbClr>
                  </a:outerShdw>
                </a:effectLst>
              </a:rPr>
              <a:t>батьків</a:t>
            </a:r>
            <a:r>
              <a:rPr lang="ru-RU" sz="2200" cap="none" dirty="0">
                <a:solidFill>
                  <a:schemeClr val="tx1">
                    <a:lumMod val="75000"/>
                    <a:lumOff val="25000"/>
                  </a:schemeClr>
                </a:solidFill>
                <a:effectLst>
                  <a:outerShdw blurRad="38100" dist="38100" dir="2700000" algn="tl">
                    <a:srgbClr val="000000">
                      <a:alpha val="43137"/>
                    </a:srgbClr>
                  </a:outerShdw>
                </a:effectLst>
              </a:rPr>
              <a:t> з </a:t>
            </a:r>
            <a:r>
              <a:rPr lang="ru-RU" sz="2200" cap="none" dirty="0" err="1">
                <a:solidFill>
                  <a:schemeClr val="tx1">
                    <a:lumMod val="75000"/>
                    <a:lumOff val="25000"/>
                  </a:schemeClr>
                </a:solidFill>
                <a:effectLst>
                  <a:outerShdw blurRad="38100" dist="38100" dir="2700000" algn="tl">
                    <a:srgbClr val="000000">
                      <a:alpha val="43137"/>
                    </a:srgbClr>
                  </a:outerShdw>
                </a:effectLst>
              </a:rPr>
              <a:t>їхніми</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нащадками</a:t>
            </a:r>
            <a:r>
              <a:rPr lang="ru-RU" sz="2200" cap="none" dirty="0">
                <a:solidFill>
                  <a:schemeClr val="tx1">
                    <a:lumMod val="75000"/>
                    <a:lumOff val="25000"/>
                  </a:schemeClr>
                </a:solidFill>
                <a:effectLst>
                  <a:outerShdw blurRad="38100" dist="38100" dir="2700000" algn="tl">
                    <a:srgbClr val="000000">
                      <a:alpha val="43137"/>
                    </a:srgbClr>
                  </a:outerShdw>
                </a:effectLst>
              </a:rPr>
              <a:t>.</a:t>
            </a:r>
            <a:br>
              <a:rPr lang="ru-RU" sz="2200" cap="none" dirty="0">
                <a:solidFill>
                  <a:schemeClr val="tx1">
                    <a:lumMod val="75000"/>
                    <a:lumOff val="25000"/>
                  </a:schemeClr>
                </a:solidFill>
                <a:effectLst>
                  <a:outerShdw blurRad="38100" dist="38100" dir="2700000" algn="tl">
                    <a:srgbClr val="000000">
                      <a:alpha val="43137"/>
                    </a:srgbClr>
                  </a:outerShdw>
                </a:effectLst>
              </a:rPr>
            </a:br>
            <a:r>
              <a:rPr lang="ru-RU" sz="2200" cap="none" dirty="0" err="1">
                <a:solidFill>
                  <a:schemeClr val="tx1">
                    <a:lumMod val="75000"/>
                    <a:lumOff val="25000"/>
                  </a:schemeClr>
                </a:solidFill>
                <a:effectLst>
                  <a:outerShdw blurRad="38100" dist="38100" dir="2700000" algn="tl">
                    <a:srgbClr val="000000">
                      <a:alpha val="43137"/>
                    </a:srgbClr>
                  </a:outerShdw>
                </a:effectLst>
              </a:rPr>
              <a:t>Унаслідок</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спорідненого</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схрещування</a:t>
            </a:r>
            <a:r>
              <a:rPr lang="ru-RU" sz="2200" cap="none" dirty="0">
                <a:solidFill>
                  <a:schemeClr val="tx1">
                    <a:lumMod val="75000"/>
                    <a:lumOff val="25000"/>
                  </a:schemeClr>
                </a:solidFill>
                <a:effectLst>
                  <a:outerShdw blurRad="38100" dist="38100" dir="2700000" algn="tl">
                    <a:srgbClr val="000000">
                      <a:alpha val="43137"/>
                    </a:srgbClr>
                  </a:outerShdw>
                </a:effectLst>
              </a:rPr>
              <a:t> з </a:t>
            </a:r>
            <a:r>
              <a:rPr lang="ru-RU" sz="2200" cap="none" dirty="0" err="1">
                <a:solidFill>
                  <a:schemeClr val="tx1">
                    <a:lumMod val="75000"/>
                    <a:lumOff val="25000"/>
                  </a:schemeClr>
                </a:solidFill>
                <a:effectLst>
                  <a:outerShdw blurRad="38100" dist="38100" dir="2700000" algn="tl">
                    <a:srgbClr val="000000">
                      <a:alpha val="43137"/>
                    </a:srgbClr>
                  </a:outerShdw>
                </a:effectLst>
              </a:rPr>
              <a:t>кожним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наступним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поколінням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гібридів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підвищується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їхня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гомозиготність</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Це</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пояснюється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тим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що</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чим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більша</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генетична</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подібність</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батьківських</a:t>
            </a:r>
            <a:r>
              <a:rPr lang="ru-RU" sz="2200" cap="none" dirty="0">
                <a:solidFill>
                  <a:schemeClr val="tx1">
                    <a:lumMod val="75000"/>
                    <a:lumOff val="25000"/>
                  </a:schemeClr>
                </a:solidFill>
                <a:effectLst>
                  <a:outerShdw blurRad="38100" dist="38100" dir="2700000" algn="tl">
                    <a:srgbClr val="000000">
                      <a:alpha val="43137"/>
                    </a:srgbClr>
                  </a:outerShdw>
                </a:effectLst>
              </a:rPr>
              <a:t> форм, </a:t>
            </a:r>
            <a:r>
              <a:rPr lang="ru-RU" sz="2200" cap="none" dirty="0" err="1">
                <a:solidFill>
                  <a:schemeClr val="tx1">
                    <a:lumMod val="75000"/>
                    <a:lumOff val="25000"/>
                  </a:schemeClr>
                </a:solidFill>
                <a:effectLst>
                  <a:outerShdw blurRad="38100" dist="38100" dir="2700000" algn="tl">
                    <a:srgbClr val="000000">
                      <a:alpha val="43137"/>
                    </a:srgbClr>
                  </a:outerShdw>
                </a:effectLst>
              </a:rPr>
              <a:t>тим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вища</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ймовірність</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поєднання</a:t>
            </a:r>
            <a:r>
              <a:rPr lang="ru-RU" sz="2200" cap="none" dirty="0">
                <a:solidFill>
                  <a:schemeClr val="tx1">
                    <a:lumMod val="75000"/>
                    <a:lumOff val="25000"/>
                  </a:schemeClr>
                </a:solidFill>
                <a:effectLst>
                  <a:outerShdw blurRad="38100" dist="38100" dir="2700000" algn="tl">
                    <a:srgbClr val="000000">
                      <a:alpha val="43137"/>
                    </a:srgbClr>
                  </a:outerShdw>
                </a:effectLst>
              </a:rPr>
              <a:t> в </a:t>
            </a:r>
            <a:r>
              <a:rPr lang="ru-RU" sz="2200" cap="none" dirty="0" err="1">
                <a:solidFill>
                  <a:schemeClr val="tx1">
                    <a:lumMod val="75000"/>
                    <a:lumOff val="25000"/>
                  </a:schemeClr>
                </a:solidFill>
                <a:effectLst>
                  <a:outerShdw blurRad="38100" dist="38100" dir="2700000" algn="tl">
                    <a:srgbClr val="000000">
                      <a:alpha val="43137"/>
                    </a:srgbClr>
                  </a:outerShdw>
                </a:effectLst>
              </a:rPr>
              <a:t>генотипі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нащадків</a:t>
            </a:r>
            <a:r>
              <a:rPr lang="ru-RU" sz="2200" cap="none" dirty="0">
                <a:solidFill>
                  <a:schemeClr val="tx1">
                    <a:lumMod val="75000"/>
                    <a:lumOff val="25000"/>
                  </a:schemeClr>
                </a:solidFill>
                <a:effectLst>
                  <a:outerShdw blurRad="38100" dist="38100" dir="2700000" algn="tl">
                    <a:srgbClr val="000000">
                      <a:alpha val="43137"/>
                    </a:srgbClr>
                  </a:outerShdw>
                </a:effectLst>
              </a:rPr>
              <a:t> одних і тих самих </a:t>
            </a:r>
            <a:r>
              <a:rPr lang="ru-RU" sz="2200" cap="none" dirty="0" err="1">
                <a:solidFill>
                  <a:schemeClr val="tx1">
                    <a:lumMod val="75000"/>
                    <a:lumOff val="25000"/>
                  </a:schemeClr>
                </a:solidFill>
                <a:effectLst>
                  <a:outerShdw blurRad="38100" dist="38100" dir="2700000" algn="tl">
                    <a:srgbClr val="000000">
                      <a:alpha val="43137"/>
                    </a:srgbClr>
                  </a:outerShdw>
                </a:effectLst>
              </a:rPr>
              <a:t>алелей</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різних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генів</a:t>
            </a:r>
            <a:r>
              <a:rPr lang="ru-RU" sz="2200" cap="none" dirty="0">
                <a:solidFill>
                  <a:schemeClr val="tx1">
                    <a:lumMod val="75000"/>
                    <a:lumOff val="25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445103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08912" cy="3384376"/>
          </a:xfrm>
        </p:spPr>
        <p:txBody>
          <a:bodyPr>
            <a:noAutofit/>
          </a:bodyPr>
          <a:lstStyle/>
          <a:p>
            <a:pPr algn="l"/>
            <a:r>
              <a:rPr lang="ru-RU" sz="2200" cap="none" dirty="0">
                <a:solidFill>
                  <a:schemeClr val="tx1">
                    <a:lumMod val="75000"/>
                    <a:lumOff val="25000"/>
                  </a:schemeClr>
                </a:solidFill>
                <a:effectLst>
                  <a:outerShdw blurRad="38100" dist="38100" dir="2700000" algn="tl">
                    <a:srgbClr val="000000">
                      <a:alpha val="43137"/>
                    </a:srgbClr>
                  </a:outerShdw>
                </a:effectLst>
              </a:rPr>
              <a:t>У </a:t>
            </a:r>
            <a:r>
              <a:rPr lang="ru-RU" sz="2200" b="1" i="1" cap="none" dirty="0" err="1">
                <a:solidFill>
                  <a:schemeClr val="tx1">
                    <a:lumMod val="75000"/>
                    <a:lumOff val="25000"/>
                  </a:schemeClr>
                </a:solidFill>
                <a:effectLst>
                  <a:outerShdw blurRad="38100" dist="38100" dir="2700000" algn="tl">
                    <a:srgbClr val="000000">
                      <a:alpha val="43137"/>
                    </a:srgbClr>
                  </a:outerShdw>
                </a:effectLst>
              </a:rPr>
              <a:t>самозапильних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рослин</a:t>
            </a:r>
            <a:r>
              <a:rPr lang="ru-RU" sz="2200" cap="none" dirty="0">
                <a:solidFill>
                  <a:schemeClr val="tx1">
                    <a:lumMod val="75000"/>
                    <a:lumOff val="25000"/>
                  </a:schemeClr>
                </a:solidFill>
                <a:effectLst>
                  <a:outerShdw blurRad="38100" dist="38100" dir="2700000" algn="tl">
                    <a:srgbClr val="000000">
                      <a:alpha val="43137"/>
                    </a:srgbClr>
                  </a:outerShdw>
                </a:effectLst>
              </a:rPr>
              <a:t> уже в 10-му </a:t>
            </a:r>
            <a:r>
              <a:rPr lang="ru-RU" sz="2200" cap="none" dirty="0" err="1">
                <a:solidFill>
                  <a:schemeClr val="tx1">
                    <a:lumMod val="75000"/>
                    <a:lumOff val="25000"/>
                  </a:schemeClr>
                </a:solidFill>
                <a:effectLst>
                  <a:outerShdw blurRad="38100" dist="38100" dir="2700000" algn="tl">
                    <a:srgbClr val="000000">
                      <a:alpha val="43137"/>
                    </a:srgbClr>
                  </a:outerShdw>
                </a:effectLst>
              </a:rPr>
              <a:t>поколінні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спостерігають</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майже</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повну</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гомозиготність</a:t>
            </a:r>
            <a:r>
              <a:rPr lang="ru-RU" sz="2200" cap="none" dirty="0">
                <a:solidFill>
                  <a:schemeClr val="tx1">
                    <a:lumMod val="75000"/>
                    <a:lumOff val="25000"/>
                  </a:schemeClr>
                </a:solidFill>
                <a:effectLst>
                  <a:outerShdw blurRad="38100" dist="38100" dir="2700000" algn="tl">
                    <a:srgbClr val="000000">
                      <a:alpha val="43137"/>
                    </a:srgbClr>
                  </a:outerShdw>
                </a:effectLst>
              </a:rPr>
              <a:t> (до 99,9%), а при </a:t>
            </a:r>
            <a:r>
              <a:rPr lang="ru-RU" sz="2200" cap="none" dirty="0" err="1">
                <a:solidFill>
                  <a:schemeClr val="tx1">
                    <a:lumMod val="75000"/>
                    <a:lumOff val="25000"/>
                  </a:schemeClr>
                </a:solidFill>
                <a:effectLst>
                  <a:outerShdw blurRad="38100" dist="38100" dir="2700000" algn="tl">
                    <a:srgbClr val="000000">
                      <a:alpha val="43137"/>
                    </a:srgbClr>
                  </a:outerShdw>
                </a:effectLst>
              </a:rPr>
              <a:t>схрещуванні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братів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із</a:t>
            </a:r>
            <a:r>
              <a:rPr lang="ru-RU" sz="2200" cap="none" dirty="0">
                <a:solidFill>
                  <a:schemeClr val="tx1">
                    <a:lumMod val="75000"/>
                    <a:lumOff val="25000"/>
                  </a:schemeClr>
                </a:solidFill>
                <a:effectLst>
                  <a:outerShdw blurRad="38100" dist="38100" dir="2700000" algn="tl">
                    <a:srgbClr val="000000">
                      <a:alpha val="43137"/>
                    </a:srgbClr>
                  </a:outerShdw>
                </a:effectLst>
              </a:rPr>
              <a:t> сестрами </a:t>
            </a:r>
            <a:r>
              <a:rPr lang="ru-RU" sz="2200" cap="none" dirty="0" err="1">
                <a:solidFill>
                  <a:schemeClr val="tx1">
                    <a:lumMod val="75000"/>
                    <a:lumOff val="25000"/>
                  </a:schemeClr>
                </a:solidFill>
                <a:effectLst>
                  <a:outerShdw blurRad="38100" dist="38100" dir="2700000" algn="tl">
                    <a:srgbClr val="000000">
                      <a:alpha val="43137"/>
                    </a:srgbClr>
                  </a:outerShdw>
                </a:effectLst>
              </a:rPr>
              <a:t>або</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батьків</a:t>
            </a:r>
            <a:r>
              <a:rPr lang="ru-RU" sz="2200" cap="none" dirty="0">
                <a:solidFill>
                  <a:schemeClr val="tx1">
                    <a:lumMod val="75000"/>
                    <a:lumOff val="25000"/>
                  </a:schemeClr>
                </a:solidFill>
                <a:effectLst>
                  <a:outerShdw blurRad="38100" dist="38100" dir="2700000" algn="tl">
                    <a:srgbClr val="000000">
                      <a:alpha val="43137"/>
                    </a:srgbClr>
                  </a:outerShdw>
                </a:effectLst>
              </a:rPr>
              <a:t> з </a:t>
            </a:r>
            <a:r>
              <a:rPr lang="ru-RU" sz="2200" cap="none" dirty="0" err="1">
                <a:solidFill>
                  <a:schemeClr val="tx1">
                    <a:lumMod val="75000"/>
                    <a:lumOff val="25000"/>
                  </a:schemeClr>
                </a:solidFill>
                <a:effectLst>
                  <a:outerShdw blurRad="38100" dist="38100" dir="2700000" algn="tl">
                    <a:srgbClr val="000000">
                      <a:alpha val="43137"/>
                    </a:srgbClr>
                  </a:outerShdw>
                </a:effectLst>
              </a:rPr>
              <a:t>нащадками</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такий</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самий</a:t>
            </a:r>
            <a:r>
              <a:rPr lang="ru-RU" sz="2200" cap="none" dirty="0">
                <a:solidFill>
                  <a:schemeClr val="tx1">
                    <a:lumMod val="75000"/>
                    <a:lumOff val="25000"/>
                  </a:schemeClr>
                </a:solidFill>
                <a:effectLst>
                  <a:outerShdw blurRad="38100" dist="38100" dir="2700000" algn="tl">
                    <a:srgbClr val="000000">
                      <a:alpha val="43137"/>
                    </a:srgbClr>
                  </a:outerShdw>
                </a:effectLst>
              </a:rPr>
              <a:t> результат </a:t>
            </a:r>
            <a:r>
              <a:rPr lang="ru-RU" sz="2200" cap="none" dirty="0" err="1">
                <a:solidFill>
                  <a:schemeClr val="tx1">
                    <a:lumMod val="75000"/>
                    <a:lumOff val="25000"/>
                  </a:schemeClr>
                </a:solidFill>
                <a:effectLst>
                  <a:outerShdw blurRad="38100" dist="38100" dir="2700000" algn="tl">
                    <a:srgbClr val="000000">
                      <a:alpha val="43137"/>
                    </a:srgbClr>
                  </a:outerShdw>
                </a:effectLst>
              </a:rPr>
              <a:t>може</a:t>
            </a:r>
            <a:r>
              <a:rPr lang="ru-RU" sz="2200" cap="none" dirty="0">
                <a:solidFill>
                  <a:schemeClr val="tx1">
                    <a:lumMod val="75000"/>
                    <a:lumOff val="25000"/>
                  </a:schemeClr>
                </a:solidFill>
                <a:effectLst>
                  <a:outerShdw blurRad="38100" dist="38100" dir="2700000" algn="tl">
                    <a:srgbClr val="000000">
                      <a:alpha val="43137"/>
                    </a:srgbClr>
                  </a:outerShdw>
                </a:effectLst>
              </a:rPr>
              <a:t> бути </a:t>
            </a:r>
            <a:r>
              <a:rPr lang="ru-RU" sz="2200" cap="none" dirty="0" err="1">
                <a:solidFill>
                  <a:schemeClr val="tx1">
                    <a:lumMod val="75000"/>
                    <a:lumOff val="25000"/>
                  </a:schemeClr>
                </a:solidFill>
                <a:effectLst>
                  <a:outerShdw blurRad="38100" dist="38100" dir="2700000" algn="tl">
                    <a:srgbClr val="000000">
                      <a:alpha val="43137"/>
                    </a:srgbClr>
                  </a:outerShdw>
                </a:effectLst>
              </a:rPr>
              <a:t>досягнений</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після</a:t>
            </a:r>
            <a:r>
              <a:rPr lang="ru-RU" sz="2200" cap="none" dirty="0">
                <a:solidFill>
                  <a:schemeClr val="tx1">
                    <a:lumMod val="75000"/>
                    <a:lumOff val="25000"/>
                  </a:schemeClr>
                </a:solidFill>
                <a:effectLst>
                  <a:outerShdw blurRad="38100" dist="38100" dir="2700000" algn="tl">
                    <a:srgbClr val="000000">
                      <a:alpha val="43137"/>
                    </a:srgbClr>
                  </a:outerShdw>
                </a:effectLst>
              </a:rPr>
              <a:t> 20-го </a:t>
            </a:r>
            <a:r>
              <a:rPr lang="ru-RU" sz="2200" cap="none" dirty="0" err="1">
                <a:solidFill>
                  <a:schemeClr val="tx1">
                    <a:lumMod val="75000"/>
                    <a:lumOff val="25000"/>
                  </a:schemeClr>
                </a:solidFill>
                <a:effectLst>
                  <a:outerShdw blurRad="38100" dist="38100" dir="2700000" algn="tl">
                    <a:srgbClr val="000000">
                      <a:alpha val="43137"/>
                    </a:srgbClr>
                  </a:outerShdw>
                </a:effectLst>
              </a:rPr>
              <a:t>покоління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Проте</a:t>
            </a:r>
            <a:r>
              <a:rPr lang="ru-RU" sz="2200" cap="none" dirty="0">
                <a:solidFill>
                  <a:schemeClr val="tx1">
                    <a:lumMod val="75000"/>
                    <a:lumOff val="25000"/>
                  </a:schemeClr>
                </a:solidFill>
                <a:effectLst>
                  <a:outerShdw blurRad="38100" dist="38100" dir="2700000" algn="tl">
                    <a:srgbClr val="000000">
                      <a:alpha val="43137"/>
                    </a:srgbClr>
                  </a:outerShdw>
                </a:effectLst>
              </a:rPr>
              <a:t> 100%-</a:t>
            </a:r>
            <a:r>
              <a:rPr lang="ru-RU" sz="2200" cap="none" dirty="0" err="1">
                <a:solidFill>
                  <a:schemeClr val="tx1">
                    <a:lumMod val="75000"/>
                    <a:lumOff val="25000"/>
                  </a:schemeClr>
                </a:solidFill>
                <a:effectLst>
                  <a:outerShdw blurRad="38100" dist="38100" dir="2700000" algn="tl">
                    <a:srgbClr val="000000">
                      <a:alpha val="43137"/>
                    </a:srgbClr>
                  </a:outerShdw>
                </a:effectLst>
              </a:rPr>
              <a:t>ної</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гомозиготності</a:t>
            </a:r>
            <a:r>
              <a:rPr lang="ru-RU" sz="2200" cap="none" dirty="0">
                <a:solidFill>
                  <a:schemeClr val="tx1">
                    <a:lumMod val="75000"/>
                    <a:lumOff val="25000"/>
                  </a:schemeClr>
                </a:solidFill>
                <a:effectLst>
                  <a:outerShdw blurRad="38100" dist="38100" dir="2700000" algn="tl">
                    <a:srgbClr val="000000">
                      <a:alpha val="43137"/>
                    </a:srgbClr>
                  </a:outerShdw>
                </a:effectLst>
              </a:rPr>
              <a:t> за </a:t>
            </a:r>
            <a:r>
              <a:rPr lang="ru-RU" sz="2200" cap="none" dirty="0" err="1">
                <a:solidFill>
                  <a:schemeClr val="tx1">
                    <a:lumMod val="75000"/>
                    <a:lumOff val="25000"/>
                  </a:schemeClr>
                </a:solidFill>
                <a:effectLst>
                  <a:outerShdw blurRad="38100" dist="38100" dir="2700000" algn="tl">
                    <a:srgbClr val="000000">
                      <a:alpha val="43137"/>
                    </a:srgbClr>
                  </a:outerShdw>
                </a:effectLst>
              </a:rPr>
              <a:t>всіма</a:t>
            </a:r>
            <a:r>
              <a:rPr lang="ru-RU" sz="2200" cap="none" dirty="0">
                <a:solidFill>
                  <a:schemeClr val="tx1">
                    <a:lumMod val="75000"/>
                    <a:lumOff val="25000"/>
                  </a:schemeClr>
                </a:solidFill>
                <a:effectLst>
                  <a:outerShdw blurRad="38100" dist="38100" dir="2700000" algn="tl">
                    <a:srgbClr val="000000">
                      <a:alpha val="43137"/>
                    </a:srgbClr>
                  </a:outerShdw>
                </a:effectLst>
              </a:rPr>
              <a:t> генами </a:t>
            </a:r>
            <a:r>
              <a:rPr lang="ru-RU" sz="2200" cap="none" dirty="0" err="1">
                <a:solidFill>
                  <a:schemeClr val="tx1">
                    <a:lumMod val="75000"/>
                    <a:lumOff val="25000"/>
                  </a:schemeClr>
                </a:solidFill>
                <a:effectLst>
                  <a:outerShdw blurRad="38100" dist="38100" dir="2700000" algn="tl">
                    <a:srgbClr val="000000">
                      <a:alpha val="43137"/>
                    </a:srgbClr>
                  </a:outerShdw>
                </a:effectLst>
              </a:rPr>
              <a:t>досягти</a:t>
            </a:r>
            <a:r>
              <a:rPr lang="ru-RU" sz="2200" cap="none" dirty="0">
                <a:solidFill>
                  <a:schemeClr val="tx1">
                    <a:lumMod val="75000"/>
                    <a:lumOff val="25000"/>
                  </a:schemeClr>
                </a:solidFill>
                <a:effectLst>
                  <a:outerShdw blurRad="38100" dist="38100" dir="2700000" algn="tl">
                    <a:srgbClr val="000000">
                      <a:alpha val="43137"/>
                    </a:srgbClr>
                  </a:outerShdw>
                </a:effectLst>
              </a:rPr>
              <a:t> не </a:t>
            </a:r>
            <a:r>
              <a:rPr lang="ru-RU" sz="2200" cap="none" dirty="0" err="1">
                <a:solidFill>
                  <a:schemeClr val="tx1">
                    <a:lumMod val="75000"/>
                    <a:lumOff val="25000"/>
                  </a:schemeClr>
                </a:solidFill>
                <a:effectLst>
                  <a:outerShdw blurRad="38100" dist="38100" dir="2700000" algn="tl">
                    <a:srgbClr val="000000">
                      <a:alpha val="43137"/>
                    </a:srgbClr>
                  </a:outerShdw>
                </a:effectLst>
              </a:rPr>
              <a:t>вдається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оскільки</a:t>
            </a:r>
            <a:r>
              <a:rPr lang="ru-RU" sz="2200" cap="none" dirty="0">
                <a:solidFill>
                  <a:schemeClr val="tx1">
                    <a:lumMod val="75000"/>
                    <a:lumOff val="25000"/>
                  </a:schemeClr>
                </a:solidFill>
                <a:effectLst>
                  <a:outerShdw blurRad="38100" dist="38100" dir="2700000" algn="tl">
                    <a:srgbClr val="000000">
                      <a:alpha val="43137"/>
                    </a:srgbClr>
                  </a:outerShdw>
                </a:effectLst>
              </a:rPr>
              <a:t> вона </a:t>
            </a:r>
            <a:r>
              <a:rPr lang="ru-RU" sz="2200" cap="none" dirty="0" err="1">
                <a:solidFill>
                  <a:schemeClr val="tx1">
                    <a:lumMod val="75000"/>
                    <a:lumOff val="25000"/>
                  </a:schemeClr>
                </a:solidFill>
                <a:effectLst>
                  <a:outerShdw blurRad="38100" dist="38100" dir="2700000" algn="tl">
                    <a:srgbClr val="000000">
                      <a:alpha val="43137"/>
                    </a:srgbClr>
                  </a:outerShdw>
                </a:effectLst>
              </a:rPr>
              <a:t>порушується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мутаціями</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що</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виникають</a:t>
            </a:r>
            <a:r>
              <a:rPr lang="ru-RU" sz="2200" cap="none" dirty="0">
                <a:solidFill>
                  <a:schemeClr val="tx1">
                    <a:lumMod val="75000"/>
                    <a:lumOff val="25000"/>
                  </a:schemeClr>
                </a:solidFill>
                <a:effectLst>
                  <a:outerShdw blurRad="38100" dist="38100" dir="2700000" algn="tl">
                    <a:srgbClr val="000000">
                      <a:alpha val="43137"/>
                    </a:srgbClr>
                  </a:outerShdw>
                </a:effectLst>
              </a:rPr>
              <a:t>.</a:t>
            </a:r>
            <a:br>
              <a:rPr lang="ru-RU" sz="2200" cap="none" dirty="0">
                <a:solidFill>
                  <a:schemeClr val="tx1">
                    <a:lumMod val="75000"/>
                    <a:lumOff val="25000"/>
                  </a:schemeClr>
                </a:solidFill>
                <a:effectLst>
                  <a:outerShdw blurRad="38100" dist="38100" dir="2700000" algn="tl">
                    <a:srgbClr val="000000">
                      <a:alpha val="43137"/>
                    </a:srgbClr>
                  </a:outerShdw>
                </a:effectLst>
              </a:rPr>
            </a:br>
            <a:r>
              <a:rPr lang="ru-RU" sz="2200" cap="none" dirty="0" err="1">
                <a:solidFill>
                  <a:schemeClr val="tx1">
                    <a:lumMod val="75000"/>
                    <a:lumOff val="25000"/>
                  </a:schemeClr>
                </a:solidFill>
                <a:effectLst>
                  <a:outerShdw blurRad="38100" dist="38100" dir="2700000" algn="tl">
                    <a:srgbClr val="000000">
                      <a:alpha val="43137"/>
                    </a:srgbClr>
                  </a:outerShdw>
                </a:effectLst>
              </a:rPr>
              <a:t>Споріднене</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схрещування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може</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призводити</a:t>
            </a:r>
            <a:r>
              <a:rPr lang="ru-RU" sz="2200" cap="none" dirty="0">
                <a:solidFill>
                  <a:schemeClr val="tx1">
                    <a:lumMod val="75000"/>
                    <a:lumOff val="25000"/>
                  </a:schemeClr>
                </a:solidFill>
                <a:effectLst>
                  <a:outerShdw blurRad="38100" dist="38100" dir="2700000" algn="tl">
                    <a:srgbClr val="000000">
                      <a:alpha val="43137"/>
                    </a:srgbClr>
                  </a:outerShdw>
                </a:effectLst>
              </a:rPr>
              <a:t> до </a:t>
            </a:r>
            <a:r>
              <a:rPr lang="ru-RU" sz="2200" cap="none" dirty="0" err="1">
                <a:solidFill>
                  <a:schemeClr val="tx1">
                    <a:lumMod val="75000"/>
                    <a:lumOff val="25000"/>
                  </a:schemeClr>
                </a:solidFill>
                <a:effectLst>
                  <a:outerShdw blurRad="38100" dist="38100" dir="2700000" algn="tl">
                    <a:srgbClr val="000000">
                      <a:alpha val="43137"/>
                    </a:srgbClr>
                  </a:outerShdw>
                </a:effectLst>
              </a:rPr>
              <a:t>негативних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наслідків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ослаблення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або</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навіть</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виродження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нащадків</a:t>
            </a:r>
            <a:r>
              <a:rPr lang="ru-RU" sz="2200" cap="none" dirty="0">
                <a:solidFill>
                  <a:schemeClr val="tx1">
                    <a:lumMod val="75000"/>
                    <a:lumOff val="25000"/>
                  </a:schemeClr>
                </a:solidFill>
                <a:effectLst>
                  <a:outerShdw blurRad="38100" dist="38100" dir="2700000" algn="tl">
                    <a:srgbClr val="000000">
                      <a:alpha val="43137"/>
                    </a:srgbClr>
                  </a:outerShdw>
                </a:effectLst>
              </a:rPr>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3559413"/>
            <a:ext cx="4128516" cy="3278124"/>
          </a:xfrm>
          <a:prstGeom prst="rect">
            <a:avLst/>
          </a:prstGeom>
          <a:ln>
            <a:noFill/>
          </a:ln>
          <a:effectLst>
            <a:softEdge rad="112500"/>
          </a:effectLst>
        </p:spPr>
      </p:pic>
    </p:spTree>
    <p:extLst>
      <p:ext uri="{BB962C8B-B14F-4D97-AF65-F5344CB8AC3E}">
        <p14:creationId xmlns:p14="http://schemas.microsoft.com/office/powerpoint/2010/main" val="339524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136904" cy="5904656"/>
          </a:xfrm>
        </p:spPr>
        <p:txBody>
          <a:bodyPr>
            <a:noAutofit/>
          </a:bodyPr>
          <a:lstStyle/>
          <a:p>
            <a:pPr algn="l"/>
            <a:r>
              <a:rPr lang="ru-RU" sz="2800" b="1" i="1" u="sng" cap="none" dirty="0" err="1">
                <a:solidFill>
                  <a:schemeClr val="tx1">
                    <a:lumMod val="75000"/>
                    <a:lumOff val="25000"/>
                  </a:schemeClr>
                </a:solidFill>
                <a:effectLst>
                  <a:outerShdw blurRad="38100" dist="38100" dir="2700000" algn="tl">
                    <a:srgbClr val="000000">
                      <a:alpha val="43137"/>
                    </a:srgbClr>
                  </a:outerShdw>
                </a:effectLst>
              </a:rPr>
              <a:t>Неспоріднене</a:t>
            </a:r>
            <a:r>
              <a:rPr lang="ru-RU" sz="2800" b="1" i="1" u="sng" cap="none" dirty="0">
                <a:solidFill>
                  <a:schemeClr val="tx1">
                    <a:lumMod val="75000"/>
                    <a:lumOff val="25000"/>
                  </a:schemeClr>
                </a:solidFill>
                <a:effectLst>
                  <a:outerShdw blurRad="38100" dist="38100" dir="2700000" algn="tl">
                    <a:srgbClr val="000000">
                      <a:alpha val="43137"/>
                    </a:srgbClr>
                  </a:outerShdw>
                </a:effectLst>
              </a:rPr>
              <a:t> </a:t>
            </a:r>
            <a:r>
              <a:rPr lang="ru-RU" sz="2800" b="1" i="1" u="sng" cap="none" dirty="0" err="1">
                <a:solidFill>
                  <a:schemeClr val="tx1">
                    <a:lumMod val="75000"/>
                    <a:lumOff val="25000"/>
                  </a:schemeClr>
                </a:solidFill>
                <a:effectLst>
                  <a:outerShdw blurRad="38100" dist="38100" dir="2700000" algn="tl">
                    <a:srgbClr val="000000">
                      <a:alpha val="43137"/>
                    </a:srgbClr>
                  </a:outerShdw>
                </a:effectLst>
              </a:rPr>
              <a:t>схрещування</a:t>
            </a:r>
            <a:r>
              <a:rPr lang="ru-RU" sz="2800" b="1" i="1" u="sng"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це</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гібридизація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організмів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які</a:t>
            </a:r>
            <a:r>
              <a:rPr lang="ru-RU" sz="2200" cap="none" dirty="0">
                <a:solidFill>
                  <a:schemeClr val="tx1">
                    <a:lumMod val="75000"/>
                    <a:lumOff val="25000"/>
                  </a:schemeClr>
                </a:solidFill>
                <a:effectLst>
                  <a:outerShdw blurRad="38100" dist="38100" dir="2700000" algn="tl">
                    <a:srgbClr val="000000">
                      <a:alpha val="43137"/>
                    </a:srgbClr>
                  </a:outerShdw>
                </a:effectLst>
              </a:rPr>
              <a:t> не </a:t>
            </a:r>
            <a:r>
              <a:rPr lang="ru-RU" sz="2200" cap="none" dirty="0" err="1">
                <a:solidFill>
                  <a:schemeClr val="tx1">
                    <a:lumMod val="75000"/>
                    <a:lumOff val="25000"/>
                  </a:schemeClr>
                </a:solidFill>
                <a:effectLst>
                  <a:outerShdw blurRad="38100" dist="38100" dir="2700000" algn="tl">
                    <a:srgbClr val="000000">
                      <a:alpha val="43137"/>
                    </a:srgbClr>
                  </a:outerShdw>
                </a:effectLst>
              </a:rPr>
              <a:t>мають</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тісних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споріднених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зв'язків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тобто</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представників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різних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ліній</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сортів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чи</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порід</a:t>
            </a:r>
            <a:r>
              <a:rPr lang="ru-RU" sz="2200" cap="none" dirty="0">
                <a:solidFill>
                  <a:schemeClr val="tx1">
                    <a:lumMod val="75000"/>
                    <a:lumOff val="25000"/>
                  </a:schemeClr>
                </a:solidFill>
                <a:effectLst>
                  <a:outerShdw blurRad="38100" dist="38100" dir="2700000" algn="tl">
                    <a:srgbClr val="000000">
                      <a:alpha val="43137"/>
                    </a:srgbClr>
                  </a:outerShdw>
                </a:effectLst>
              </a:rPr>
              <a:t> одного виду. </a:t>
            </a:r>
            <a:r>
              <a:rPr lang="ru-RU" sz="2200" cap="none" dirty="0" err="1">
                <a:solidFill>
                  <a:schemeClr val="tx1">
                    <a:lumMod val="75000"/>
                    <a:lumOff val="25000"/>
                  </a:schemeClr>
                </a:solidFill>
                <a:effectLst>
                  <a:outerShdw blurRad="38100" dist="38100" dir="2700000" algn="tl">
                    <a:srgbClr val="000000">
                      <a:alpha val="43137"/>
                    </a:srgbClr>
                  </a:outerShdw>
                </a:effectLst>
              </a:rPr>
              <a:t>Неспорідненими</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вважають</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особин</a:t>
            </a:r>
            <a:r>
              <a:rPr lang="ru-RU" sz="2200" cap="none" dirty="0">
                <a:solidFill>
                  <a:schemeClr val="tx1">
                    <a:lumMod val="75000"/>
                    <a:lumOff val="25000"/>
                  </a:schemeClr>
                </a:solidFill>
                <a:effectLst>
                  <a:outerShdw blurRad="38100" dist="38100" dir="2700000" algn="tl">
                    <a:srgbClr val="000000">
                      <a:alpha val="43137"/>
                    </a:srgbClr>
                  </a:outerShdw>
                </a:effectLst>
              </a:rPr>
              <a:t>, у </a:t>
            </a:r>
            <a:r>
              <a:rPr lang="ru-RU" sz="2200" cap="none" dirty="0" err="1">
                <a:solidFill>
                  <a:schemeClr val="tx1">
                    <a:lumMod val="75000"/>
                    <a:lumOff val="25000"/>
                  </a:schemeClr>
                </a:solidFill>
                <a:effectLst>
                  <a:outerShdw blurRad="38100" dist="38100" dir="2700000" algn="tl">
                    <a:srgbClr val="000000">
                      <a:alpha val="43137"/>
                    </a:srgbClr>
                  </a:outerShdw>
                </a:effectLst>
              </a:rPr>
              <a:t>яких</a:t>
            </a:r>
            <a:r>
              <a:rPr lang="ru-RU" sz="2200" cap="none" dirty="0">
                <a:solidFill>
                  <a:schemeClr val="tx1">
                    <a:lumMod val="75000"/>
                    <a:lumOff val="25000"/>
                  </a:schemeClr>
                </a:solidFill>
                <a:effectLst>
                  <a:outerShdw blurRad="38100" dist="38100" dir="2700000" algn="tl">
                    <a:srgbClr val="000000">
                      <a:alpha val="43137"/>
                    </a:srgbClr>
                  </a:outerShdw>
                </a:effectLst>
              </a:rPr>
              <a:t> не </a:t>
            </a:r>
            <a:r>
              <a:rPr lang="ru-RU" sz="2200" cap="none" dirty="0" err="1">
                <a:solidFill>
                  <a:schemeClr val="tx1">
                    <a:lumMod val="75000"/>
                    <a:lumOff val="25000"/>
                  </a:schemeClr>
                </a:solidFill>
                <a:effectLst>
                  <a:outerShdw blurRad="38100" dist="38100" dir="2700000" algn="tl">
                    <a:srgbClr val="000000">
                      <a:alpha val="43137"/>
                    </a:srgbClr>
                  </a:outerShdw>
                </a:effectLst>
              </a:rPr>
              <a:t>було</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спільних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предків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щонайменше</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протягом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останніх</a:t>
            </a:r>
            <a:r>
              <a:rPr lang="ru-RU" sz="2200" cap="none" dirty="0">
                <a:solidFill>
                  <a:schemeClr val="tx1">
                    <a:lumMod val="75000"/>
                    <a:lumOff val="25000"/>
                  </a:schemeClr>
                </a:solidFill>
                <a:effectLst>
                  <a:outerShdw blurRad="38100" dist="38100" dir="2700000" algn="tl">
                    <a:srgbClr val="000000">
                      <a:alpha val="43137"/>
                    </a:srgbClr>
                  </a:outerShdw>
                </a:effectLst>
              </a:rPr>
              <a:t> шести </a:t>
            </a:r>
            <a:r>
              <a:rPr lang="ru-RU" sz="2200" cap="none" dirty="0" err="1">
                <a:solidFill>
                  <a:schemeClr val="tx1">
                    <a:lumMod val="75000"/>
                    <a:lumOff val="25000"/>
                  </a:schemeClr>
                </a:solidFill>
                <a:effectLst>
                  <a:outerShdw blurRad="38100" dist="38100" dir="2700000" algn="tl">
                    <a:srgbClr val="000000">
                      <a:alpha val="43137"/>
                    </a:srgbClr>
                  </a:outerShdw>
                </a:effectLst>
              </a:rPr>
              <a:t>поколінь</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Неспоріднене</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схрещування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застосовують</a:t>
            </a:r>
            <a:r>
              <a:rPr lang="ru-RU" sz="2200" cap="none" dirty="0">
                <a:solidFill>
                  <a:schemeClr val="tx1">
                    <a:lumMod val="75000"/>
                    <a:lumOff val="25000"/>
                  </a:schemeClr>
                </a:solidFill>
                <a:effectLst>
                  <a:outerShdw blurRad="38100" dist="38100" dir="2700000" algn="tl">
                    <a:srgbClr val="000000">
                      <a:alpha val="43137"/>
                    </a:srgbClr>
                  </a:outerShdw>
                </a:effectLst>
              </a:rPr>
              <a:t> для </a:t>
            </a:r>
            <a:r>
              <a:rPr lang="ru-RU" sz="2200" cap="none" dirty="0" err="1">
                <a:solidFill>
                  <a:schemeClr val="tx1">
                    <a:lumMod val="75000"/>
                    <a:lumOff val="25000"/>
                  </a:schemeClr>
                </a:solidFill>
                <a:effectLst>
                  <a:outerShdw blurRad="38100" dist="38100" dir="2700000" algn="tl">
                    <a:srgbClr val="000000">
                      <a:alpha val="43137"/>
                    </a:srgbClr>
                  </a:outerShdw>
                </a:effectLst>
              </a:rPr>
              <a:t>поєднання</a:t>
            </a:r>
            <a:r>
              <a:rPr lang="ru-RU" sz="2200" cap="none" dirty="0">
                <a:solidFill>
                  <a:schemeClr val="tx1">
                    <a:lumMod val="75000"/>
                    <a:lumOff val="25000"/>
                  </a:schemeClr>
                </a:solidFill>
                <a:effectLst>
                  <a:outerShdw blurRad="38100" dist="38100" dir="2700000" algn="tl">
                    <a:srgbClr val="000000">
                      <a:alpha val="43137"/>
                    </a:srgbClr>
                  </a:outerShdw>
                </a:effectLst>
              </a:rPr>
              <a:t> в </a:t>
            </a:r>
            <a:r>
              <a:rPr lang="ru-RU" sz="2200" cap="none" dirty="0" err="1">
                <a:solidFill>
                  <a:schemeClr val="tx1">
                    <a:lumMod val="75000"/>
                    <a:lumOff val="25000"/>
                  </a:schemeClr>
                </a:solidFill>
                <a:effectLst>
                  <a:outerShdw blurRad="38100" dist="38100" dir="2700000" algn="tl">
                    <a:srgbClr val="000000">
                      <a:alpha val="43137"/>
                    </a:srgbClr>
                  </a:outerShdw>
                </a:effectLst>
              </a:rPr>
              <a:t>генотипі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нащадків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генів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які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зумовлюють</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цінні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якості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властиві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представникам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різних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ліній</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порід</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або</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сортів</a:t>
            </a:r>
            <a:r>
              <a:rPr lang="ru-RU" sz="2200" cap="none" dirty="0">
                <a:solidFill>
                  <a:schemeClr val="tx1">
                    <a:lumMod val="75000"/>
                    <a:lumOff val="25000"/>
                  </a:schemeClr>
                </a:solidFill>
                <a:effectLst>
                  <a:outerShdw blurRad="38100" dist="38100" dir="2700000" algn="tl">
                    <a:srgbClr val="000000">
                      <a:alpha val="43137"/>
                    </a:srgbClr>
                  </a:outerShdw>
                </a:effectLst>
              </a:rPr>
              <a:t>. За </a:t>
            </a:r>
            <a:r>
              <a:rPr lang="ru-RU" sz="2200" cap="none" dirty="0" err="1">
                <a:solidFill>
                  <a:schemeClr val="tx1">
                    <a:lumMod val="75000"/>
                    <a:lumOff val="25000"/>
                  </a:schemeClr>
                </a:solidFill>
                <a:effectLst>
                  <a:outerShdw blurRad="38100" dist="38100" dir="2700000" algn="tl">
                    <a:srgbClr val="000000">
                      <a:alpha val="43137"/>
                    </a:srgbClr>
                  </a:outerShdw>
                </a:effectLst>
              </a:rPr>
              <a:t>своїми</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генетичними</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наслідками</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неспоріднене</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схрещування</a:t>
            </a:r>
            <a:r>
              <a:rPr lang="ru-RU" sz="2200" cap="none" dirty="0">
                <a:solidFill>
                  <a:schemeClr val="tx1">
                    <a:lumMod val="75000"/>
                    <a:lumOff val="25000"/>
                  </a:schemeClr>
                </a:solidFill>
                <a:effectLst>
                  <a:outerShdw blurRad="38100" dist="38100" dir="2700000" algn="tl">
                    <a:srgbClr val="000000">
                      <a:alpha val="43137"/>
                    </a:srgbClr>
                  </a:outerShdw>
                </a:effectLst>
              </a:rPr>
              <a:t> прямо </a:t>
            </a:r>
            <a:r>
              <a:rPr lang="ru-RU" sz="2200" cap="none" dirty="0" err="1">
                <a:solidFill>
                  <a:schemeClr val="tx1">
                    <a:lumMod val="75000"/>
                    <a:lumOff val="25000"/>
                  </a:schemeClr>
                </a:solidFill>
                <a:effectLst>
                  <a:outerShdw blurRad="38100" dist="38100" dir="2700000" algn="tl">
                    <a:srgbClr val="000000">
                      <a:alpha val="43137"/>
                    </a:srgbClr>
                  </a:outerShdw>
                </a:effectLst>
              </a:rPr>
              <a:t>протилежне</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спорідненому</a:t>
            </a:r>
            <a:r>
              <a:rPr lang="ru-RU" sz="2200" cap="none" dirty="0">
                <a:solidFill>
                  <a:schemeClr val="tx1">
                    <a:lumMod val="75000"/>
                    <a:lumOff val="25000"/>
                  </a:schemeClr>
                </a:solidFill>
                <a:effectLst>
                  <a:outerShdw blurRad="38100" dist="38100" dir="2700000" algn="tl">
                    <a:srgbClr val="000000">
                      <a:alpha val="43137"/>
                    </a:srgbClr>
                  </a:outerShdw>
                </a:effectLst>
              </a:rPr>
              <a:t>. При </a:t>
            </a:r>
            <a:r>
              <a:rPr lang="ru-RU" sz="2200" cap="none" dirty="0" err="1">
                <a:solidFill>
                  <a:schemeClr val="tx1">
                    <a:lumMod val="75000"/>
                    <a:lumOff val="25000"/>
                  </a:schemeClr>
                </a:solidFill>
                <a:effectLst>
                  <a:outerShdw blurRad="38100" dist="38100" dir="2700000" algn="tl">
                    <a:srgbClr val="000000">
                      <a:alpha val="43137"/>
                    </a:srgbClr>
                  </a:outerShdw>
                </a:effectLst>
              </a:rPr>
              <a:t>неспорідненому</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схрещуванні</a:t>
            </a:r>
            <a:r>
              <a:rPr lang="ru-RU" sz="2200" cap="none" dirty="0">
                <a:solidFill>
                  <a:schemeClr val="tx1">
                    <a:lumMod val="75000"/>
                    <a:lumOff val="25000"/>
                  </a:schemeClr>
                </a:solidFill>
                <a:effectLst>
                  <a:outerShdw blurRad="38100" dist="38100" dir="2700000" algn="tl">
                    <a:srgbClr val="000000">
                      <a:alpha val="43137"/>
                    </a:srgbClr>
                  </a:outerShdw>
                </a:effectLst>
              </a:rPr>
              <a:t> з </a:t>
            </a:r>
            <a:r>
              <a:rPr lang="ru-RU" sz="2200" cap="none" dirty="0" err="1">
                <a:solidFill>
                  <a:schemeClr val="tx1">
                    <a:lumMod val="75000"/>
                    <a:lumOff val="25000"/>
                  </a:schemeClr>
                </a:solidFill>
                <a:effectLst>
                  <a:outerShdw blurRad="38100" dist="38100" dir="2700000" algn="tl">
                    <a:srgbClr val="000000">
                      <a:alpha val="43137"/>
                    </a:srgbClr>
                  </a:outerShdw>
                </a:effectLst>
              </a:rPr>
              <a:t>кожним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наступним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поколінням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зростає</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гетерозиготність</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нащадків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Адже</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зі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зменшенням</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ступеня</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спорідненості</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організмів</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зростає</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ймовірність</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наявності</a:t>
            </a:r>
            <a:r>
              <a:rPr lang="ru-RU" sz="2200" cap="none" dirty="0">
                <a:solidFill>
                  <a:schemeClr val="tx1">
                    <a:lumMod val="75000"/>
                    <a:lumOff val="25000"/>
                  </a:schemeClr>
                </a:solidFill>
                <a:effectLst>
                  <a:outerShdw blurRad="38100" dist="38100" dir="2700000" algn="tl">
                    <a:srgbClr val="000000">
                      <a:alpha val="43137"/>
                    </a:srgbClr>
                  </a:outerShdw>
                </a:effectLst>
              </a:rPr>
              <a:t> в них </a:t>
            </a:r>
            <a:r>
              <a:rPr lang="ru-RU" sz="2200" cap="none" dirty="0" err="1">
                <a:solidFill>
                  <a:schemeClr val="tx1">
                    <a:lumMod val="75000"/>
                    <a:lumOff val="25000"/>
                  </a:schemeClr>
                </a:solidFill>
                <a:effectLst>
                  <a:outerShdw blurRad="38100" dist="38100" dir="2700000" algn="tl">
                    <a:srgbClr val="000000">
                      <a:alpha val="43137"/>
                    </a:srgbClr>
                  </a:outerShdw>
                </a:effectLst>
              </a:rPr>
              <a:t>різних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алелей</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певних</a:t>
            </a:r>
            <a:r>
              <a:rPr lang="ru-RU" sz="2200" cap="none" dirty="0">
                <a:solidFill>
                  <a:schemeClr val="tx1">
                    <a:lumMod val="75000"/>
                    <a:lumOff val="25000"/>
                  </a:schemeClr>
                </a:solidFill>
                <a:effectLst>
                  <a:outerShdw blurRad="38100" dist="38100" dir="2700000" algn="tl">
                    <a:srgbClr val="000000">
                      <a:alpha val="43137"/>
                    </a:srgbClr>
                  </a:outerShdw>
                </a:effectLst>
              </a:rPr>
              <a:t> </a:t>
            </a:r>
            <a:r>
              <a:rPr lang="ru-RU" sz="2200" cap="none" dirty="0" err="1">
                <a:solidFill>
                  <a:schemeClr val="tx1">
                    <a:lumMod val="75000"/>
                    <a:lumOff val="25000"/>
                  </a:schemeClr>
                </a:solidFill>
                <a:effectLst>
                  <a:outerShdw blurRad="38100" dist="38100" dir="2700000" algn="tl">
                    <a:srgbClr val="000000">
                      <a:alpha val="43137"/>
                    </a:srgbClr>
                  </a:outerShdw>
                </a:effectLst>
              </a:rPr>
              <a:t>генів</a:t>
            </a:r>
            <a:r>
              <a:rPr lang="ru-RU" sz="2200" cap="none" dirty="0">
                <a:solidFill>
                  <a:schemeClr val="tx1">
                    <a:lumMod val="75000"/>
                    <a:lumOff val="25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945339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5544616" cy="3528392"/>
          </a:xfrm>
        </p:spPr>
        <p:txBody>
          <a:bodyPr>
            <a:normAutofit/>
          </a:bodyPr>
          <a:lstStyle/>
          <a:p>
            <a:pPr algn="l"/>
            <a:r>
              <a:rPr lang="ru-RU" cap="none" dirty="0">
                <a:solidFill>
                  <a:schemeClr val="tx1">
                    <a:lumMod val="75000"/>
                    <a:lumOff val="25000"/>
                  </a:schemeClr>
                </a:solidFill>
                <a:effectLst>
                  <a:outerShdw blurRad="38100" dist="38100" dir="2700000" algn="tl">
                    <a:srgbClr val="000000">
                      <a:alpha val="43137"/>
                    </a:srgbClr>
                  </a:outerShdw>
                </a:effectLst>
              </a:rPr>
              <a:t>У </a:t>
            </a:r>
            <a:r>
              <a:rPr lang="ru-RU" cap="none" dirty="0" err="1">
                <a:solidFill>
                  <a:schemeClr val="tx1">
                    <a:lumMod val="75000"/>
                    <a:lumOff val="25000"/>
                  </a:schemeClr>
                </a:solidFill>
                <a:effectLst>
                  <a:outerShdw blurRad="38100" dist="38100" dir="2700000" algn="tl">
                    <a:srgbClr val="000000">
                      <a:alpha val="43137"/>
                    </a:srgbClr>
                  </a:outerShdw>
                </a:effectLst>
              </a:rPr>
              <a:t>нащадків</a:t>
            </a:r>
            <a:r>
              <a:rPr lang="ru-RU" cap="none" dirty="0">
                <a:solidFill>
                  <a:schemeClr val="tx1">
                    <a:lumMod val="75000"/>
                    <a:lumOff val="25000"/>
                  </a:schemeClr>
                </a:solidFill>
                <a:effectLst>
                  <a:outerShdw blurRad="38100" dist="38100" dir="2700000" algn="tl">
                    <a:srgbClr val="000000">
                      <a:alpha val="43137"/>
                    </a:srgbClr>
                  </a:outerShdw>
                </a:effectLst>
              </a:rPr>
              <a:t> </a:t>
            </a:r>
            <a:r>
              <a:rPr lang="ru-RU" cap="none" dirty="0" err="1">
                <a:solidFill>
                  <a:schemeClr val="tx1">
                    <a:lumMod val="75000"/>
                    <a:lumOff val="25000"/>
                  </a:schemeClr>
                </a:solidFill>
                <a:effectLst>
                  <a:outerShdw blurRad="38100" dist="38100" dir="2700000" algn="tl">
                    <a:srgbClr val="000000">
                      <a:alpha val="43137"/>
                    </a:srgbClr>
                  </a:outerShdw>
                </a:effectLst>
              </a:rPr>
              <a:t>від</a:t>
            </a:r>
            <a:r>
              <a:rPr lang="ru-RU" cap="none" dirty="0">
                <a:solidFill>
                  <a:schemeClr val="tx1">
                    <a:lumMod val="75000"/>
                    <a:lumOff val="25000"/>
                  </a:schemeClr>
                </a:solidFill>
                <a:effectLst>
                  <a:outerShdw blurRad="38100" dist="38100" dir="2700000" algn="tl">
                    <a:srgbClr val="000000">
                      <a:alpha val="43137"/>
                    </a:srgbClr>
                  </a:outerShdw>
                </a:effectLst>
              </a:rPr>
              <a:t> </a:t>
            </a:r>
            <a:r>
              <a:rPr lang="ru-RU" cap="none" dirty="0" err="1">
                <a:solidFill>
                  <a:schemeClr val="tx1">
                    <a:lumMod val="75000"/>
                    <a:lumOff val="25000"/>
                  </a:schemeClr>
                </a:solidFill>
                <a:effectLst>
                  <a:outerShdw blurRad="38100" dist="38100" dir="2700000" algn="tl">
                    <a:srgbClr val="000000">
                      <a:alpha val="43137"/>
                    </a:srgbClr>
                  </a:outerShdw>
                </a:effectLst>
              </a:rPr>
              <a:t>неспорідненого</a:t>
            </a:r>
            <a:r>
              <a:rPr lang="ru-RU" cap="none" dirty="0">
                <a:solidFill>
                  <a:schemeClr val="tx1">
                    <a:lumMod val="75000"/>
                    <a:lumOff val="25000"/>
                  </a:schemeClr>
                </a:solidFill>
                <a:effectLst>
                  <a:outerShdw blurRad="38100" dist="38100" dir="2700000" algn="tl">
                    <a:srgbClr val="000000">
                      <a:alpha val="43137"/>
                    </a:srgbClr>
                  </a:outerShdw>
                </a:effectLst>
              </a:rPr>
              <a:t> </a:t>
            </a:r>
            <a:r>
              <a:rPr lang="ru-RU" cap="none" dirty="0" err="1">
                <a:solidFill>
                  <a:schemeClr val="tx1">
                    <a:lumMod val="75000"/>
                    <a:lumOff val="25000"/>
                  </a:schemeClr>
                </a:solidFill>
                <a:effectLst>
                  <a:outerShdw blurRad="38100" dist="38100" dir="2700000" algn="tl">
                    <a:srgbClr val="000000">
                      <a:alpha val="43137"/>
                    </a:srgbClr>
                  </a:outerShdw>
                </a:effectLst>
              </a:rPr>
              <a:t>схрещування</a:t>
            </a:r>
            <a:r>
              <a:rPr lang="ru-RU" cap="none" dirty="0">
                <a:solidFill>
                  <a:schemeClr val="tx1">
                    <a:lumMod val="75000"/>
                    <a:lumOff val="25000"/>
                  </a:schemeClr>
                </a:solidFill>
                <a:effectLst>
                  <a:outerShdw blurRad="38100" dist="38100" dir="2700000" algn="tl">
                    <a:srgbClr val="000000">
                      <a:alpha val="43137"/>
                    </a:srgbClr>
                  </a:outerShdw>
                </a:effectLst>
              </a:rPr>
              <a:t> часто </a:t>
            </a:r>
            <a:r>
              <a:rPr lang="ru-RU" cap="none" dirty="0" err="1">
                <a:solidFill>
                  <a:schemeClr val="tx1">
                    <a:lumMod val="75000"/>
                    <a:lumOff val="25000"/>
                  </a:schemeClr>
                </a:solidFill>
                <a:effectLst>
                  <a:outerShdw blurRad="38100" dist="38100" dir="2700000" algn="tl">
                    <a:srgbClr val="000000">
                      <a:alpha val="43137"/>
                    </a:srgbClr>
                  </a:outerShdw>
                </a:effectLst>
              </a:rPr>
              <a:t>спостерігають</a:t>
            </a:r>
            <a:r>
              <a:rPr lang="ru-RU" cap="none" dirty="0">
                <a:solidFill>
                  <a:schemeClr val="tx1">
                    <a:lumMod val="75000"/>
                    <a:lumOff val="25000"/>
                  </a:schemeClr>
                </a:solidFill>
                <a:effectLst>
                  <a:outerShdw blurRad="38100" dist="38100" dir="2700000" algn="tl">
                    <a:srgbClr val="000000">
                      <a:alpha val="43137"/>
                    </a:srgbClr>
                  </a:outerShdw>
                </a:effectLst>
              </a:rPr>
              <a:t> </a:t>
            </a:r>
            <a:r>
              <a:rPr lang="ru-RU" cap="none" dirty="0" err="1">
                <a:solidFill>
                  <a:schemeClr val="tx1">
                    <a:lumMod val="75000"/>
                    <a:lumOff val="25000"/>
                  </a:schemeClr>
                </a:solidFill>
                <a:effectLst>
                  <a:outerShdw blurRad="38100" dist="38100" dir="2700000" algn="tl">
                    <a:srgbClr val="000000">
                      <a:alpha val="43137"/>
                    </a:srgbClr>
                  </a:outerShdw>
                </a:effectLst>
              </a:rPr>
              <a:t>явище</a:t>
            </a:r>
            <a:r>
              <a:rPr lang="ru-RU" cap="none" dirty="0">
                <a:solidFill>
                  <a:schemeClr val="tx1">
                    <a:lumMod val="75000"/>
                    <a:lumOff val="25000"/>
                  </a:schemeClr>
                </a:solidFill>
                <a:effectLst>
                  <a:outerShdw blurRad="38100" dist="38100" dir="2700000" algn="tl">
                    <a:srgbClr val="000000">
                      <a:alpha val="43137"/>
                    </a:srgbClr>
                  </a:outerShdw>
                </a:effectLst>
              </a:rPr>
              <a:t> гетерозису, </a:t>
            </a:r>
            <a:r>
              <a:rPr lang="ru-RU" cap="none" dirty="0" err="1">
                <a:solidFill>
                  <a:schemeClr val="tx1">
                    <a:lumMod val="75000"/>
                    <a:lumOff val="25000"/>
                  </a:schemeClr>
                </a:solidFill>
                <a:effectLst>
                  <a:outerShdw blurRad="38100" dist="38100" dir="2700000" algn="tl">
                    <a:srgbClr val="000000">
                      <a:alpha val="43137"/>
                    </a:srgbClr>
                  </a:outerShdw>
                </a:effectLst>
              </a:rPr>
              <a:t>або</a:t>
            </a:r>
            <a:r>
              <a:rPr lang="ru-RU" cap="none" dirty="0">
                <a:solidFill>
                  <a:schemeClr val="tx1">
                    <a:lumMod val="75000"/>
                    <a:lumOff val="25000"/>
                  </a:schemeClr>
                </a:solidFill>
                <a:effectLst>
                  <a:outerShdw blurRad="38100" dist="38100" dir="2700000" algn="tl">
                    <a:srgbClr val="000000">
                      <a:alpha val="43137"/>
                    </a:srgbClr>
                  </a:outerShdw>
                </a:effectLst>
              </a:rPr>
              <a:t> </a:t>
            </a:r>
            <a:r>
              <a:rPr lang="ru-RU" cap="none" dirty="0" err="1">
                <a:solidFill>
                  <a:schemeClr val="tx1">
                    <a:lumMod val="75000"/>
                    <a:lumOff val="25000"/>
                  </a:schemeClr>
                </a:solidFill>
                <a:effectLst>
                  <a:outerShdw blurRad="38100" dist="38100" dir="2700000" algn="tl">
                    <a:srgbClr val="000000">
                      <a:alpha val="43137"/>
                    </a:srgbClr>
                  </a:outerShdw>
                </a:effectLst>
              </a:rPr>
              <a:t>гібридної</a:t>
            </a:r>
            <a:r>
              <a:rPr lang="ru-RU" cap="none" dirty="0">
                <a:solidFill>
                  <a:schemeClr val="tx1">
                    <a:lumMod val="75000"/>
                    <a:lumOff val="25000"/>
                  </a:schemeClr>
                </a:solidFill>
                <a:effectLst>
                  <a:outerShdw blurRad="38100" dist="38100" dir="2700000" algn="tl">
                    <a:srgbClr val="000000">
                      <a:alpha val="43137"/>
                    </a:srgbClr>
                  </a:outerShdw>
                </a:effectLst>
              </a:rPr>
              <a:t> </a:t>
            </a:r>
            <a:r>
              <a:rPr lang="ru-RU" cap="none" dirty="0" err="1">
                <a:solidFill>
                  <a:schemeClr val="tx1">
                    <a:lumMod val="75000"/>
                    <a:lumOff val="25000"/>
                  </a:schemeClr>
                </a:solidFill>
                <a:effectLst>
                  <a:outerShdw blurRad="38100" dist="38100" dir="2700000" algn="tl">
                    <a:srgbClr val="000000">
                      <a:alpha val="43137"/>
                    </a:srgbClr>
                  </a:outerShdw>
                </a:effectLst>
              </a:rPr>
              <a:t>сили</a:t>
            </a:r>
            <a:endParaRPr lang="ru-RU" cap="none" dirty="0">
              <a:solidFill>
                <a:schemeClr val="tx1">
                  <a:lumMod val="75000"/>
                  <a:lumOff val="25000"/>
                </a:scheme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3798" y="72810"/>
            <a:ext cx="1236357" cy="6667500"/>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72810"/>
            <a:ext cx="1333500" cy="6667500"/>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734" y="4221088"/>
            <a:ext cx="5256584" cy="1859116"/>
          </a:xfrm>
          <a:prstGeom prst="rect">
            <a:avLst/>
          </a:prstGeom>
        </p:spPr>
      </p:pic>
    </p:spTree>
    <p:extLst>
      <p:ext uri="{BB962C8B-B14F-4D97-AF65-F5344CB8AC3E}">
        <p14:creationId xmlns:p14="http://schemas.microsoft.com/office/powerpoint/2010/main" val="4044536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7992888" cy="5976664"/>
          </a:xfrm>
        </p:spPr>
        <p:txBody>
          <a:bodyPr>
            <a:noAutofit/>
          </a:bodyPr>
          <a:lstStyle/>
          <a:p>
            <a:pPr algn="l"/>
            <a:r>
              <a:rPr lang="ru-RU" sz="2800" b="1" i="1" u="sng" cap="none" dirty="0">
                <a:solidFill>
                  <a:schemeClr val="tx1">
                    <a:lumMod val="75000"/>
                    <a:lumOff val="25000"/>
                  </a:schemeClr>
                </a:solidFill>
                <a:effectLst>
                  <a:outerShdw blurRad="38100" dist="38100" dir="2700000" algn="tl">
                    <a:srgbClr val="000000">
                      <a:alpha val="43137"/>
                    </a:srgbClr>
                  </a:outerShdw>
                </a:effectLst>
              </a:rPr>
              <a:t>Гетерозис</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від</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грец</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гетероіозіс</a:t>
            </a:r>
            <a:r>
              <a:rPr lang="ru-RU" sz="2600" cap="none" dirty="0">
                <a:solidFill>
                  <a:schemeClr val="tx1">
                    <a:lumMod val="75000"/>
                    <a:lumOff val="25000"/>
                  </a:schemeClr>
                </a:solidFill>
                <a:effectLst>
                  <a:outerShdw blurRad="38100" dist="38100" dir="2700000" algn="tl">
                    <a:srgbClr val="000000">
                      <a:alpha val="43137"/>
                    </a:srgbClr>
                  </a:outerShdw>
                </a:effectLst>
              </a:rPr>
              <a:t> — </a:t>
            </a:r>
            <a:r>
              <a:rPr lang="ru-RU" sz="2600" cap="none" dirty="0" err="1">
                <a:solidFill>
                  <a:schemeClr val="tx1">
                    <a:lumMod val="75000"/>
                    <a:lumOff val="25000"/>
                  </a:schemeClr>
                </a:solidFill>
                <a:effectLst>
                  <a:outerShdw blurRad="38100" dist="38100" dir="2700000" algn="tl">
                    <a:srgbClr val="000000">
                      <a:alpha val="43137"/>
                    </a:srgbClr>
                  </a:outerShdw>
                </a:effectLst>
              </a:rPr>
              <a:t>зміна</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перевтілення</a:t>
            </a:r>
            <a:r>
              <a:rPr lang="ru-RU" sz="2600" cap="none" dirty="0">
                <a:solidFill>
                  <a:schemeClr val="tx1">
                    <a:lumMod val="75000"/>
                    <a:lumOff val="25000"/>
                  </a:schemeClr>
                </a:solidFill>
                <a:effectLst>
                  <a:outerShdw blurRad="38100" dist="38100" dir="2700000" algn="tl">
                    <a:srgbClr val="000000">
                      <a:alpha val="43137"/>
                    </a:srgbClr>
                  </a:outerShdw>
                </a:effectLst>
              </a:rPr>
              <a:t>) — </a:t>
            </a:r>
            <a:r>
              <a:rPr lang="ru-RU" sz="2600" cap="none" dirty="0" err="1">
                <a:solidFill>
                  <a:schemeClr val="tx1">
                    <a:lumMod val="75000"/>
                    <a:lumOff val="25000"/>
                  </a:schemeClr>
                </a:solidFill>
                <a:effectLst>
                  <a:outerShdw blurRad="38100" dist="38100" dir="2700000" algn="tl">
                    <a:srgbClr val="000000">
                      <a:alpha val="43137"/>
                    </a:srgbClr>
                  </a:outerShdw>
                </a:effectLst>
              </a:rPr>
              <a:t>явище</a:t>
            </a:r>
            <a:r>
              <a:rPr lang="ru-RU" sz="2600" cap="none" dirty="0">
                <a:solidFill>
                  <a:schemeClr val="tx1">
                    <a:lumMod val="75000"/>
                    <a:lumOff val="25000"/>
                  </a:schemeClr>
                </a:solidFill>
                <a:effectLst>
                  <a:outerShdw blurRad="38100" dist="38100" dir="2700000" algn="tl">
                    <a:srgbClr val="000000">
                      <a:alpha val="43137"/>
                    </a:srgbClr>
                  </a:outerShdw>
                </a:effectLst>
              </a:rPr>
              <a:t>, за </a:t>
            </a:r>
            <a:r>
              <a:rPr lang="ru-RU" sz="2600" cap="none" dirty="0" err="1">
                <a:solidFill>
                  <a:schemeClr val="tx1">
                    <a:lumMod val="75000"/>
                    <a:lumOff val="25000"/>
                  </a:schemeClr>
                </a:solidFill>
                <a:effectLst>
                  <a:outerShdw blurRad="38100" dist="38100" dir="2700000" algn="tl">
                    <a:srgbClr val="000000">
                      <a:alpha val="43137"/>
                    </a:srgbClr>
                  </a:outerShdw>
                </a:effectLst>
              </a:rPr>
              <a:t>якого</a:t>
            </a:r>
            <a:r>
              <a:rPr lang="ru-RU" sz="2600" cap="none" dirty="0">
                <a:solidFill>
                  <a:schemeClr val="tx1">
                    <a:lumMod val="75000"/>
                    <a:lumOff val="25000"/>
                  </a:schemeClr>
                </a:solidFill>
                <a:effectLst>
                  <a:outerShdw blurRad="38100" dist="38100" dir="2700000" algn="tl">
                    <a:srgbClr val="000000">
                      <a:alpha val="43137"/>
                    </a:srgbClr>
                  </a:outerShdw>
                </a:effectLst>
              </a:rPr>
              <a:t> перше </a:t>
            </a:r>
            <a:r>
              <a:rPr lang="ru-RU" sz="2600" cap="none" dirty="0" err="1">
                <a:solidFill>
                  <a:schemeClr val="tx1">
                    <a:lumMod val="75000"/>
                    <a:lumOff val="25000"/>
                  </a:schemeClr>
                </a:solidFill>
                <a:effectLst>
                  <a:outerShdw blurRad="38100" dist="38100" dir="2700000" algn="tl">
                    <a:srgbClr val="000000">
                      <a:alpha val="43137"/>
                    </a:srgbClr>
                  </a:outerShdw>
                </a:effectLst>
              </a:rPr>
              <a:t>покоління</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гібридів</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одержаних</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від</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неспорідненого</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схрещування</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має</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підвищену</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життєздатність</a:t>
            </a:r>
            <a:r>
              <a:rPr lang="ru-RU" sz="2600" cap="none" dirty="0">
                <a:solidFill>
                  <a:schemeClr val="tx1">
                    <a:lumMod val="75000"/>
                    <a:lumOff val="25000"/>
                  </a:schemeClr>
                </a:solidFill>
                <a:effectLst>
                  <a:outerShdw blurRad="38100" dist="38100" dir="2700000" algn="tl">
                    <a:srgbClr val="000000">
                      <a:alpha val="43137"/>
                    </a:srgbClr>
                  </a:outerShdw>
                </a:effectLst>
              </a:rPr>
              <a:t> і </a:t>
            </a:r>
            <a:r>
              <a:rPr lang="ru-RU" sz="2600" cap="none" dirty="0" err="1">
                <a:solidFill>
                  <a:schemeClr val="tx1">
                    <a:lumMod val="75000"/>
                    <a:lumOff val="25000"/>
                  </a:schemeClr>
                </a:solidFill>
                <a:effectLst>
                  <a:outerShdw blurRad="38100" dist="38100" dir="2700000" algn="tl">
                    <a:srgbClr val="000000">
                      <a:alpha val="43137"/>
                    </a:srgbClr>
                  </a:outerShdw>
                </a:effectLst>
              </a:rPr>
              <a:t>продуктивність</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порівняно</a:t>
            </a:r>
            <a:r>
              <a:rPr lang="ru-RU" sz="2600" cap="none" dirty="0">
                <a:solidFill>
                  <a:schemeClr val="tx1">
                    <a:lumMod val="75000"/>
                    <a:lumOff val="25000"/>
                  </a:schemeClr>
                </a:solidFill>
                <a:effectLst>
                  <a:outerShdw blurRad="38100" dist="38100" dir="2700000" algn="tl">
                    <a:srgbClr val="000000">
                      <a:alpha val="43137"/>
                    </a:srgbClr>
                  </a:outerShdw>
                </a:effectLst>
              </a:rPr>
              <a:t> з </a:t>
            </a:r>
            <a:r>
              <a:rPr lang="ru-RU" sz="2600" cap="none" dirty="0" err="1">
                <a:solidFill>
                  <a:schemeClr val="tx1">
                    <a:lumMod val="75000"/>
                    <a:lumOff val="25000"/>
                  </a:schemeClr>
                </a:solidFill>
                <a:effectLst>
                  <a:outerShdw blurRad="38100" dist="38100" dir="2700000" algn="tl">
                    <a:srgbClr val="000000">
                      <a:alpha val="43137"/>
                    </a:srgbClr>
                  </a:outerShdw>
                </a:effectLst>
              </a:rPr>
              <a:t>вихідними</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батьківськими</a:t>
            </a:r>
            <a:r>
              <a:rPr lang="ru-RU" sz="2600" cap="none" dirty="0">
                <a:solidFill>
                  <a:schemeClr val="tx1">
                    <a:lumMod val="75000"/>
                    <a:lumOff val="25000"/>
                  </a:schemeClr>
                </a:solidFill>
                <a:effectLst>
                  <a:outerShdw blurRad="38100" dist="38100" dir="2700000" algn="tl">
                    <a:srgbClr val="000000">
                      <a:alpha val="43137"/>
                    </a:srgbClr>
                  </a:outerShdw>
                </a:effectLst>
              </a:rPr>
              <a:t> формами. У </a:t>
            </a:r>
            <a:r>
              <a:rPr lang="ru-RU" sz="2600" cap="none" dirty="0" err="1">
                <a:solidFill>
                  <a:schemeClr val="tx1">
                    <a:lumMod val="75000"/>
                    <a:lumOff val="25000"/>
                  </a:schemeClr>
                </a:solidFill>
                <a:effectLst>
                  <a:outerShdw blurRad="38100" dist="38100" dir="2700000" algn="tl">
                    <a:srgbClr val="000000">
                      <a:alpha val="43137"/>
                    </a:srgbClr>
                  </a:outerShdw>
                </a:effectLst>
              </a:rPr>
              <a:t>гетерозисних</a:t>
            </a:r>
            <a:r>
              <a:rPr lang="ru-RU" sz="2600" cap="none" dirty="0">
                <a:solidFill>
                  <a:schemeClr val="tx1">
                    <a:lumMod val="75000"/>
                    <a:lumOff val="25000"/>
                  </a:schemeClr>
                </a:solidFill>
                <a:effectLst>
                  <a:outerShdw blurRad="38100" dist="38100" dir="2700000" algn="tl">
                    <a:srgbClr val="000000">
                      <a:alpha val="43137"/>
                    </a:srgbClr>
                  </a:outerShdw>
                </a:effectLst>
              </a:rPr>
              <a:t> форм </a:t>
            </a:r>
            <a:r>
              <a:rPr lang="ru-RU" sz="2600" cap="none" dirty="0" err="1">
                <a:solidFill>
                  <a:schemeClr val="tx1">
                    <a:lumMod val="75000"/>
                    <a:lumOff val="25000"/>
                  </a:schemeClr>
                </a:solidFill>
                <a:effectLst>
                  <a:outerShdw blurRad="38100" dist="38100" dir="2700000" algn="tl">
                    <a:srgbClr val="000000">
                      <a:alpha val="43137"/>
                    </a:srgbClr>
                  </a:outerShdw>
                </a:effectLst>
              </a:rPr>
              <a:t>сублетальні</a:t>
            </a:r>
            <a:r>
              <a:rPr lang="ru-RU" sz="2600" cap="none" dirty="0">
                <a:solidFill>
                  <a:schemeClr val="tx1">
                    <a:lumMod val="75000"/>
                    <a:lumOff val="25000"/>
                  </a:schemeClr>
                </a:solidFill>
                <a:effectLst>
                  <a:outerShdw blurRad="38100" dist="38100" dir="2700000" algn="tl">
                    <a:srgbClr val="000000">
                      <a:alpha val="43137"/>
                    </a:srgbClr>
                  </a:outerShdw>
                </a:effectLst>
              </a:rPr>
              <a:t> та </a:t>
            </a:r>
            <a:r>
              <a:rPr lang="ru-RU" sz="2600" cap="none" dirty="0" err="1">
                <a:solidFill>
                  <a:schemeClr val="tx1">
                    <a:lumMod val="75000"/>
                    <a:lumOff val="25000"/>
                  </a:schemeClr>
                </a:solidFill>
                <a:effectLst>
                  <a:outerShdw blurRad="38100" dist="38100" dir="2700000" algn="tl">
                    <a:srgbClr val="000000">
                      <a:alpha val="43137"/>
                    </a:srgbClr>
                  </a:outerShdw>
                </a:effectLst>
              </a:rPr>
              <a:t>летальні</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рецесивні</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алелі</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переходять</a:t>
            </a:r>
            <a:r>
              <a:rPr lang="ru-RU" sz="2600" cap="none" dirty="0">
                <a:solidFill>
                  <a:schemeClr val="tx1">
                    <a:lumMod val="75000"/>
                    <a:lumOff val="25000"/>
                  </a:schemeClr>
                </a:solidFill>
                <a:effectLst>
                  <a:outerShdw blurRad="38100" dist="38100" dir="2700000" algn="tl">
                    <a:srgbClr val="000000">
                      <a:alpha val="43137"/>
                    </a:srgbClr>
                  </a:outerShdw>
                </a:effectLst>
              </a:rPr>
              <a:t> у </a:t>
            </a:r>
            <a:r>
              <a:rPr lang="ru-RU" sz="2600" cap="none" dirty="0" err="1">
                <a:solidFill>
                  <a:schemeClr val="tx1">
                    <a:lumMod val="75000"/>
                    <a:lumOff val="25000"/>
                  </a:schemeClr>
                </a:solidFill>
                <a:effectLst>
                  <a:outerShdw blurRad="38100" dist="38100" dir="2700000" algn="tl">
                    <a:srgbClr val="000000">
                      <a:alpha val="43137"/>
                    </a:srgbClr>
                  </a:outerShdw>
                </a:effectLst>
              </a:rPr>
              <a:t>гетерозиготний</a:t>
            </a:r>
            <a:r>
              <a:rPr lang="ru-RU" sz="2600" cap="none" dirty="0">
                <a:solidFill>
                  <a:schemeClr val="tx1">
                    <a:lumMod val="75000"/>
                    <a:lumOff val="25000"/>
                  </a:schemeClr>
                </a:solidFill>
                <a:effectLst>
                  <a:outerShdw blurRad="38100" dist="38100" dir="2700000" algn="tl">
                    <a:srgbClr val="000000">
                      <a:alpha val="43137"/>
                    </a:srgbClr>
                  </a:outerShdw>
                </a:effectLst>
              </a:rPr>
              <a:t> стан, </a:t>
            </a:r>
            <a:r>
              <a:rPr lang="ru-RU" sz="2600" cap="none" dirty="0" err="1">
                <a:solidFill>
                  <a:schemeClr val="tx1">
                    <a:lumMod val="75000"/>
                    <a:lumOff val="25000"/>
                  </a:schemeClr>
                </a:solidFill>
                <a:effectLst>
                  <a:outerShdw blurRad="38100" dist="38100" dir="2700000" algn="tl">
                    <a:srgbClr val="000000">
                      <a:alpha val="43137"/>
                    </a:srgbClr>
                  </a:outerShdw>
                </a:effectLst>
              </a:rPr>
              <a:t>завдяки</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чому</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їхній</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несприятливий</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вплив</a:t>
            </a:r>
            <a:r>
              <a:rPr lang="ru-RU" sz="2600" cap="none" dirty="0">
                <a:solidFill>
                  <a:schemeClr val="tx1">
                    <a:lumMod val="75000"/>
                    <a:lumOff val="25000"/>
                  </a:schemeClr>
                </a:solidFill>
                <a:effectLst>
                  <a:outerShdw blurRad="38100" dist="38100" dir="2700000" algn="tl">
                    <a:srgbClr val="000000">
                      <a:alpha val="43137"/>
                    </a:srgbClr>
                  </a:outerShdw>
                </a:effectLst>
              </a:rPr>
              <a:t> не </a:t>
            </a:r>
            <a:r>
              <a:rPr lang="ru-RU" sz="2600" cap="none" dirty="0" err="1">
                <a:solidFill>
                  <a:schemeClr val="tx1">
                    <a:lumMod val="75000"/>
                    <a:lumOff val="25000"/>
                  </a:schemeClr>
                </a:solidFill>
                <a:effectLst>
                  <a:outerShdw blurRad="38100" dist="38100" dir="2700000" algn="tl">
                    <a:srgbClr val="000000">
                      <a:alpha val="43137"/>
                    </a:srgbClr>
                  </a:outerShdw>
                </a:effectLst>
              </a:rPr>
              <a:t>проявляється</a:t>
            </a:r>
            <a:r>
              <a:rPr lang="ru-RU" sz="2600" cap="none" dirty="0">
                <a:solidFill>
                  <a:schemeClr val="tx1">
                    <a:lumMod val="75000"/>
                    <a:lumOff val="25000"/>
                  </a:schemeClr>
                </a:solidFill>
                <a:effectLst>
                  <a:outerShdw blurRad="38100" dist="38100" dir="2700000" algn="tl">
                    <a:srgbClr val="000000">
                      <a:alpha val="43137"/>
                    </a:srgbClr>
                  </a:outerShdw>
                </a:effectLst>
              </a:rPr>
              <a:t> у </a:t>
            </a:r>
            <a:r>
              <a:rPr lang="ru-RU" sz="2600" cap="none" dirty="0" err="1">
                <a:solidFill>
                  <a:schemeClr val="tx1">
                    <a:lumMod val="75000"/>
                    <a:lumOff val="25000"/>
                  </a:schemeClr>
                </a:solidFill>
                <a:effectLst>
                  <a:outerShdw blurRad="38100" dist="38100" dir="2700000" algn="tl">
                    <a:srgbClr val="000000">
                      <a:alpha val="43137"/>
                    </a:srgbClr>
                  </a:outerShdw>
                </a:effectLst>
              </a:rPr>
              <a:t>фенотипі</a:t>
            </a:r>
            <a:r>
              <a:rPr lang="ru-RU" sz="2600" cap="none" dirty="0">
                <a:solidFill>
                  <a:schemeClr val="tx1">
                    <a:lumMod val="75000"/>
                    <a:lumOff val="25000"/>
                  </a:schemeClr>
                </a:solidFill>
                <a:effectLst>
                  <a:outerShdw blurRad="38100" dist="38100" dir="2700000" algn="tl">
                    <a:srgbClr val="000000">
                      <a:alpha val="43137"/>
                    </a:srgbClr>
                  </a:outerShdw>
                </a:effectLst>
              </a:rPr>
              <a:t>. До того ж, у </a:t>
            </a:r>
            <a:r>
              <a:rPr lang="ru-RU" sz="2600" cap="none" dirty="0" err="1">
                <a:solidFill>
                  <a:schemeClr val="tx1">
                    <a:lumMod val="75000"/>
                    <a:lumOff val="25000"/>
                  </a:schemeClr>
                </a:solidFill>
                <a:effectLst>
                  <a:outerShdw blurRad="38100" dist="38100" dir="2700000" algn="tl">
                    <a:srgbClr val="000000">
                      <a:alpha val="43137"/>
                    </a:srgbClr>
                  </a:outerShdw>
                </a:effectLst>
              </a:rPr>
              <a:t>генотипі</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гібридних</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особин</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можуть</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поєднуватися</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сприятливі</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домінантні</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алелі</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обох</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батьків</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Це</a:t>
            </a:r>
            <a:r>
              <a:rPr lang="ru-RU" sz="2600" cap="none" dirty="0">
                <a:solidFill>
                  <a:schemeClr val="tx1">
                    <a:lumMod val="75000"/>
                    <a:lumOff val="25000"/>
                  </a:schemeClr>
                </a:solidFill>
                <a:effectLst>
                  <a:outerShdw blurRad="38100" dist="38100" dir="2700000" algn="tl">
                    <a:srgbClr val="000000">
                      <a:alpha val="43137"/>
                    </a:srgbClr>
                  </a:outerShdw>
                </a:effectLst>
              </a:rPr>
              <a:t>, у свою </a:t>
            </a:r>
            <a:r>
              <a:rPr lang="ru-RU" sz="2600" cap="none" dirty="0" err="1">
                <a:solidFill>
                  <a:schemeClr val="tx1">
                    <a:lumMod val="75000"/>
                    <a:lumOff val="25000"/>
                  </a:schemeClr>
                </a:solidFill>
                <a:effectLst>
                  <a:outerShdw blurRad="38100" dist="38100" dir="2700000" algn="tl">
                    <a:srgbClr val="000000">
                      <a:alpha val="43137"/>
                    </a:srgbClr>
                  </a:outerShdw>
                </a:effectLst>
              </a:rPr>
              <a:t>чергу</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може</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зумовлювати</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взаємодію</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домінантних</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алелей</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неалельних</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генів</a:t>
            </a:r>
            <a:r>
              <a:rPr lang="ru-RU" sz="2600" cap="none" dirty="0">
                <a:solidFill>
                  <a:schemeClr val="tx1">
                    <a:lumMod val="75000"/>
                    <a:lumOff val="25000"/>
                  </a:schemeClr>
                </a:solidFill>
                <a:effectLst>
                  <a:outerShdw blurRad="38100" dist="38100" dir="2700000" algn="tl">
                    <a:srgbClr val="000000">
                      <a:alpha val="43137"/>
                    </a:srgbClr>
                  </a:outerShdw>
                </a:effectLst>
              </a:rPr>
              <a:t>.</a:t>
            </a:r>
            <a:endParaRPr lang="ru-RU" sz="2600" cap="none"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3744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136904" cy="2952328"/>
          </a:xfrm>
        </p:spPr>
        <p:txBody>
          <a:bodyPr>
            <a:noAutofit/>
          </a:bodyPr>
          <a:lstStyle/>
          <a:p>
            <a:pPr algn="l"/>
            <a:r>
              <a:rPr lang="ru-RU" sz="2000" cap="none" dirty="0" err="1">
                <a:solidFill>
                  <a:schemeClr val="tx1">
                    <a:lumMod val="75000"/>
                    <a:lumOff val="25000"/>
                  </a:schemeClr>
                </a:solidFill>
                <a:effectLst>
                  <a:outerShdw blurRad="38100" dist="38100" dir="2700000" algn="tl">
                    <a:srgbClr val="000000">
                      <a:alpha val="43137"/>
                    </a:srgbClr>
                  </a:outerShdw>
                </a:effectLst>
              </a:rPr>
              <a:t>Найчіткіше</a:t>
            </a:r>
            <a:r>
              <a:rPr lang="ru-RU" sz="2000" cap="none" dirty="0">
                <a:solidFill>
                  <a:schemeClr val="tx1">
                    <a:lumMod val="75000"/>
                    <a:lumOff val="25000"/>
                  </a:schemeClr>
                </a:solidFill>
                <a:effectLst>
                  <a:outerShdw blurRad="38100" dist="38100" dir="2700000" algn="tl">
                    <a:srgbClr val="000000">
                      <a:alpha val="43137"/>
                    </a:srgbClr>
                  </a:outerShdw>
                </a:effectLst>
              </a:rPr>
              <a:t> гетерозис </a:t>
            </a:r>
            <a:r>
              <a:rPr lang="ru-RU" sz="2000" cap="none" dirty="0" err="1">
                <a:solidFill>
                  <a:schemeClr val="tx1">
                    <a:lumMod val="75000"/>
                    <a:lumOff val="25000"/>
                  </a:schemeClr>
                </a:solidFill>
                <a:effectLst>
                  <a:outerShdw blurRad="38100" dist="38100" dir="2700000" algn="tl">
                    <a:srgbClr val="000000">
                      <a:alpha val="43137"/>
                    </a:srgbClr>
                  </a:outerShdw>
                </a:effectLst>
              </a:rPr>
              <a:t>проявляється</a:t>
            </a:r>
            <a:r>
              <a:rPr lang="ru-RU" sz="2000" cap="none" dirty="0">
                <a:solidFill>
                  <a:schemeClr val="tx1">
                    <a:lumMod val="75000"/>
                    <a:lumOff val="25000"/>
                  </a:schemeClr>
                </a:solidFill>
                <a:effectLst>
                  <a:outerShdw blurRad="38100" dist="38100" dir="2700000" algn="tl">
                    <a:srgbClr val="000000">
                      <a:alpha val="43137"/>
                    </a:srgbClr>
                  </a:outerShdw>
                </a:effectLst>
              </a:rPr>
              <a:t> в </a:t>
            </a:r>
            <a:r>
              <a:rPr lang="ru-RU" sz="2000" b="1" i="1" cap="none" dirty="0" err="1">
                <a:solidFill>
                  <a:schemeClr val="tx1">
                    <a:lumMod val="75000"/>
                    <a:lumOff val="25000"/>
                  </a:schemeClr>
                </a:solidFill>
                <a:effectLst>
                  <a:outerShdw blurRad="38100" dist="38100" dir="2700000" algn="tl">
                    <a:srgbClr val="000000">
                      <a:alpha val="43137"/>
                    </a:srgbClr>
                  </a:outerShdw>
                </a:effectLst>
              </a:rPr>
              <a:t>першому</a:t>
            </a:r>
            <a:r>
              <a:rPr lang="ru-RU" sz="2000" b="1" i="1" cap="none" dirty="0">
                <a:solidFill>
                  <a:schemeClr val="tx1">
                    <a:lumMod val="75000"/>
                    <a:lumOff val="25000"/>
                  </a:schemeClr>
                </a:solidFill>
                <a:effectLst>
                  <a:outerShdw blurRad="38100" dist="38100" dir="2700000" algn="tl">
                    <a:srgbClr val="000000">
                      <a:alpha val="43137"/>
                    </a:srgbClr>
                  </a:outerShdw>
                </a:effectLst>
              </a:rPr>
              <a:t> </a:t>
            </a:r>
            <a:r>
              <a:rPr lang="ru-RU" sz="2000" b="1" i="1" cap="none" dirty="0" err="1">
                <a:solidFill>
                  <a:schemeClr val="tx1">
                    <a:lumMod val="75000"/>
                    <a:lumOff val="25000"/>
                  </a:schemeClr>
                </a:solidFill>
                <a:effectLst>
                  <a:outerShdw blurRad="38100" dist="38100" dir="2700000" algn="tl">
                    <a:srgbClr val="000000">
                      <a:alpha val="43137"/>
                    </a:srgbClr>
                  </a:outerShdw>
                </a:effectLst>
              </a:rPr>
              <a:t>поколінні</a:t>
            </a:r>
            <a:r>
              <a:rPr lang="ru-RU" sz="2000" b="1" i="1"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гібридів</a:t>
            </a:r>
            <a:r>
              <a:rPr lang="ru-RU" sz="2000" cap="none" dirty="0">
                <a:solidFill>
                  <a:schemeClr val="tx1">
                    <a:lumMod val="75000"/>
                    <a:lumOff val="25000"/>
                  </a:schemeClr>
                </a:solidFill>
                <a:effectLst>
                  <a:outerShdw blurRad="38100" dist="38100" dir="2700000" algn="tl">
                    <a:srgbClr val="000000">
                      <a:alpha val="43137"/>
                    </a:srgbClr>
                  </a:outerShdw>
                </a:effectLst>
              </a:rPr>
              <a:t>.</a:t>
            </a:r>
            <a:br>
              <a:rPr lang="ru-RU" sz="2000" cap="none" dirty="0">
                <a:solidFill>
                  <a:schemeClr val="tx1">
                    <a:lumMod val="75000"/>
                    <a:lumOff val="25000"/>
                  </a:schemeClr>
                </a:solidFill>
                <a:effectLst>
                  <a:outerShdw blurRad="38100" dist="38100" dir="2700000" algn="tl">
                    <a:srgbClr val="000000">
                      <a:alpha val="43137"/>
                    </a:srgbClr>
                  </a:outerShdw>
                </a:effectLst>
              </a:rPr>
            </a:br>
            <a:r>
              <a:rPr lang="ru-RU" sz="2000" cap="none" dirty="0">
                <a:solidFill>
                  <a:schemeClr val="tx1">
                    <a:lumMod val="75000"/>
                    <a:lumOff val="25000"/>
                  </a:schemeClr>
                </a:solidFill>
                <a:effectLst>
                  <a:outerShdw blurRad="38100" dist="38100" dir="2700000" algn="tl">
                    <a:srgbClr val="000000">
                      <a:alpha val="43137"/>
                    </a:srgbClr>
                  </a:outerShdw>
                </a:effectLst>
              </a:rPr>
              <a:t>У </a:t>
            </a:r>
            <a:r>
              <a:rPr lang="ru-RU" sz="2000" cap="none" dirty="0" err="1">
                <a:solidFill>
                  <a:schemeClr val="tx1">
                    <a:lumMod val="75000"/>
                    <a:lumOff val="25000"/>
                  </a:schemeClr>
                </a:solidFill>
                <a:effectLst>
                  <a:outerShdw blurRad="38100" dist="38100" dir="2700000" algn="tl">
                    <a:srgbClr val="000000">
                      <a:alpha val="43137"/>
                    </a:srgbClr>
                  </a:outerShdw>
                </a:effectLst>
              </a:rPr>
              <a:t>наступних</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поколіннях</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завдяки</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явищу</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розщеплення</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ознак</a:t>
            </a:r>
            <a:r>
              <a:rPr lang="ru-RU" sz="2000" cap="none" dirty="0">
                <a:solidFill>
                  <a:schemeClr val="tx1">
                    <a:lumMod val="75000"/>
                    <a:lumOff val="25000"/>
                  </a:schemeClr>
                </a:solidFill>
                <a:effectLst>
                  <a:outerShdw blurRad="38100" dist="38100" dir="2700000" algn="tl">
                    <a:srgbClr val="000000">
                      <a:alpha val="43137"/>
                    </a:srgbClr>
                  </a:outerShdw>
                </a:effectLst>
              </a:rPr>
              <a:t> і переходу </a:t>
            </a:r>
            <a:r>
              <a:rPr lang="ru-RU" sz="2000" cap="none" dirty="0" err="1">
                <a:solidFill>
                  <a:schemeClr val="tx1">
                    <a:lumMod val="75000"/>
                    <a:lumOff val="25000"/>
                  </a:schemeClr>
                </a:solidFill>
                <a:effectLst>
                  <a:outerShdw blurRad="38100" dist="38100" dir="2700000" algn="tl">
                    <a:srgbClr val="000000">
                      <a:alpha val="43137"/>
                    </a:srgbClr>
                  </a:outerShdw>
                </a:effectLst>
              </a:rPr>
              <a:t>частини</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генів</a:t>
            </a:r>
            <a:r>
              <a:rPr lang="ru-RU" sz="2000" cap="none" dirty="0">
                <a:solidFill>
                  <a:schemeClr val="tx1">
                    <a:lumMod val="75000"/>
                    <a:lumOff val="25000"/>
                  </a:schemeClr>
                </a:solidFill>
                <a:effectLst>
                  <a:outerShdw blurRad="38100" dist="38100" dir="2700000" algn="tl">
                    <a:srgbClr val="000000">
                      <a:alpha val="43137"/>
                    </a:srgbClr>
                  </a:outerShdw>
                </a:effectLst>
              </a:rPr>
              <a:t> у </a:t>
            </a:r>
            <a:r>
              <a:rPr lang="ru-RU" sz="2000" cap="none" dirty="0" err="1">
                <a:solidFill>
                  <a:schemeClr val="tx1">
                    <a:lumMod val="75000"/>
                    <a:lumOff val="25000"/>
                  </a:schemeClr>
                </a:solidFill>
                <a:effectLst>
                  <a:outerShdw blurRad="38100" dist="38100" dir="2700000" algn="tl">
                    <a:srgbClr val="000000">
                      <a:alpha val="43137"/>
                    </a:srgbClr>
                  </a:outerShdw>
                </a:effectLst>
              </a:rPr>
              <a:t>гомозиготний</a:t>
            </a:r>
            <a:r>
              <a:rPr lang="ru-RU" sz="2000" cap="none" dirty="0">
                <a:solidFill>
                  <a:schemeClr val="tx1">
                    <a:lumMod val="75000"/>
                    <a:lumOff val="25000"/>
                  </a:schemeClr>
                </a:solidFill>
                <a:effectLst>
                  <a:outerShdw blurRad="38100" dist="38100" dir="2700000" algn="tl">
                    <a:srgbClr val="000000">
                      <a:alpha val="43137"/>
                    </a:srgbClr>
                  </a:outerShdw>
                </a:effectLst>
              </a:rPr>
              <a:t> стан, </a:t>
            </a:r>
            <a:r>
              <a:rPr lang="ru-RU" sz="2000" cap="none" dirty="0" err="1">
                <a:solidFill>
                  <a:schemeClr val="tx1">
                    <a:lumMod val="75000"/>
                    <a:lumOff val="25000"/>
                  </a:schemeClr>
                </a:solidFill>
                <a:effectLst>
                  <a:outerShdw blurRad="38100" dist="38100" dir="2700000" algn="tl">
                    <a:srgbClr val="000000">
                      <a:alpha val="43137"/>
                    </a:srgbClr>
                  </a:outerShdw>
                </a:effectLst>
              </a:rPr>
              <a:t>ефект</a:t>
            </a:r>
            <a:r>
              <a:rPr lang="ru-RU" sz="2000" cap="none" dirty="0">
                <a:solidFill>
                  <a:schemeClr val="tx1">
                    <a:lumMod val="75000"/>
                    <a:lumOff val="25000"/>
                  </a:schemeClr>
                </a:solidFill>
                <a:effectLst>
                  <a:outerShdw blurRad="38100" dist="38100" dir="2700000" algn="tl">
                    <a:srgbClr val="000000">
                      <a:alpha val="43137"/>
                    </a:srgbClr>
                  </a:outerShdw>
                </a:effectLst>
              </a:rPr>
              <a:t> гетерозису </a:t>
            </a:r>
            <a:r>
              <a:rPr lang="ru-RU" sz="2000" cap="none" dirty="0" err="1">
                <a:solidFill>
                  <a:schemeClr val="tx1">
                    <a:lumMod val="75000"/>
                    <a:lumOff val="25000"/>
                  </a:schemeClr>
                </a:solidFill>
                <a:effectLst>
                  <a:outerShdw blurRad="38100" dist="38100" dir="2700000" algn="tl">
                    <a:srgbClr val="000000">
                      <a:alpha val="43137"/>
                    </a:srgbClr>
                  </a:outerShdw>
                </a:effectLst>
              </a:rPr>
              <a:t>слабшає</a:t>
            </a:r>
            <a:r>
              <a:rPr lang="ru-RU" sz="2000" cap="none" dirty="0">
                <a:solidFill>
                  <a:schemeClr val="tx1">
                    <a:lumMod val="75000"/>
                    <a:lumOff val="25000"/>
                  </a:schemeClr>
                </a:solidFill>
                <a:effectLst>
                  <a:outerShdw blurRad="38100" dist="38100" dir="2700000" algn="tl">
                    <a:srgbClr val="000000">
                      <a:alpha val="43137"/>
                    </a:srgbClr>
                  </a:outerShdw>
                </a:effectLst>
              </a:rPr>
              <a:t> і до восьмого </a:t>
            </a:r>
            <a:r>
              <a:rPr lang="ru-RU" sz="2000" cap="none" dirty="0" err="1">
                <a:solidFill>
                  <a:schemeClr val="tx1">
                    <a:lumMod val="75000"/>
                    <a:lumOff val="25000"/>
                  </a:schemeClr>
                </a:solidFill>
                <a:effectLst>
                  <a:outerShdw blurRad="38100" dist="38100" dir="2700000" algn="tl">
                    <a:srgbClr val="000000">
                      <a:alpha val="43137"/>
                    </a:srgbClr>
                  </a:outerShdw>
                </a:effectLst>
              </a:rPr>
              <a:t>покоління</a:t>
            </a:r>
            <a:r>
              <a:rPr lang="ru-RU" sz="2000" cap="none" dirty="0">
                <a:solidFill>
                  <a:schemeClr val="tx1">
                    <a:lumMod val="75000"/>
                    <a:lumOff val="25000"/>
                  </a:schemeClr>
                </a:solidFill>
                <a:effectLst>
                  <a:outerShdw blurRad="38100" dist="38100" dir="2700000" algn="tl">
                    <a:srgbClr val="000000">
                      <a:alpha val="43137"/>
                    </a:srgbClr>
                  </a:outerShdw>
                </a:effectLst>
              </a:rPr>
              <a:t> сходить </a:t>
            </a:r>
            <a:r>
              <a:rPr lang="ru-RU" sz="2000" cap="none" dirty="0" err="1">
                <a:solidFill>
                  <a:schemeClr val="tx1">
                    <a:lumMod val="75000"/>
                    <a:lumOff val="25000"/>
                  </a:schemeClr>
                </a:solidFill>
                <a:effectLst>
                  <a:outerShdw blurRad="38100" dist="38100" dir="2700000" algn="tl">
                    <a:srgbClr val="000000">
                      <a:alpha val="43137"/>
                    </a:srgbClr>
                  </a:outerShdw>
                </a:effectLst>
              </a:rPr>
              <a:t>нанівець</a:t>
            </a:r>
            <a:r>
              <a:rPr lang="ru-RU" sz="2000" cap="none" dirty="0">
                <a:solidFill>
                  <a:schemeClr val="tx1">
                    <a:lumMod val="75000"/>
                    <a:lumOff val="25000"/>
                  </a:schemeClr>
                </a:solidFill>
                <a:effectLst>
                  <a:outerShdw blurRad="38100" dist="38100" dir="2700000" algn="tl">
                    <a:srgbClr val="000000">
                      <a:alpha val="43137"/>
                    </a:srgbClr>
                  </a:outerShdw>
                </a:effectLst>
              </a:rPr>
              <a:t>. У </a:t>
            </a:r>
            <a:r>
              <a:rPr lang="ru-RU" sz="2000" cap="none" dirty="0" err="1">
                <a:solidFill>
                  <a:schemeClr val="tx1">
                    <a:lumMod val="75000"/>
                    <a:lumOff val="25000"/>
                  </a:schemeClr>
                </a:solidFill>
                <a:effectLst>
                  <a:outerShdw blurRad="38100" dist="38100" dir="2700000" algn="tl">
                    <a:srgbClr val="000000">
                      <a:alpha val="43137"/>
                    </a:srgbClr>
                  </a:outerShdw>
                </a:effectLst>
              </a:rPr>
              <a:t>рослин</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ефект</a:t>
            </a:r>
            <a:r>
              <a:rPr lang="ru-RU" sz="2000" cap="none" dirty="0">
                <a:solidFill>
                  <a:schemeClr val="tx1">
                    <a:lumMod val="75000"/>
                    <a:lumOff val="25000"/>
                  </a:schemeClr>
                </a:solidFill>
                <a:effectLst>
                  <a:outerShdw blurRad="38100" dist="38100" dir="2700000" algn="tl">
                    <a:srgbClr val="000000">
                      <a:alpha val="43137"/>
                    </a:srgbClr>
                  </a:outerShdw>
                </a:effectLst>
              </a:rPr>
              <a:t> гетерозису </a:t>
            </a:r>
            <a:r>
              <a:rPr lang="ru-RU" sz="2000" cap="none" dirty="0" err="1">
                <a:solidFill>
                  <a:schemeClr val="tx1">
                    <a:lumMod val="75000"/>
                    <a:lumOff val="25000"/>
                  </a:schemeClr>
                </a:solidFill>
                <a:effectLst>
                  <a:outerShdw blurRad="38100" dist="38100" dir="2700000" algn="tl">
                    <a:srgbClr val="000000">
                      <a:alpha val="43137"/>
                    </a:srgbClr>
                  </a:outerShdw>
                </a:effectLst>
              </a:rPr>
              <a:t>можна</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закріпити</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вегетативним</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розмноженням</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подвоєнням</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кількості</a:t>
            </a:r>
            <a:r>
              <a:rPr lang="ru-RU" sz="2000" cap="none" dirty="0">
                <a:solidFill>
                  <a:schemeClr val="tx1">
                    <a:lumMod val="75000"/>
                    <a:lumOff val="25000"/>
                  </a:schemeClr>
                </a:solidFill>
                <a:effectLst>
                  <a:outerShdw blurRad="38100" dist="38100" dir="2700000" algn="tl">
                    <a:srgbClr val="000000">
                      <a:alpha val="43137"/>
                    </a:srgbClr>
                  </a:outerShdw>
                </a:effectLst>
              </a:rPr>
              <a:t> хромосом </a:t>
            </a:r>
            <a:r>
              <a:rPr lang="ru-RU" sz="2000" cap="none" dirty="0" err="1">
                <a:solidFill>
                  <a:schemeClr val="tx1">
                    <a:lumMod val="75000"/>
                    <a:lumOff val="25000"/>
                  </a:schemeClr>
                </a:solidFill>
                <a:effectLst>
                  <a:outerShdw blurRad="38100" dist="38100" dir="2700000" algn="tl">
                    <a:srgbClr val="000000">
                      <a:alpha val="43137"/>
                    </a:srgbClr>
                  </a:outerShdw>
                </a:effectLst>
              </a:rPr>
              <a:t>або</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партеногенетичним</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розмноженням</a:t>
            </a:r>
            <a:r>
              <a:rPr lang="ru-RU" sz="2000" cap="none" dirty="0">
                <a:solidFill>
                  <a:schemeClr val="tx1">
                    <a:lumMod val="75000"/>
                    <a:lumOff val="25000"/>
                  </a:schemeClr>
                </a:solidFill>
                <a:effectLst>
                  <a:outerShdw blurRad="38100" dist="38100" dir="2700000" algn="tl">
                    <a:srgbClr val="000000">
                      <a:alpha val="43137"/>
                    </a:srgbClr>
                  </a:outerShdw>
                </a:effectLst>
              </a:rPr>
              <a:t>. Гетерозис </a:t>
            </a:r>
            <a:r>
              <a:rPr lang="ru-RU" sz="2000" cap="none" dirty="0" err="1">
                <a:solidFill>
                  <a:schemeClr val="tx1">
                    <a:lumMod val="75000"/>
                    <a:lumOff val="25000"/>
                  </a:schemeClr>
                </a:solidFill>
                <a:effectLst>
                  <a:outerShdw blurRad="38100" dist="38100" dir="2700000" algn="tl">
                    <a:srgbClr val="000000">
                      <a:alpha val="43137"/>
                    </a:srgbClr>
                  </a:outerShdw>
                </a:effectLst>
              </a:rPr>
              <a:t>може</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більше</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позначитись</a:t>
            </a:r>
            <a:r>
              <a:rPr lang="ru-RU" sz="2000" cap="none" dirty="0">
                <a:solidFill>
                  <a:schemeClr val="tx1">
                    <a:lumMod val="75000"/>
                    <a:lumOff val="25000"/>
                  </a:schemeClr>
                </a:solidFill>
                <a:effectLst>
                  <a:outerShdw blurRad="38100" dist="38100" dir="2700000" algn="tl">
                    <a:srgbClr val="000000">
                      <a:alpha val="43137"/>
                    </a:srgbClr>
                  </a:outerShdw>
                </a:effectLst>
              </a:rPr>
              <a:t> на одних </a:t>
            </a:r>
            <a:r>
              <a:rPr lang="ru-RU" sz="2000" cap="none" dirty="0" err="1">
                <a:solidFill>
                  <a:schemeClr val="tx1">
                    <a:lumMod val="75000"/>
                    <a:lumOff val="25000"/>
                  </a:schemeClr>
                </a:solidFill>
                <a:effectLst>
                  <a:outerShdw blurRad="38100" dist="38100" dir="2700000" algn="tl">
                    <a:srgbClr val="000000">
                      <a:alpha val="43137"/>
                    </a:srgbClr>
                  </a:outerShdw>
                </a:effectLst>
              </a:rPr>
              <a:t>ознаках</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гібридної</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особини</a:t>
            </a:r>
            <a:r>
              <a:rPr lang="ru-RU" sz="2000" cap="none" dirty="0">
                <a:solidFill>
                  <a:schemeClr val="tx1">
                    <a:lumMod val="75000"/>
                    <a:lumOff val="25000"/>
                  </a:schemeClr>
                </a:solidFill>
                <a:effectLst>
                  <a:outerShdw blurRad="38100" dist="38100" dir="2700000" algn="tl">
                    <a:srgbClr val="000000">
                      <a:alpha val="43137"/>
                    </a:srgbClr>
                  </a:outerShdw>
                </a:effectLst>
              </a:rPr>
              <a:t>, не </a:t>
            </a:r>
            <a:r>
              <a:rPr lang="ru-RU" sz="2000" cap="none" dirty="0" err="1">
                <a:solidFill>
                  <a:schemeClr val="tx1">
                    <a:lumMod val="75000"/>
                    <a:lumOff val="25000"/>
                  </a:schemeClr>
                </a:solidFill>
                <a:effectLst>
                  <a:outerShdw blurRad="38100" dist="38100" dir="2700000" algn="tl">
                    <a:srgbClr val="000000">
                      <a:alpha val="43137"/>
                    </a:srgbClr>
                  </a:outerShdw>
                </a:effectLst>
              </a:rPr>
              <a:t>зачіпаючи</a:t>
            </a:r>
            <a:r>
              <a:rPr lang="ru-RU" sz="2000" cap="none" dirty="0">
                <a:solidFill>
                  <a:schemeClr val="tx1">
                    <a:lumMod val="75000"/>
                    <a:lumOff val="25000"/>
                  </a:schemeClr>
                </a:solidFill>
                <a:effectLst>
                  <a:outerShdw blurRad="38100" dist="38100" dir="2700000" algn="tl">
                    <a:srgbClr val="000000">
                      <a:alpha val="43137"/>
                    </a:srgbClr>
                  </a:outerShdw>
                </a:effectLst>
              </a:rPr>
              <a:t> </a:t>
            </a:r>
            <a:r>
              <a:rPr lang="ru-RU" sz="2000" cap="none" dirty="0" err="1">
                <a:solidFill>
                  <a:schemeClr val="tx1">
                    <a:lumMod val="75000"/>
                    <a:lumOff val="25000"/>
                  </a:schemeClr>
                </a:solidFill>
                <a:effectLst>
                  <a:outerShdw blurRad="38100" dist="38100" dir="2700000" algn="tl">
                    <a:srgbClr val="000000">
                      <a:alpha val="43137"/>
                    </a:srgbClr>
                  </a:outerShdw>
                </a:effectLst>
              </a:rPr>
              <a:t>інших</a:t>
            </a:r>
            <a:r>
              <a:rPr lang="ru-RU" sz="2000" cap="none" dirty="0">
                <a:solidFill>
                  <a:schemeClr val="tx1">
                    <a:lumMod val="75000"/>
                    <a:lumOff val="25000"/>
                  </a:schemeClr>
                </a:solidFill>
                <a:effectLst>
                  <a:outerShdw blurRad="38100" dist="38100" dir="2700000" algn="tl">
                    <a:srgbClr val="000000">
                      <a:alpha val="43137"/>
                    </a:srgbClr>
                  </a:outerShdw>
                </a:effectLst>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3501008"/>
            <a:ext cx="4039731" cy="3301037"/>
          </a:xfrm>
          <a:prstGeom prst="rect">
            <a:avLst/>
          </a:prstGeom>
          <a:ln>
            <a:noFill/>
          </a:ln>
          <a:effectLst>
            <a:softEdge rad="112500"/>
          </a:effectLst>
        </p:spPr>
      </p:pic>
    </p:spTree>
    <p:extLst>
      <p:ext uri="{BB962C8B-B14F-4D97-AF65-F5344CB8AC3E}">
        <p14:creationId xmlns:p14="http://schemas.microsoft.com/office/powerpoint/2010/main" val="3090308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4680520" cy="5904656"/>
          </a:xfrm>
        </p:spPr>
        <p:txBody>
          <a:bodyPr>
            <a:normAutofit fontScale="90000"/>
          </a:bodyPr>
          <a:lstStyle/>
          <a:p>
            <a:pPr algn="l"/>
            <a:r>
              <a:rPr lang="ru-RU" sz="2800" b="1" i="1" cap="none" dirty="0">
                <a:solidFill>
                  <a:schemeClr val="tx1">
                    <a:lumMod val="75000"/>
                    <a:lumOff val="25000"/>
                  </a:schemeClr>
                </a:solidFill>
                <a:effectLst>
                  <a:outerShdw blurRad="38100" dist="38100" dir="2700000" algn="tl">
                    <a:srgbClr val="000000">
                      <a:alpha val="43137"/>
                    </a:srgbClr>
                  </a:outerShdw>
                </a:effectLst>
              </a:rPr>
              <a:t>Як </a:t>
            </a:r>
            <a:r>
              <a:rPr lang="ru-RU" sz="2800" b="1" i="1" cap="none" dirty="0" err="1">
                <a:solidFill>
                  <a:schemeClr val="tx1">
                    <a:lumMod val="75000"/>
                    <a:lumOff val="25000"/>
                  </a:schemeClr>
                </a:solidFill>
                <a:effectLst>
                  <a:outerShdw blurRad="38100" dist="38100" dir="2700000" algn="tl">
                    <a:srgbClr val="000000">
                      <a:alpha val="43137"/>
                    </a:srgbClr>
                  </a:outerShdw>
                </a:effectLst>
              </a:rPr>
              <a:t>можна</a:t>
            </a:r>
            <a:r>
              <a:rPr lang="ru-RU" sz="2800" b="1" i="1" cap="none" dirty="0">
                <a:solidFill>
                  <a:schemeClr val="tx1">
                    <a:lumMod val="75000"/>
                    <a:lumOff val="25000"/>
                  </a:schemeClr>
                </a:solidFill>
                <a:effectLst>
                  <a:outerShdw blurRad="38100" dist="38100" dir="2700000" algn="tl">
                    <a:srgbClr val="000000">
                      <a:alpha val="43137"/>
                    </a:srgbClr>
                  </a:outerShdw>
                </a:effectLst>
              </a:rPr>
              <a:t> </a:t>
            </a:r>
            <a:r>
              <a:rPr lang="ru-RU" sz="2800" b="1" i="1" cap="none" dirty="0" err="1">
                <a:solidFill>
                  <a:schemeClr val="tx1">
                    <a:lumMod val="75000"/>
                    <a:lumOff val="25000"/>
                  </a:schemeClr>
                </a:solidFill>
                <a:effectLst>
                  <a:outerShdw blurRad="38100" dist="38100" dir="2700000" algn="tl">
                    <a:srgbClr val="000000">
                      <a:alpha val="43137"/>
                    </a:srgbClr>
                  </a:outerShdw>
                </a:effectLst>
              </a:rPr>
              <a:t>подолати</a:t>
            </a:r>
            <a:r>
              <a:rPr lang="ru-RU" sz="2800" b="1" i="1" cap="none" dirty="0">
                <a:solidFill>
                  <a:schemeClr val="tx1">
                    <a:lumMod val="75000"/>
                    <a:lumOff val="25000"/>
                  </a:schemeClr>
                </a:solidFill>
                <a:effectLst>
                  <a:outerShdw blurRad="38100" dist="38100" dir="2700000" algn="tl">
                    <a:srgbClr val="000000">
                      <a:alpha val="43137"/>
                    </a:srgbClr>
                  </a:outerShdw>
                </a:effectLst>
              </a:rPr>
              <a:t> </a:t>
            </a:r>
            <a:r>
              <a:rPr lang="ru-RU" sz="2800" b="1" i="1" cap="none" dirty="0" err="1">
                <a:solidFill>
                  <a:schemeClr val="tx1">
                    <a:lumMod val="75000"/>
                    <a:lumOff val="25000"/>
                  </a:schemeClr>
                </a:solidFill>
                <a:effectLst>
                  <a:outerShdw blurRad="38100" dist="38100" dir="2700000" algn="tl">
                    <a:srgbClr val="000000">
                      <a:alpha val="43137"/>
                    </a:srgbClr>
                  </a:outerShdw>
                </a:effectLst>
              </a:rPr>
              <a:t>безпліддя</a:t>
            </a:r>
            <a:r>
              <a:rPr lang="ru-RU" sz="2800" b="1" i="1" cap="none" dirty="0">
                <a:solidFill>
                  <a:schemeClr val="tx1">
                    <a:lumMod val="75000"/>
                    <a:lumOff val="25000"/>
                  </a:schemeClr>
                </a:solidFill>
                <a:effectLst>
                  <a:outerShdw blurRad="38100" dist="38100" dir="2700000" algn="tl">
                    <a:srgbClr val="000000">
                      <a:alpha val="43137"/>
                    </a:srgbClr>
                  </a:outerShdw>
                </a:effectLst>
              </a:rPr>
              <a:t> </a:t>
            </a:r>
            <a:r>
              <a:rPr lang="ru-RU" sz="2800" b="1" i="1" cap="none" dirty="0" err="1">
                <a:solidFill>
                  <a:schemeClr val="tx1">
                    <a:lumMod val="75000"/>
                    <a:lumOff val="25000"/>
                  </a:schemeClr>
                </a:solidFill>
                <a:effectLst>
                  <a:outerShdw blurRad="38100" dist="38100" dir="2700000" algn="tl">
                    <a:srgbClr val="000000">
                      <a:alpha val="43137"/>
                    </a:srgbClr>
                  </a:outerShdw>
                </a:effectLst>
              </a:rPr>
              <a:t>міжвидових</a:t>
            </a:r>
            <a:r>
              <a:rPr lang="ru-RU" sz="2800" b="1" i="1" cap="none" dirty="0">
                <a:solidFill>
                  <a:schemeClr val="tx1">
                    <a:lumMod val="75000"/>
                    <a:lumOff val="25000"/>
                  </a:schemeClr>
                </a:solidFill>
                <a:effectLst>
                  <a:outerShdw blurRad="38100" dist="38100" dir="2700000" algn="tl">
                    <a:srgbClr val="000000">
                      <a:alpha val="43137"/>
                    </a:srgbClr>
                  </a:outerShdw>
                </a:effectLst>
              </a:rPr>
              <a:t> </a:t>
            </a:r>
            <a:r>
              <a:rPr lang="ru-RU" sz="2800" b="1" i="1" cap="none" dirty="0" err="1">
                <a:solidFill>
                  <a:schemeClr val="tx1">
                    <a:lumMod val="75000"/>
                    <a:lumOff val="25000"/>
                  </a:schemeClr>
                </a:solidFill>
                <a:effectLst>
                  <a:outerShdw blurRad="38100" dist="38100" dir="2700000" algn="tl">
                    <a:srgbClr val="000000">
                      <a:alpha val="43137"/>
                    </a:srgbClr>
                  </a:outerShdw>
                </a:effectLst>
              </a:rPr>
              <a:t>гібридів</a:t>
            </a:r>
            <a:r>
              <a:rPr lang="ru-RU" sz="2800" b="1" i="1" cap="none" dirty="0">
                <a:solidFill>
                  <a:schemeClr val="tx1">
                    <a:lumMod val="75000"/>
                    <a:lumOff val="25000"/>
                  </a:schemeClr>
                </a:solidFill>
                <a:effectLst>
                  <a:outerShdw blurRad="38100" dist="38100" dir="2700000" algn="tl">
                    <a:srgbClr val="000000">
                      <a:alpha val="43137"/>
                    </a:srgbClr>
                  </a:outerShdw>
                </a:effectLst>
              </a:rPr>
              <a:t>?</a:t>
            </a:r>
            <a:r>
              <a:rPr lang="ru-RU" sz="2800" cap="none" dirty="0">
                <a:solidFill>
                  <a:schemeClr val="tx1">
                    <a:lumMod val="75000"/>
                    <a:lumOff val="25000"/>
                  </a:schemeClr>
                </a:solidFill>
                <a:effectLst>
                  <a:outerShdw blurRad="38100" dist="38100" dir="2700000" algn="tl">
                    <a:srgbClr val="000000">
                      <a:alpha val="43137"/>
                    </a:srgbClr>
                  </a:outerShdw>
                </a:effectLst>
              </a:rPr>
              <a:t/>
            </a:r>
            <a:br>
              <a:rPr lang="ru-RU" sz="2800" cap="none" dirty="0">
                <a:solidFill>
                  <a:schemeClr val="tx1">
                    <a:lumMod val="75000"/>
                    <a:lumOff val="25000"/>
                  </a:schemeClr>
                </a:solidFill>
                <a:effectLst>
                  <a:outerShdw blurRad="38100" dist="38100" dir="2700000" algn="tl">
                    <a:srgbClr val="000000">
                      <a:alpha val="43137"/>
                    </a:srgbClr>
                  </a:outerShdw>
                </a:effectLst>
              </a:rPr>
            </a:br>
            <a:r>
              <a:rPr lang="ru-RU" sz="2800" cap="none" dirty="0" err="1">
                <a:solidFill>
                  <a:schemeClr val="tx1">
                    <a:lumMod val="75000"/>
                    <a:lumOff val="25000"/>
                  </a:schemeClr>
                </a:solidFill>
                <a:effectLst>
                  <a:outerShdw blurRad="38100" dist="38100" dir="2700000" algn="tl">
                    <a:srgbClr val="000000">
                      <a:alpha val="43137"/>
                    </a:srgbClr>
                  </a:outerShdw>
                </a:effectLst>
              </a:rPr>
              <a:t>Вперше</a:t>
            </a:r>
            <a:r>
              <a:rPr lang="ru-RU" sz="2800" cap="none" dirty="0">
                <a:solidFill>
                  <a:schemeClr val="tx1">
                    <a:lumMod val="75000"/>
                    <a:lumOff val="25000"/>
                  </a:schemeClr>
                </a:solidFill>
                <a:effectLst>
                  <a:outerShdw blurRad="38100" dist="38100" dir="2700000" algn="tl">
                    <a:srgbClr val="000000">
                      <a:alpha val="43137"/>
                    </a:srgbClr>
                  </a:outerShdw>
                </a:effectLst>
              </a:rPr>
              <a:t> методику </a:t>
            </a:r>
            <a:r>
              <a:rPr lang="ru-RU" sz="2800" cap="none" dirty="0" err="1">
                <a:solidFill>
                  <a:schemeClr val="tx1">
                    <a:lumMod val="75000"/>
                    <a:lumOff val="25000"/>
                  </a:schemeClr>
                </a:solidFill>
                <a:effectLst>
                  <a:outerShdw blurRad="38100" dist="38100" dir="2700000" algn="tl">
                    <a:srgbClr val="000000">
                      <a:alpha val="43137"/>
                    </a:srgbClr>
                  </a:outerShdw>
                </a:effectLst>
              </a:rPr>
              <a:t>подолання</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безпліддя</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міжвидових</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гібридів</a:t>
            </a:r>
            <a:r>
              <a:rPr lang="ru-RU" sz="2800" cap="none" dirty="0">
                <a:solidFill>
                  <a:schemeClr val="tx1">
                    <a:lumMod val="75000"/>
                    <a:lumOff val="25000"/>
                  </a:schemeClr>
                </a:solidFill>
                <a:effectLst>
                  <a:outerShdw blurRad="38100" dist="38100" dir="2700000" algn="tl">
                    <a:srgbClr val="000000">
                      <a:alpha val="43137"/>
                    </a:srgbClr>
                  </a:outerShdw>
                </a:effectLst>
              </a:rPr>
              <a:t> у </a:t>
            </a:r>
            <a:r>
              <a:rPr lang="ru-RU" sz="2800" cap="none" dirty="0" err="1">
                <a:solidFill>
                  <a:schemeClr val="tx1">
                    <a:lumMod val="75000"/>
                    <a:lumOff val="25000"/>
                  </a:schemeClr>
                </a:solidFill>
                <a:effectLst>
                  <a:outerShdw blurRad="38100" dist="38100" dir="2700000" algn="tl">
                    <a:srgbClr val="000000">
                      <a:alpha val="43137"/>
                    </a:srgbClr>
                  </a:outerShdw>
                </a:effectLst>
              </a:rPr>
              <a:t>рослин</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розробив</a:t>
            </a:r>
            <a:r>
              <a:rPr lang="ru-RU" sz="2800" cap="none" dirty="0">
                <a:solidFill>
                  <a:schemeClr val="tx1">
                    <a:lumMod val="75000"/>
                    <a:lumOff val="25000"/>
                  </a:schemeClr>
                </a:solidFill>
                <a:effectLst>
                  <a:outerShdw blurRad="38100" dist="38100" dir="2700000" algn="tl">
                    <a:srgbClr val="000000">
                      <a:alpha val="43137"/>
                    </a:srgbClr>
                  </a:outerShdw>
                </a:effectLst>
              </a:rPr>
              <a:t> 1924 року </a:t>
            </a:r>
            <a:r>
              <a:rPr lang="ru-RU" sz="2800" cap="none" dirty="0" err="1">
                <a:solidFill>
                  <a:schemeClr val="tx1">
                    <a:lumMod val="75000"/>
                    <a:lumOff val="25000"/>
                  </a:schemeClr>
                </a:solidFill>
                <a:effectLst>
                  <a:outerShdw blurRad="38100" dist="38100" dir="2700000" algn="tl">
                    <a:srgbClr val="000000">
                      <a:alpha val="43137"/>
                    </a:srgbClr>
                  </a:outerShdw>
                </a:effectLst>
              </a:rPr>
              <a:t>Георгій</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Дмитрович</a:t>
            </a:r>
            <a:r>
              <a:rPr lang="ru-RU" sz="2800" cap="none" dirty="0">
                <a:solidFill>
                  <a:schemeClr val="tx1">
                    <a:lumMod val="75000"/>
                    <a:lumOff val="25000"/>
                  </a:schemeClr>
                </a:solidFill>
                <a:effectLst>
                  <a:outerShdw blurRad="38100" dist="38100" dir="2700000" algn="tl">
                    <a:srgbClr val="000000">
                      <a:alpha val="43137"/>
                    </a:srgbClr>
                  </a:outerShdw>
                </a:effectLst>
              </a:rPr>
              <a:t> Карпеченко на </a:t>
            </a:r>
            <a:r>
              <a:rPr lang="ru-RU" sz="2800" cap="none" dirty="0" err="1">
                <a:solidFill>
                  <a:schemeClr val="tx1">
                    <a:lumMod val="75000"/>
                    <a:lumOff val="25000"/>
                  </a:schemeClr>
                </a:solidFill>
                <a:effectLst>
                  <a:outerShdw blurRad="38100" dist="38100" dir="2700000" algn="tl">
                    <a:srgbClr val="000000">
                      <a:alpha val="43137"/>
                    </a:srgbClr>
                  </a:outerShdw>
                </a:effectLst>
              </a:rPr>
              <a:t>прикладі</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гібрида</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капусти</a:t>
            </a:r>
            <a:r>
              <a:rPr lang="ru-RU" sz="2800" cap="none" dirty="0">
                <a:solidFill>
                  <a:schemeClr val="tx1">
                    <a:lumMod val="75000"/>
                    <a:lumOff val="25000"/>
                  </a:schemeClr>
                </a:solidFill>
                <a:effectLst>
                  <a:outerShdw blurRad="38100" dist="38100" dir="2700000" algn="tl">
                    <a:srgbClr val="000000">
                      <a:alpha val="43137"/>
                    </a:srgbClr>
                  </a:outerShdw>
                </a:effectLst>
              </a:rPr>
              <a:t> і редьки. </a:t>
            </a:r>
            <a:r>
              <a:rPr lang="ru-RU" sz="2800" cap="none" dirty="0" err="1">
                <a:solidFill>
                  <a:schemeClr val="tx1">
                    <a:lumMod val="75000"/>
                    <a:lumOff val="25000"/>
                  </a:schemeClr>
                </a:solidFill>
                <a:effectLst>
                  <a:outerShdw blurRad="38100" dist="38100" dir="2700000" algn="tl">
                    <a:srgbClr val="000000">
                      <a:alpha val="43137"/>
                    </a:srgbClr>
                  </a:outerShdw>
                </a:effectLst>
              </a:rPr>
              <a:t>Цей</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гібрид</a:t>
            </a:r>
            <a:r>
              <a:rPr lang="ru-RU" sz="2800" cap="none" dirty="0">
                <a:solidFill>
                  <a:schemeClr val="tx1">
                    <a:lumMod val="75000"/>
                    <a:lumOff val="25000"/>
                  </a:schemeClr>
                </a:solidFill>
                <a:effectLst>
                  <a:outerShdw blurRad="38100" dist="38100" dir="2700000" algn="tl">
                    <a:srgbClr val="000000">
                      <a:alpha val="43137"/>
                    </a:srgbClr>
                  </a:outerShdw>
                </a:effectLst>
              </a:rPr>
              <a:t> за </a:t>
            </a:r>
            <a:r>
              <a:rPr lang="ru-RU" sz="2800" cap="none" dirty="0" err="1">
                <a:solidFill>
                  <a:schemeClr val="tx1">
                    <a:lumMod val="75000"/>
                    <a:lumOff val="25000"/>
                  </a:schemeClr>
                </a:solidFill>
                <a:effectLst>
                  <a:outerShdw blurRad="38100" dist="38100" dir="2700000" algn="tl">
                    <a:srgbClr val="000000">
                      <a:alpha val="43137"/>
                    </a:srgbClr>
                  </a:outerShdw>
                </a:effectLst>
              </a:rPr>
              <a:t>своїм</a:t>
            </a:r>
            <a:r>
              <a:rPr lang="ru-RU" sz="2800" cap="none" dirty="0">
                <a:solidFill>
                  <a:schemeClr val="tx1">
                    <a:lumMod val="75000"/>
                    <a:lumOff val="25000"/>
                  </a:schemeClr>
                </a:solidFill>
                <a:effectLst>
                  <a:outerShdw blurRad="38100" dist="38100" dir="2700000" algn="tl">
                    <a:srgbClr val="000000">
                      <a:alpha val="43137"/>
                    </a:srgbClr>
                  </a:outerShdw>
                </a:effectLst>
              </a:rPr>
              <a:t> фенотипом </a:t>
            </a:r>
            <a:r>
              <a:rPr lang="ru-RU" sz="2800" cap="none" dirty="0" err="1">
                <a:solidFill>
                  <a:schemeClr val="tx1">
                    <a:lumMod val="75000"/>
                    <a:lumOff val="25000"/>
                  </a:schemeClr>
                </a:solidFill>
                <a:effectLst>
                  <a:outerShdw blurRad="38100" dist="38100" dir="2700000" algn="tl">
                    <a:srgbClr val="000000">
                      <a:alpha val="43137"/>
                    </a:srgbClr>
                  </a:outerShdw>
                </a:effectLst>
              </a:rPr>
              <a:t>займав</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проміжне</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положення</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між</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відповідними</a:t>
            </a:r>
            <a:r>
              <a:rPr lang="ru-RU" sz="2800" cap="none" dirty="0">
                <a:solidFill>
                  <a:schemeClr val="tx1">
                    <a:lumMod val="75000"/>
                    <a:lumOff val="25000"/>
                  </a:schemeClr>
                </a:solidFill>
                <a:effectLst>
                  <a:outerShdw blurRad="38100" dist="38100" dir="2700000" algn="tl">
                    <a:srgbClr val="000000">
                      <a:alpha val="43137"/>
                    </a:srgbClr>
                  </a:outerShdw>
                </a:effectLst>
              </a:rPr>
              <a:t> фенотипами  </a:t>
            </a:r>
            <a:br>
              <a:rPr lang="ru-RU" sz="2800" cap="none" dirty="0">
                <a:solidFill>
                  <a:schemeClr val="tx1">
                    <a:lumMod val="75000"/>
                    <a:lumOff val="25000"/>
                  </a:schemeClr>
                </a:solidFill>
                <a:effectLst>
                  <a:outerShdw blurRad="38100" dist="38100" dir="2700000" algn="tl">
                    <a:srgbClr val="000000">
                      <a:alpha val="43137"/>
                    </a:srgbClr>
                  </a:outerShdw>
                </a:effectLst>
              </a:rPr>
            </a:br>
            <a:r>
              <a:rPr lang="ru-RU" sz="2800" cap="none" dirty="0" err="1">
                <a:solidFill>
                  <a:schemeClr val="tx1">
                    <a:lumMod val="75000"/>
                    <a:lumOff val="25000"/>
                  </a:schemeClr>
                </a:solidFill>
                <a:effectLst>
                  <a:outerShdw blurRad="38100" dist="38100" dir="2700000" algn="tl">
                    <a:srgbClr val="000000">
                      <a:alpha val="43137"/>
                    </a:srgbClr>
                  </a:outerShdw>
                </a:effectLst>
              </a:rPr>
              <a:t>батьківських</a:t>
            </a:r>
            <a:r>
              <a:rPr lang="ru-RU" sz="2800" cap="none" dirty="0">
                <a:solidFill>
                  <a:schemeClr val="tx1">
                    <a:lumMod val="75000"/>
                    <a:lumOff val="25000"/>
                  </a:schemeClr>
                </a:solidFill>
                <a:effectLst>
                  <a:outerShdw blurRad="38100" dist="38100" dir="2700000" algn="tl">
                    <a:srgbClr val="000000">
                      <a:alpha val="43137"/>
                    </a:srgbClr>
                  </a:outerShdw>
                </a:effectLst>
              </a:rPr>
              <a:t> форм</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764704"/>
            <a:ext cx="3525937" cy="4983028"/>
          </a:xfrm>
          <a:prstGeom prst="rect">
            <a:avLst/>
          </a:prstGeom>
          <a:ln>
            <a:noFill/>
          </a:ln>
          <a:effectLst>
            <a:softEdge rad="112500"/>
          </a:effectLst>
        </p:spPr>
      </p:pic>
    </p:spTree>
    <p:extLst>
      <p:ext uri="{BB962C8B-B14F-4D97-AF65-F5344CB8AC3E}">
        <p14:creationId xmlns:p14="http://schemas.microsoft.com/office/powerpoint/2010/main" val="4202500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80920" cy="3600400"/>
          </a:xfrm>
        </p:spPr>
        <p:txBody>
          <a:bodyPr>
            <a:normAutofit/>
          </a:bodyPr>
          <a:lstStyle/>
          <a:p>
            <a:pPr algn="l"/>
            <a:r>
              <a:rPr lang="ru-RU" sz="3200" b="1" i="1" u="sng" cap="none" dirty="0" err="1" smtClean="0">
                <a:solidFill>
                  <a:schemeClr val="tx1">
                    <a:lumMod val="75000"/>
                    <a:lumOff val="25000"/>
                  </a:schemeClr>
                </a:solidFill>
                <a:effectLst>
                  <a:outerShdw blurRad="38100" dist="38100" dir="2700000" algn="tl">
                    <a:srgbClr val="000000">
                      <a:alpha val="43137"/>
                    </a:srgbClr>
                  </a:outerShdw>
                </a:effectLst>
              </a:rPr>
              <a:t>Селекція</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від</a:t>
            </a:r>
            <a:r>
              <a:rPr lang="ru-RU" sz="2800" cap="none" dirty="0" smtClean="0">
                <a:solidFill>
                  <a:schemeClr val="tx1">
                    <a:lumMod val="75000"/>
                    <a:lumOff val="25000"/>
                  </a:schemeClr>
                </a:solidFill>
                <a:effectLst>
                  <a:outerShdw blurRad="38100" dist="38100" dir="2700000" algn="tl">
                    <a:srgbClr val="000000">
                      <a:alpha val="43137"/>
                    </a:srgbClr>
                  </a:outerShdw>
                </a:effectLst>
              </a:rPr>
              <a:t> лат. </a:t>
            </a:r>
            <a:r>
              <a:rPr lang="en-US" sz="2800" cap="none" dirty="0" err="1" smtClean="0">
                <a:solidFill>
                  <a:schemeClr val="tx1">
                    <a:lumMod val="75000"/>
                    <a:lumOff val="25000"/>
                  </a:schemeClr>
                </a:solidFill>
                <a:effectLst>
                  <a:outerShdw blurRad="38100" dist="38100" dir="2700000" algn="tl">
                    <a:srgbClr val="000000">
                      <a:alpha val="43137"/>
                    </a:srgbClr>
                  </a:outerShdw>
                </a:effectLst>
              </a:rPr>
              <a:t>Selectio</a:t>
            </a:r>
            <a:r>
              <a:rPr lang="en-US" sz="2800" cap="none" dirty="0" smtClean="0">
                <a:solidFill>
                  <a:schemeClr val="tx1">
                    <a:lumMod val="75000"/>
                    <a:lumOff val="25000"/>
                  </a:schemeClr>
                </a:solidFill>
                <a:effectLst>
                  <a:outerShdw blurRad="38100" dist="38100" dir="2700000" algn="tl">
                    <a:srgbClr val="000000">
                      <a:alpha val="43137"/>
                    </a:srgbClr>
                  </a:outerShdw>
                </a:effectLst>
              </a:rPr>
              <a:t> −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вибір</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добір</a:t>
            </a:r>
            <a:r>
              <a:rPr lang="ru-RU" sz="2800" cap="none" dirty="0" smtClean="0">
                <a:solidFill>
                  <a:schemeClr val="tx1">
                    <a:lumMod val="75000"/>
                    <a:lumOff val="25000"/>
                  </a:schemeClr>
                </a:solidFill>
                <a:effectLst>
                  <a:outerShdw blurRad="38100" dist="38100" dir="2700000" algn="tl">
                    <a:srgbClr val="000000">
                      <a:alpha val="43137"/>
                    </a:srgbClr>
                  </a:outerShdw>
                </a:effectLst>
              </a:rPr>
              <a:t>) − наука про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методи</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створення</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сортів</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гібридів</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рослин</a:t>
            </a:r>
            <a:r>
              <a:rPr lang="ru-RU" sz="2800" cap="none" dirty="0" smtClean="0">
                <a:solidFill>
                  <a:schemeClr val="tx1">
                    <a:lumMod val="75000"/>
                    <a:lumOff val="25000"/>
                  </a:schemeClr>
                </a:solidFill>
                <a:effectLst>
                  <a:outerShdw blurRad="38100" dist="38100" dir="2700000" algn="tl">
                    <a:srgbClr val="000000">
                      <a:alpha val="43137"/>
                    </a:srgbClr>
                  </a:outerShdw>
                </a:effectLst>
              </a:rPr>
              <a:t> та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порід</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тварин</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штамів</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мікроорганізмів</a:t>
            </a:r>
            <a:r>
              <a:rPr lang="ru-RU" sz="2800" cap="none" dirty="0" smtClean="0">
                <a:solidFill>
                  <a:schemeClr val="tx1">
                    <a:lumMod val="75000"/>
                    <a:lumOff val="25000"/>
                  </a:schemeClr>
                </a:solidFill>
                <a:effectLst>
                  <a:outerShdw blurRad="38100" dist="38100" dir="2700000" algn="tl">
                    <a:srgbClr val="000000">
                      <a:alpha val="43137"/>
                    </a:srgbClr>
                  </a:outerShdw>
                </a:effectLst>
              </a:rPr>
              <a:t> з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потрібними</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людині</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якостями</a:t>
            </a:r>
            <a:r>
              <a:rPr lang="ru-RU" sz="2800" cap="none" dirty="0" smtClean="0">
                <a:solidFill>
                  <a:schemeClr val="tx1">
                    <a:lumMod val="75000"/>
                    <a:lumOff val="25000"/>
                  </a:schemeClr>
                </a:solidFill>
                <a:effectLst>
                  <a:outerShdw blurRad="38100" dist="38100" dir="2700000" algn="tl">
                    <a:srgbClr val="000000">
                      <a:alpha val="43137"/>
                    </a:srgbClr>
                  </a:outerShdw>
                </a:effectLst>
              </a:rPr>
              <a:t>. В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результаті</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селекційного</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процесу</a:t>
            </a:r>
            <a:r>
              <a:rPr lang="ru-RU" sz="2800" cap="none" dirty="0" smtClean="0">
                <a:solidFill>
                  <a:schemeClr val="tx1">
                    <a:lumMod val="75000"/>
                    <a:lumOff val="25000"/>
                  </a:schemeClr>
                </a:solidFill>
                <a:effectLst>
                  <a:outerShdw blurRad="38100" dist="38100" dir="2700000" algn="tl">
                    <a:srgbClr val="000000">
                      <a:alpha val="43137"/>
                    </a:srgbClr>
                  </a:outerShdw>
                </a:effectLst>
              </a:rPr>
              <a:t> створено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велику</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кількість</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сортів</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сільськогосподарських</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рослин</a:t>
            </a:r>
            <a:r>
              <a:rPr lang="ru-RU" sz="2800" cap="none" dirty="0" smtClean="0">
                <a:solidFill>
                  <a:schemeClr val="tx1">
                    <a:lumMod val="75000"/>
                    <a:lumOff val="25000"/>
                  </a:schemeClr>
                </a:solidFill>
                <a:effectLst>
                  <a:outerShdw blurRad="38100" dist="38100" dir="2700000" algn="tl">
                    <a:srgbClr val="000000">
                      <a:alpha val="43137"/>
                    </a:srgbClr>
                  </a:outerShdw>
                </a:effectLst>
              </a:rPr>
              <a:t> і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порід</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свійських</a:t>
            </a:r>
            <a:r>
              <a:rPr lang="ru-RU" sz="2800" cap="none" dirty="0" smtClean="0">
                <a:solidFill>
                  <a:schemeClr val="tx1">
                    <a:lumMod val="75000"/>
                    <a:lumOff val="25000"/>
                  </a:schemeClr>
                </a:solidFill>
                <a:effectLst>
                  <a:outerShdw blurRad="38100" dist="38100" dir="2700000" algn="tl">
                    <a:srgbClr val="000000">
                      <a:alpha val="43137"/>
                    </a:srgbClr>
                  </a:outerShdw>
                </a:effectLst>
              </a:rPr>
              <a:t> </a:t>
            </a:r>
            <a:r>
              <a:rPr lang="ru-RU" sz="2800" cap="none" dirty="0" err="1" smtClean="0">
                <a:solidFill>
                  <a:schemeClr val="tx1">
                    <a:lumMod val="75000"/>
                    <a:lumOff val="25000"/>
                  </a:schemeClr>
                </a:solidFill>
                <a:effectLst>
                  <a:outerShdw blurRad="38100" dist="38100" dir="2700000" algn="tl">
                    <a:srgbClr val="000000">
                      <a:alpha val="43137"/>
                    </a:srgbClr>
                  </a:outerShdw>
                </a:effectLst>
              </a:rPr>
              <a:t>тварин</a:t>
            </a:r>
            <a:r>
              <a:rPr lang="ru-RU" sz="2800" cap="none" dirty="0" smtClean="0">
                <a:solidFill>
                  <a:schemeClr val="tx1">
                    <a:lumMod val="75000"/>
                    <a:lumOff val="25000"/>
                  </a:schemeClr>
                </a:solidFill>
                <a:effectLst>
                  <a:outerShdw blurRad="38100" dist="38100" dir="2700000" algn="tl">
                    <a:srgbClr val="000000">
                      <a:alpha val="43137"/>
                    </a:srgbClr>
                  </a:outerShdw>
                </a:effectLst>
              </a:rPr>
              <a:t>.</a:t>
            </a:r>
            <a:endParaRPr lang="ru-RU" sz="2800" cap="none" dirty="0">
              <a:solidFill>
                <a:schemeClr val="tx1">
                  <a:lumMod val="75000"/>
                  <a:lumOff val="25000"/>
                </a:scheme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444" y="4005064"/>
            <a:ext cx="5516265" cy="2459335"/>
          </a:xfrm>
          <a:prstGeom prst="rect">
            <a:avLst/>
          </a:prstGeom>
          <a:ln>
            <a:noFill/>
          </a:ln>
          <a:effectLst>
            <a:softEdge rad="112500"/>
          </a:effectLst>
        </p:spPr>
      </p:pic>
    </p:spTree>
    <p:extLst>
      <p:ext uri="{BB962C8B-B14F-4D97-AF65-F5344CB8AC3E}">
        <p14:creationId xmlns:p14="http://schemas.microsoft.com/office/powerpoint/2010/main" val="740341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6120680" cy="6048672"/>
          </a:xfrm>
        </p:spPr>
        <p:txBody>
          <a:bodyPr>
            <a:normAutofit fontScale="90000"/>
          </a:bodyPr>
          <a:lstStyle/>
          <a:p>
            <a:pPr algn="l"/>
            <a:r>
              <a:rPr lang="ru-RU" sz="2800" cap="none" dirty="0" err="1">
                <a:solidFill>
                  <a:schemeClr val="tx1">
                    <a:lumMod val="75000"/>
                    <a:lumOff val="25000"/>
                  </a:schemeClr>
                </a:solidFill>
                <a:effectLst>
                  <a:outerShdw blurRad="38100" dist="38100" dir="2700000" algn="tl">
                    <a:srgbClr val="000000">
                      <a:alpha val="43137"/>
                    </a:srgbClr>
                  </a:outerShdw>
                </a:effectLst>
              </a:rPr>
              <a:t>Якщо</a:t>
            </a:r>
            <a:r>
              <a:rPr lang="ru-RU" sz="2800" cap="none" dirty="0">
                <a:solidFill>
                  <a:schemeClr val="tx1">
                    <a:lumMod val="75000"/>
                    <a:lumOff val="25000"/>
                  </a:schemeClr>
                </a:solidFill>
                <a:effectLst>
                  <a:outerShdw blurRad="38100" dist="38100" dir="2700000" algn="tl">
                    <a:srgbClr val="000000">
                      <a:alpha val="43137"/>
                    </a:srgbClr>
                  </a:outerShdw>
                </a:effectLst>
              </a:rPr>
              <a:t> в </a:t>
            </a:r>
            <a:r>
              <a:rPr lang="ru-RU" sz="2800" cap="none" dirty="0" err="1">
                <a:solidFill>
                  <a:schemeClr val="tx1">
                    <a:lumMod val="75000"/>
                    <a:lumOff val="25000"/>
                  </a:schemeClr>
                </a:solidFill>
                <a:effectLst>
                  <a:outerShdw blurRad="38100" dist="38100" dir="2700000" algn="tl">
                    <a:srgbClr val="000000">
                      <a:alpha val="43137"/>
                    </a:srgbClr>
                  </a:outerShdw>
                </a:effectLst>
              </a:rPr>
              <a:t>селекції</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рослин</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безпліддя</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міжвидових</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гібридів</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ще</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можна</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подолати</a:t>
            </a:r>
            <a:r>
              <a:rPr lang="ru-RU" sz="2800" cap="none" dirty="0">
                <a:solidFill>
                  <a:schemeClr val="tx1">
                    <a:lumMod val="75000"/>
                    <a:lumOff val="25000"/>
                  </a:schemeClr>
                </a:solidFill>
                <a:effectLst>
                  <a:outerShdw blurRad="38100" dist="38100" dir="2700000" algn="tl">
                    <a:srgbClr val="000000">
                      <a:alpha val="43137"/>
                    </a:srgbClr>
                  </a:outerShdw>
                </a:effectLst>
              </a:rPr>
              <a:t>, то в </a:t>
            </a:r>
            <a:r>
              <a:rPr lang="ru-RU" sz="2800" cap="none" dirty="0" err="1">
                <a:solidFill>
                  <a:schemeClr val="tx1">
                    <a:lumMod val="75000"/>
                    <a:lumOff val="25000"/>
                  </a:schemeClr>
                </a:solidFill>
                <a:effectLst>
                  <a:outerShdw blurRad="38100" dist="38100" dir="2700000" algn="tl">
                    <a:srgbClr val="000000">
                      <a:alpha val="43137"/>
                    </a:srgbClr>
                  </a:outerShdw>
                </a:effectLst>
              </a:rPr>
              <a:t>селекції</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тварин</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розв'язати</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цю</a:t>
            </a:r>
            <a:r>
              <a:rPr lang="ru-RU" sz="2800" cap="none" dirty="0">
                <a:solidFill>
                  <a:schemeClr val="tx1">
                    <a:lumMod val="75000"/>
                    <a:lumOff val="25000"/>
                  </a:schemeClr>
                </a:solidFill>
                <a:effectLst>
                  <a:outerShdw blurRad="38100" dist="38100" dir="2700000" algn="tl">
                    <a:srgbClr val="000000">
                      <a:alpha val="43137"/>
                    </a:srgbClr>
                  </a:outerShdw>
                </a:effectLst>
              </a:rPr>
              <a:t> проблему </a:t>
            </a:r>
            <a:r>
              <a:rPr lang="ru-RU" sz="2800" cap="none" dirty="0" err="1">
                <a:solidFill>
                  <a:schemeClr val="tx1">
                    <a:lumMod val="75000"/>
                    <a:lumOff val="25000"/>
                  </a:schemeClr>
                </a:solidFill>
                <a:effectLst>
                  <a:outerShdw blurRad="38100" dist="38100" dir="2700000" algn="tl">
                    <a:srgbClr val="000000">
                      <a:alpha val="43137"/>
                    </a:srgbClr>
                  </a:outerShdw>
                </a:effectLst>
              </a:rPr>
              <a:t>значно</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складніше</a:t>
            </a:r>
            <a:r>
              <a:rPr lang="ru-RU" sz="2800" cap="none" dirty="0">
                <a:solidFill>
                  <a:schemeClr val="tx1">
                    <a:lumMod val="75000"/>
                    <a:lumOff val="25000"/>
                  </a:schemeClr>
                </a:solidFill>
                <a:effectLst>
                  <a:outerShdw blurRad="38100" dist="38100" dir="2700000" algn="tl">
                    <a:srgbClr val="000000">
                      <a:alpha val="43137"/>
                    </a:srgbClr>
                  </a:outerShdw>
                </a:effectLst>
              </a:rPr>
              <a:t>. Лише в </a:t>
            </a:r>
            <a:r>
              <a:rPr lang="ru-RU" sz="2800" cap="none" dirty="0" err="1">
                <a:solidFill>
                  <a:schemeClr val="tx1">
                    <a:lumMod val="75000"/>
                    <a:lumOff val="25000"/>
                  </a:schemeClr>
                </a:solidFill>
                <a:effectLst>
                  <a:outerShdw blurRad="38100" dist="38100" dir="2700000" algn="tl">
                    <a:srgbClr val="000000">
                      <a:alpha val="43137"/>
                    </a:srgbClr>
                  </a:outerShdw>
                </a:effectLst>
              </a:rPr>
              <a:t>окремих</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випадках</a:t>
            </a:r>
            <a:r>
              <a:rPr lang="ru-RU" sz="2800" cap="none" dirty="0">
                <a:solidFill>
                  <a:schemeClr val="tx1">
                    <a:lumMod val="75000"/>
                    <a:lumOff val="25000"/>
                  </a:schemeClr>
                </a:solidFill>
                <a:effectLst>
                  <a:outerShdw blurRad="38100" dist="38100" dir="2700000" algn="tl">
                    <a:srgbClr val="000000">
                      <a:alpha val="43137"/>
                    </a:srgbClr>
                  </a:outerShdw>
                </a:effectLst>
              </a:rPr>
              <a:t> у </a:t>
            </a:r>
            <a:r>
              <a:rPr lang="ru-RU" sz="2800" cap="none" dirty="0" err="1">
                <a:solidFill>
                  <a:schemeClr val="tx1">
                    <a:lumMod val="75000"/>
                    <a:lumOff val="25000"/>
                  </a:schemeClr>
                </a:solidFill>
                <a:effectLst>
                  <a:outerShdw blurRad="38100" dist="38100" dir="2700000" algn="tl">
                    <a:srgbClr val="000000">
                      <a:alpha val="43137"/>
                    </a:srgbClr>
                  </a:outerShdw>
                </a:effectLst>
              </a:rPr>
              <a:t>міжвидових</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гібридів</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тварин</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особини</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однієї</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чи</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обох</a:t>
            </a:r>
            <a:r>
              <a:rPr lang="ru-RU" sz="2800" cap="none" dirty="0">
                <a:solidFill>
                  <a:schemeClr val="tx1">
                    <a:lumMod val="75000"/>
                    <a:lumOff val="25000"/>
                  </a:schemeClr>
                </a:solidFill>
                <a:effectLst>
                  <a:outerShdw blurRad="38100" dist="38100" dir="2700000" algn="tl">
                    <a:srgbClr val="000000">
                      <a:alpha val="43137"/>
                    </a:srgbClr>
                  </a:outerShdw>
                </a:effectLst>
              </a:rPr>
              <a:t> статей </a:t>
            </a:r>
            <a:r>
              <a:rPr lang="ru-RU" sz="2800" cap="none" dirty="0" err="1">
                <a:solidFill>
                  <a:schemeClr val="tx1">
                    <a:lumMod val="75000"/>
                    <a:lumOff val="25000"/>
                  </a:schemeClr>
                </a:solidFill>
                <a:effectLst>
                  <a:outerShdw blurRad="38100" dist="38100" dir="2700000" algn="tl">
                    <a:srgbClr val="000000">
                      <a:alpha val="43137"/>
                    </a:srgbClr>
                  </a:outerShdw>
                </a:effectLst>
              </a:rPr>
              <a:t>виявляються</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плідними</a:t>
            </a:r>
            <a:r>
              <a:rPr lang="ru-RU" sz="2800" cap="none" dirty="0">
                <a:solidFill>
                  <a:schemeClr val="tx1">
                    <a:lumMod val="75000"/>
                    <a:lumOff val="25000"/>
                  </a:schemeClr>
                </a:solidFill>
                <a:effectLst>
                  <a:outerShdw blurRad="38100" dist="38100" dir="2700000" algn="tl">
                    <a:srgbClr val="000000">
                      <a:alpha val="43137"/>
                    </a:srgbClr>
                  </a:outerShdw>
                </a:effectLst>
              </a:rPr>
              <a:t>. Так, у </a:t>
            </a:r>
            <a:r>
              <a:rPr lang="ru-RU" sz="2800" cap="none" dirty="0" err="1">
                <a:solidFill>
                  <a:schemeClr val="tx1">
                    <a:lumMod val="75000"/>
                    <a:lumOff val="25000"/>
                  </a:schemeClr>
                </a:solidFill>
                <a:effectLst>
                  <a:outerShdw blurRad="38100" dist="38100" dir="2700000" algn="tl">
                    <a:srgbClr val="000000">
                      <a:alpha val="43137"/>
                    </a:srgbClr>
                  </a:outerShdw>
                </a:effectLst>
              </a:rPr>
              <a:t>гібрида</a:t>
            </a:r>
            <a:r>
              <a:rPr lang="ru-RU" sz="2800" cap="none" dirty="0">
                <a:solidFill>
                  <a:schemeClr val="tx1">
                    <a:lumMod val="75000"/>
                    <a:lumOff val="25000"/>
                  </a:schemeClr>
                </a:solidFill>
                <a:effectLst>
                  <a:outerShdw blurRad="38100" dist="38100" dir="2700000" algn="tl">
                    <a:srgbClr val="000000">
                      <a:alpha val="43137"/>
                    </a:srgbClr>
                  </a:outerShdw>
                </a:effectLst>
              </a:rPr>
              <a:t> яка (</a:t>
            </a:r>
            <a:r>
              <a:rPr lang="ru-RU" sz="2800" cap="none" dirty="0" err="1">
                <a:solidFill>
                  <a:schemeClr val="tx1">
                    <a:lumMod val="75000"/>
                    <a:lumOff val="25000"/>
                  </a:schemeClr>
                </a:solidFill>
                <a:effectLst>
                  <a:outerShdw blurRad="38100" dist="38100" dir="2700000" algn="tl">
                    <a:srgbClr val="000000">
                      <a:alpha val="43137"/>
                    </a:srgbClr>
                  </a:outerShdw>
                </a:effectLst>
              </a:rPr>
              <a:t>свійська</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тварина</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високогірських</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районів</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Центральної</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Азії</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smtClean="0">
                <a:solidFill>
                  <a:schemeClr val="tx1">
                    <a:lumMod val="75000"/>
                    <a:lumOff val="25000"/>
                  </a:schemeClr>
                </a:solidFill>
                <a:effectLst>
                  <a:outerShdw blurRad="38100" dist="38100" dir="2700000" algn="tl">
                    <a:srgbClr val="000000">
                      <a:alpha val="43137"/>
                    </a:srgbClr>
                  </a:outerShdw>
                </a:effectLst>
              </a:rPr>
              <a:t>і </a:t>
            </a:r>
            <a:r>
              <a:rPr lang="ru-RU" sz="2800" cap="none" dirty="0" err="1">
                <a:solidFill>
                  <a:schemeClr val="tx1">
                    <a:lumMod val="75000"/>
                    <a:lumOff val="25000"/>
                  </a:schemeClr>
                </a:solidFill>
                <a:effectLst>
                  <a:outerShdw blurRad="38100" dist="38100" dir="2700000" algn="tl">
                    <a:srgbClr val="000000">
                      <a:alpha val="43137"/>
                    </a:srgbClr>
                  </a:outerShdw>
                </a:effectLst>
              </a:rPr>
              <a:t>великої</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рогатої</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худоби</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самці</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безплідні</a:t>
            </a:r>
            <a:r>
              <a:rPr lang="ru-RU" sz="2800" cap="none" dirty="0">
                <a:solidFill>
                  <a:schemeClr val="tx1">
                    <a:lumMod val="75000"/>
                    <a:lumOff val="25000"/>
                  </a:schemeClr>
                </a:solidFill>
                <a:effectLst>
                  <a:outerShdw blurRad="38100" dist="38100" dir="2700000" algn="tl">
                    <a:srgbClr val="000000">
                      <a:alpha val="43137"/>
                    </a:srgbClr>
                  </a:outerShdw>
                </a:effectLst>
              </a:rPr>
              <a:t>, а самки </a:t>
            </a:r>
            <a:r>
              <a:rPr lang="ru-RU" sz="2800" cap="none" dirty="0" err="1">
                <a:solidFill>
                  <a:schemeClr val="tx1">
                    <a:lumMod val="75000"/>
                    <a:lumOff val="25000"/>
                  </a:schemeClr>
                </a:solidFill>
                <a:effectLst>
                  <a:outerShdw blurRad="38100" dist="38100" dir="2700000" algn="tl">
                    <a:srgbClr val="000000">
                      <a:alpha val="43137"/>
                    </a:srgbClr>
                  </a:outerShdw>
                </a:effectLst>
              </a:rPr>
              <a:t>плідні</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Мули</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взагалі</a:t>
            </a:r>
            <a:r>
              <a:rPr lang="ru-RU" sz="2800" cap="none" dirty="0">
                <a:solidFill>
                  <a:schemeClr val="tx1">
                    <a:lumMod val="75000"/>
                    <a:lumOff val="25000"/>
                  </a:schemeClr>
                </a:solidFill>
                <a:effectLst>
                  <a:outerShdw blurRad="38100" dist="38100" dir="2700000" algn="tl">
                    <a:srgbClr val="000000">
                      <a:alpha val="43137"/>
                    </a:srgbClr>
                  </a:outerShdw>
                </a:effectLst>
              </a:rPr>
              <a:t> </a:t>
            </a:r>
            <a:r>
              <a:rPr lang="ru-RU" sz="2800" cap="none" dirty="0" err="1">
                <a:solidFill>
                  <a:schemeClr val="tx1">
                    <a:lumMod val="75000"/>
                    <a:lumOff val="25000"/>
                  </a:schemeClr>
                </a:solidFill>
                <a:effectLst>
                  <a:outerShdw blurRad="38100" dist="38100" dir="2700000" algn="tl">
                    <a:srgbClr val="000000">
                      <a:alpha val="43137"/>
                    </a:srgbClr>
                  </a:outerShdw>
                </a:effectLst>
              </a:rPr>
              <a:t>нездатні</a:t>
            </a:r>
            <a:r>
              <a:rPr lang="ru-RU" sz="2800" cap="none" dirty="0">
                <a:solidFill>
                  <a:schemeClr val="tx1">
                    <a:lumMod val="75000"/>
                    <a:lumOff val="25000"/>
                  </a:schemeClr>
                </a:solidFill>
                <a:effectLst>
                  <a:outerShdw blurRad="38100" dist="38100" dir="2700000" algn="tl">
                    <a:srgbClr val="000000">
                      <a:alpha val="43137"/>
                    </a:srgbClr>
                  </a:outerShdw>
                </a:effectLst>
              </a:rPr>
              <a:t> до </a:t>
            </a:r>
            <a:r>
              <a:rPr lang="ru-RU" sz="2800" cap="none" dirty="0" err="1">
                <a:solidFill>
                  <a:schemeClr val="tx1">
                    <a:lumMod val="75000"/>
                    <a:lumOff val="25000"/>
                  </a:schemeClr>
                </a:solidFill>
                <a:effectLst>
                  <a:outerShdw blurRad="38100" dist="38100" dir="2700000" algn="tl">
                    <a:srgbClr val="000000">
                      <a:alpha val="43137"/>
                    </a:srgbClr>
                  </a:outerShdw>
                </a:effectLst>
              </a:rPr>
              <a:t>розмноження</a:t>
            </a:r>
            <a:r>
              <a:rPr lang="ru-RU" sz="2800" cap="none" dirty="0">
                <a:solidFill>
                  <a:schemeClr val="tx1">
                    <a:lumMod val="75000"/>
                    <a:lumOff val="25000"/>
                  </a:schemeClr>
                </a:solidFill>
                <a:effectLst>
                  <a:outerShdw blurRad="38100" dist="38100" dir="2700000" algn="tl">
                    <a:srgbClr val="000000">
                      <a:alpha val="43137"/>
                    </a:srgbClr>
                  </a:outerShdw>
                </a:effectLst>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692696"/>
            <a:ext cx="2201624" cy="5472608"/>
          </a:xfrm>
          <a:prstGeom prst="rect">
            <a:avLst/>
          </a:prstGeom>
        </p:spPr>
      </p:pic>
    </p:spTree>
    <p:extLst>
      <p:ext uri="{BB962C8B-B14F-4D97-AF65-F5344CB8AC3E}">
        <p14:creationId xmlns:p14="http://schemas.microsoft.com/office/powerpoint/2010/main" val="572524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295400"/>
            <a:ext cx="8568952" cy="5301952"/>
          </a:xfrm>
        </p:spPr>
        <p:txBody>
          <a:bodyPr>
            <a:noAutofit/>
          </a:bodyPr>
          <a:lstStyle/>
          <a:p>
            <a:pPr algn="l"/>
            <a:r>
              <a:rPr lang="ru-RU" sz="2400" cap="none" dirty="0" err="1" smtClean="0">
                <a:solidFill>
                  <a:schemeClr val="tx1">
                    <a:lumMod val="75000"/>
                    <a:lumOff val="25000"/>
                  </a:schemeClr>
                </a:solidFill>
                <a:effectLst>
                  <a:outerShdw blurRad="38100" dist="38100" dir="2700000" algn="tl">
                    <a:srgbClr val="000000">
                      <a:alpha val="43137"/>
                    </a:srgbClr>
                  </a:outerShdw>
                </a:effectLst>
              </a:rPr>
              <a:t>Селекцією</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також</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називають</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галузь</a:t>
            </a:r>
            <a:r>
              <a:rPr lang="ru-RU" sz="2400" cap="none" dirty="0" smtClean="0">
                <a:solidFill>
                  <a:schemeClr val="tx1">
                    <a:lumMod val="75000"/>
                    <a:lumOff val="25000"/>
                  </a:schemeClr>
                </a:solidFill>
                <a:effectLst>
                  <a:outerShdw blurRad="38100" dist="38100" dir="2700000" algn="tl">
                    <a:srgbClr val="000000">
                      <a:alpha val="43137"/>
                    </a:srgbClr>
                  </a:outerShdw>
                </a:effectLst>
              </a:rPr>
              <a:t> про члени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сільськогосподарського</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виробництва</a:t>
            </a:r>
            <a:r>
              <a:rPr lang="ru-RU" sz="2400" cap="none" dirty="0" smtClean="0">
                <a:solidFill>
                  <a:schemeClr val="tx1">
                    <a:lumMod val="75000"/>
                    <a:lumOff val="25000"/>
                  </a:schemeClr>
                </a:solidFill>
                <a:effectLst>
                  <a:outerShdw blurRad="38100" dist="38100" dir="2700000" algn="tl">
                    <a:srgbClr val="000000">
                      <a:alpha val="43137"/>
                    </a:srgbClr>
                  </a:outerShdw>
                </a:effectLst>
              </a:rPr>
              <a:t>, яка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займається</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виведенням</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сортів</a:t>
            </a:r>
            <a:r>
              <a:rPr lang="ru-RU" sz="2400" cap="none" dirty="0" smtClean="0">
                <a:solidFill>
                  <a:schemeClr val="tx1">
                    <a:lumMod val="75000"/>
                    <a:lumOff val="25000"/>
                  </a:schemeClr>
                </a:solidFill>
                <a:effectLst>
                  <a:outerShdw blurRad="38100" dist="38100" dir="2700000" algn="tl">
                    <a:srgbClr val="000000">
                      <a:alpha val="43137"/>
                    </a:srgbClr>
                  </a:outerShdw>
                </a:effectLst>
              </a:rPr>
              <a:t> і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гібридів</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сільськогосподарських</a:t>
            </a:r>
            <a:r>
              <a:rPr lang="ru-RU" sz="2400" cap="none" dirty="0" smtClean="0">
                <a:solidFill>
                  <a:schemeClr val="tx1">
                    <a:lumMod val="75000"/>
                    <a:lumOff val="25000"/>
                  </a:schemeClr>
                </a:solidFill>
                <a:effectLst>
                  <a:outerShdw blurRad="38100" dist="38100" dir="2700000" algn="tl">
                    <a:srgbClr val="000000">
                      <a:alpha val="43137"/>
                    </a:srgbClr>
                  </a:outerShdw>
                </a:effectLst>
              </a:rPr>
              <a:t> культур,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порід</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тварин</a:t>
            </a:r>
            <a:r>
              <a:rPr lang="ru-RU" sz="2400" cap="none" dirty="0" smtClean="0">
                <a:solidFill>
                  <a:schemeClr val="tx1">
                    <a:lumMod val="75000"/>
                    <a:lumOff val="25000"/>
                  </a:schemeClr>
                </a:solidFill>
                <a:effectLst>
                  <a:outerShdw blurRad="38100" dist="38100" dir="2700000" algn="tl">
                    <a:srgbClr val="000000">
                      <a:alpha val="43137"/>
                    </a:srgbClr>
                  </a:outerShdw>
                </a:effectLst>
              </a:rPr>
              <a:t>.</a:t>
            </a:r>
            <a:br>
              <a:rPr lang="ru-RU" sz="2400" cap="none" dirty="0" smtClean="0">
                <a:solidFill>
                  <a:schemeClr val="tx1">
                    <a:lumMod val="75000"/>
                    <a:lumOff val="25000"/>
                  </a:schemeClr>
                </a:solidFill>
                <a:effectLst>
                  <a:outerShdw blurRad="38100" dist="38100" dir="2700000" algn="tl">
                    <a:srgbClr val="000000">
                      <a:alpha val="43137"/>
                    </a:srgbClr>
                  </a:outerShdw>
                </a:effectLst>
              </a:rPr>
            </a:br>
            <a:r>
              <a:rPr lang="ru-RU" sz="2400" cap="none" dirty="0" smtClean="0">
                <a:solidFill>
                  <a:schemeClr val="tx1">
                    <a:lumMod val="75000"/>
                    <a:lumOff val="25000"/>
                  </a:schemeClr>
                </a:solidFill>
                <a:effectLst>
                  <a:outerShdw blurRad="38100" dist="38100" dir="2700000" algn="tl">
                    <a:srgbClr val="000000">
                      <a:alpha val="43137"/>
                    </a:srgbClr>
                  </a:outerShdw>
                </a:effectLst>
              </a:rPr>
              <a:t/>
            </a:r>
            <a:br>
              <a:rPr lang="ru-RU" sz="2400" cap="none" dirty="0" smtClean="0">
                <a:solidFill>
                  <a:schemeClr val="tx1">
                    <a:lumMod val="75000"/>
                    <a:lumOff val="25000"/>
                  </a:schemeClr>
                </a:solidFill>
                <a:effectLst>
                  <a:outerShdw blurRad="38100" dist="38100" dir="2700000" algn="tl">
                    <a:srgbClr val="000000">
                      <a:alpha val="43137"/>
                    </a:srgbClr>
                  </a:outerShdw>
                </a:effectLst>
              </a:rPr>
            </a:br>
            <a:r>
              <a:rPr lang="ru-RU" sz="2400" cap="none" dirty="0" err="1" smtClean="0">
                <a:solidFill>
                  <a:schemeClr val="tx1">
                    <a:lumMod val="75000"/>
                    <a:lumOff val="25000"/>
                  </a:schemeClr>
                </a:solidFill>
                <a:effectLst>
                  <a:outerShdw blurRad="38100" dist="38100" dir="2700000" algn="tl">
                    <a:srgbClr val="000000">
                      <a:alpha val="43137"/>
                    </a:srgbClr>
                  </a:outerShdw>
                </a:effectLst>
              </a:rPr>
              <a:t>Залежно</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від</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цілей</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селекцію</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проводять</a:t>
            </a:r>
            <a:r>
              <a:rPr lang="ru-RU" sz="2400" cap="none" dirty="0" smtClean="0">
                <a:solidFill>
                  <a:schemeClr val="tx1">
                    <a:lumMod val="75000"/>
                    <a:lumOff val="25000"/>
                  </a:schemeClr>
                </a:solidFill>
                <a:effectLst>
                  <a:outerShdw blurRad="38100" dist="38100" dir="2700000" algn="tl">
                    <a:srgbClr val="000000">
                      <a:alpha val="43137"/>
                    </a:srgbClr>
                  </a:outerShdw>
                </a:effectLst>
              </a:rPr>
              <a:t> на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якість</a:t>
            </a:r>
            <a:r>
              <a:rPr lang="ru-RU" sz="2400" cap="none" dirty="0" smtClean="0">
                <a:solidFill>
                  <a:schemeClr val="tx1">
                    <a:lumMod val="75000"/>
                    <a:lumOff val="25000"/>
                  </a:schemeClr>
                </a:solidFill>
                <a:effectLst>
                  <a:outerShdw blurRad="38100" dist="38100" dir="2700000" algn="tl">
                    <a:srgbClr val="000000">
                      <a:alpha val="43137"/>
                    </a:srgbClr>
                  </a:outerShdw>
                </a:effectLst>
              </a:rPr>
              <a:t> (смак,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зовнішній</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вигляд</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збереження</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плодів</a:t>
            </a:r>
            <a:r>
              <a:rPr lang="ru-RU" sz="2400" cap="none" dirty="0" smtClean="0">
                <a:solidFill>
                  <a:schemeClr val="tx1">
                    <a:lumMod val="75000"/>
                    <a:lumOff val="25000"/>
                  </a:schemeClr>
                </a:solidFill>
                <a:effectLst>
                  <a:outerShdw blurRad="38100" dist="38100" dir="2700000" algn="tl">
                    <a:srgbClr val="000000">
                      <a:alpha val="43137"/>
                    </a:srgbClr>
                  </a:outerShdw>
                </a:effectLst>
              </a:rPr>
              <a:t> та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овочів</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вміст</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білка</a:t>
            </a:r>
            <a:r>
              <a:rPr lang="ru-RU" sz="2400" cap="none" dirty="0" smtClean="0">
                <a:solidFill>
                  <a:schemeClr val="tx1">
                    <a:lumMod val="75000"/>
                    <a:lumOff val="25000"/>
                  </a:schemeClr>
                </a:solidFill>
                <a:effectLst>
                  <a:outerShdw blurRad="38100" dist="38100" dir="2700000" algn="tl">
                    <a:srgbClr val="000000">
                      <a:alpha val="43137"/>
                    </a:srgbClr>
                  </a:outerShdw>
                </a:effectLst>
              </a:rPr>
              <a:t> та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амінокислот</a:t>
            </a:r>
            <a:r>
              <a:rPr lang="ru-RU" sz="2400" cap="none" dirty="0" smtClean="0">
                <a:solidFill>
                  <a:schemeClr val="tx1">
                    <a:lumMod val="75000"/>
                    <a:lumOff val="25000"/>
                  </a:schemeClr>
                </a:solidFill>
                <a:effectLst>
                  <a:outerShdw blurRad="38100" dist="38100" dir="2700000" algn="tl">
                    <a:srgbClr val="000000">
                      <a:alpha val="43137"/>
                    </a:srgbClr>
                  </a:outerShdw>
                </a:effectLst>
              </a:rPr>
              <a:t> у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зерні</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жирномолочність</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стійкість</a:t>
            </a:r>
            <a:r>
              <a:rPr lang="ru-RU" sz="2400" cap="none" dirty="0" smtClean="0">
                <a:solidFill>
                  <a:schemeClr val="tx1">
                    <a:lumMod val="75000"/>
                    <a:lumOff val="25000"/>
                  </a:schemeClr>
                </a:solidFill>
                <a:effectLst>
                  <a:outerShdw blurRad="38100" dist="38100" dir="2700000" algn="tl">
                    <a:srgbClr val="000000">
                      <a:alpha val="43137"/>
                    </a:srgbClr>
                  </a:outerShdw>
                </a:effectLst>
              </a:rPr>
              <a:t> до хвороб,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шкідників</a:t>
            </a:r>
            <a:r>
              <a:rPr lang="ru-RU" sz="2400" cap="none" dirty="0" smtClean="0">
                <a:solidFill>
                  <a:schemeClr val="tx1">
                    <a:lumMod val="75000"/>
                    <a:lumOff val="25000"/>
                  </a:schemeClr>
                </a:solidFill>
                <a:effectLst>
                  <a:outerShdw blurRad="38100" dist="38100" dir="2700000" algn="tl">
                    <a:srgbClr val="000000">
                      <a:alpha val="43137"/>
                    </a:srgbClr>
                  </a:outerShdw>
                </a:effectLst>
              </a:rPr>
              <a:t> та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несприятливих</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кліматичних</a:t>
            </a:r>
            <a:r>
              <a:rPr lang="ru-RU" sz="2400" cap="none" dirty="0" smtClean="0">
                <a:solidFill>
                  <a:schemeClr val="tx1">
                    <a:lumMod val="75000"/>
                    <a:lumOff val="25000"/>
                  </a:schemeClr>
                </a:solidFill>
                <a:effectLst>
                  <a:outerShdw blurRad="38100" dist="38100" dir="2700000" algn="tl">
                    <a:srgbClr val="000000">
                      <a:alpha val="43137"/>
                    </a:srgbClr>
                  </a:outerShdw>
                </a:effectLst>
              </a:rPr>
              <a:t> умов,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урожайність</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рослин</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плодючість</a:t>
            </a:r>
            <a:r>
              <a:rPr lang="ru-RU" sz="2400" cap="none" dirty="0" smtClean="0">
                <a:solidFill>
                  <a:schemeClr val="tx1">
                    <a:lumMod val="75000"/>
                    <a:lumOff val="25000"/>
                  </a:schemeClr>
                </a:solidFill>
                <a:effectLst>
                  <a:outerShdw blurRad="38100" dist="38100" dir="2700000" algn="tl">
                    <a:srgbClr val="000000">
                      <a:alpha val="43137"/>
                    </a:srgbClr>
                  </a:outerShdw>
                </a:effectLst>
              </a:rPr>
              <a:t> та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продуктивність</a:t>
            </a:r>
            <a:r>
              <a:rPr lang="ru-RU" sz="2400" cap="none" dirty="0" smtClean="0">
                <a:solidFill>
                  <a:schemeClr val="tx1">
                    <a:lumMod val="75000"/>
                    <a:lumOff val="25000"/>
                  </a:schemeClr>
                </a:solidFill>
                <a:effectLst>
                  <a:outerShdw blurRad="38100" dist="38100" dir="2700000" algn="tl">
                    <a:srgbClr val="000000">
                      <a:alpha val="43137"/>
                    </a:srgbClr>
                  </a:outerShdw>
                </a:effectLst>
              </a:rPr>
              <a:t> у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тварин</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тощо</a:t>
            </a:r>
            <a:r>
              <a:rPr lang="ru-RU" sz="2400" cap="none" dirty="0" smtClean="0">
                <a:solidFill>
                  <a:schemeClr val="tx1">
                    <a:lumMod val="75000"/>
                    <a:lumOff val="25000"/>
                  </a:schemeClr>
                </a:solidFill>
                <a:effectLst>
                  <a:outerShdw blurRad="38100" dist="38100" dir="2700000" algn="tl">
                    <a:srgbClr val="000000">
                      <a:alpha val="43137"/>
                    </a:srgbClr>
                  </a:outerShdw>
                </a:effectLst>
              </a:rPr>
              <a:t>.</a:t>
            </a:r>
            <a:br>
              <a:rPr lang="ru-RU" sz="2400" cap="none" dirty="0" smtClean="0">
                <a:solidFill>
                  <a:schemeClr val="tx1">
                    <a:lumMod val="75000"/>
                    <a:lumOff val="25000"/>
                  </a:schemeClr>
                </a:solidFill>
                <a:effectLst>
                  <a:outerShdw blurRad="38100" dist="38100" dir="2700000" algn="tl">
                    <a:srgbClr val="000000">
                      <a:alpha val="43137"/>
                    </a:srgbClr>
                  </a:outerShdw>
                </a:effectLst>
              </a:rPr>
            </a:br>
            <a:r>
              <a:rPr lang="ru-RU" sz="2400" cap="none" dirty="0" smtClean="0">
                <a:solidFill>
                  <a:schemeClr val="tx1">
                    <a:lumMod val="75000"/>
                    <a:lumOff val="25000"/>
                  </a:schemeClr>
                </a:solidFill>
                <a:effectLst>
                  <a:outerShdw blurRad="38100" dist="38100" dir="2700000" algn="tl">
                    <a:srgbClr val="000000">
                      <a:alpha val="43137"/>
                    </a:srgbClr>
                  </a:outerShdw>
                </a:effectLst>
              </a:rPr>
              <a:t/>
            </a:r>
            <a:br>
              <a:rPr lang="ru-RU" sz="2400" cap="none" dirty="0" smtClean="0">
                <a:solidFill>
                  <a:schemeClr val="tx1">
                    <a:lumMod val="75000"/>
                    <a:lumOff val="25000"/>
                  </a:schemeClr>
                </a:solidFill>
                <a:effectLst>
                  <a:outerShdw blurRad="38100" dist="38100" dir="2700000" algn="tl">
                    <a:srgbClr val="000000">
                      <a:alpha val="43137"/>
                    </a:srgbClr>
                  </a:outerShdw>
                </a:effectLst>
              </a:rPr>
            </a:br>
            <a:r>
              <a:rPr lang="ru-RU" sz="2400" i="1" u="sng" cap="none" dirty="0" err="1" smtClean="0">
                <a:solidFill>
                  <a:schemeClr val="tx1">
                    <a:lumMod val="75000"/>
                    <a:lumOff val="25000"/>
                  </a:schemeClr>
                </a:solidFill>
                <a:effectLst>
                  <a:outerShdw blurRad="38100" dist="38100" dir="2700000" algn="tl">
                    <a:srgbClr val="000000">
                      <a:alpha val="43137"/>
                    </a:srgbClr>
                  </a:outerShdw>
                </a:effectLst>
              </a:rPr>
              <a:t>Основними</a:t>
            </a:r>
            <a:r>
              <a:rPr lang="ru-RU" sz="2400" i="1" u="sng" cap="none" dirty="0" smtClean="0">
                <a:solidFill>
                  <a:schemeClr val="tx1">
                    <a:lumMod val="75000"/>
                    <a:lumOff val="25000"/>
                  </a:schemeClr>
                </a:solidFill>
                <a:effectLst>
                  <a:outerShdw blurRad="38100" dist="38100" dir="2700000" algn="tl">
                    <a:srgbClr val="000000">
                      <a:alpha val="43137"/>
                    </a:srgbClr>
                  </a:outerShdw>
                </a:effectLst>
              </a:rPr>
              <a:t> методами </a:t>
            </a:r>
            <a:r>
              <a:rPr lang="ru-RU" sz="2400" i="1" u="sng" cap="none" dirty="0" err="1" smtClean="0">
                <a:solidFill>
                  <a:schemeClr val="tx1">
                    <a:lumMod val="75000"/>
                    <a:lumOff val="25000"/>
                  </a:schemeClr>
                </a:solidFill>
                <a:effectLst>
                  <a:outerShdw blurRad="38100" dist="38100" dir="2700000" algn="tl">
                    <a:srgbClr val="000000">
                      <a:alpha val="43137"/>
                    </a:srgbClr>
                  </a:outerShdw>
                </a:effectLst>
              </a:rPr>
              <a:t>селекції</a:t>
            </a:r>
            <a:r>
              <a:rPr lang="ru-RU" sz="2400" i="1" u="sng" cap="none" dirty="0" smtClean="0">
                <a:solidFill>
                  <a:schemeClr val="tx1">
                    <a:lumMod val="75000"/>
                    <a:lumOff val="25000"/>
                  </a:schemeClr>
                </a:solidFill>
                <a:effectLst>
                  <a:outerShdw blurRad="38100" dist="38100" dir="2700000" algn="tl">
                    <a:srgbClr val="000000">
                      <a:alpha val="43137"/>
                    </a:srgbClr>
                  </a:outerShdw>
                </a:effectLst>
              </a:rPr>
              <a:t> є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добір</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гібридизація</a:t>
            </a:r>
            <a:r>
              <a:rPr lang="ru-RU" sz="2400" cap="none" dirty="0" smtClean="0">
                <a:solidFill>
                  <a:schemeClr val="tx1">
                    <a:lumMod val="75000"/>
                    <a:lumOff val="25000"/>
                  </a:schemeClr>
                </a:solidFill>
                <a:effectLst>
                  <a:outerShdw blurRad="38100" dist="38100" dir="2700000" algn="tl">
                    <a:srgbClr val="000000">
                      <a:alpha val="43137"/>
                    </a:srgbClr>
                  </a:outerShdw>
                </a:effectLst>
              </a:rPr>
              <a:t> з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використанням</a:t>
            </a:r>
            <a:r>
              <a:rPr lang="ru-RU" sz="2400" cap="none" dirty="0" smtClean="0">
                <a:solidFill>
                  <a:schemeClr val="tx1">
                    <a:lumMod val="75000"/>
                    <a:lumOff val="25000"/>
                  </a:schemeClr>
                </a:solidFill>
                <a:effectLst>
                  <a:outerShdw blurRad="38100" dist="38100" dir="2700000" algn="tl">
                    <a:srgbClr val="000000">
                      <a:alpha val="43137"/>
                    </a:srgbClr>
                  </a:outerShdw>
                </a:effectLst>
              </a:rPr>
              <a:t> гетерозису та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цитоплазматичної</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чоловічої</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стерильності</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поліплоїдія</a:t>
            </a:r>
            <a:r>
              <a:rPr lang="ru-RU" sz="2400" cap="none" dirty="0" smtClean="0">
                <a:solidFill>
                  <a:schemeClr val="tx1">
                    <a:lumMod val="75000"/>
                    <a:lumOff val="25000"/>
                  </a:schemeClr>
                </a:solidFill>
                <a:effectLst>
                  <a:outerShdw blurRad="38100" dist="38100" dir="2700000" algn="tl">
                    <a:srgbClr val="000000">
                      <a:alpha val="43137"/>
                    </a:srgbClr>
                  </a:outerShdw>
                </a:effectLst>
              </a:rPr>
              <a:t> та мутагенез.</a:t>
            </a:r>
            <a:endParaRPr lang="ru-RU" sz="2400" cap="none"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0179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456984" cy="3960440"/>
          </a:xfrm>
        </p:spPr>
        <p:txBody>
          <a:bodyPr>
            <a:noAutofit/>
          </a:bodyPr>
          <a:lstStyle/>
          <a:p>
            <a:pPr algn="l"/>
            <a:r>
              <a:rPr lang="ru-RU" sz="3200" b="1" i="1" cap="none" dirty="0" err="1" smtClean="0">
                <a:solidFill>
                  <a:schemeClr val="tx1">
                    <a:lumMod val="75000"/>
                    <a:lumOff val="25000"/>
                  </a:schemeClr>
                </a:solidFill>
                <a:effectLst>
                  <a:outerShdw blurRad="38100" dist="38100" dir="2700000" algn="tl">
                    <a:srgbClr val="000000">
                      <a:alpha val="43137"/>
                    </a:srgbClr>
                  </a:outerShdw>
                </a:effectLst>
              </a:rPr>
              <a:t>Історія</a:t>
            </a:r>
            <a:r>
              <a:rPr lang="ru-RU" sz="3200" b="1" i="1" cap="none" dirty="0" smtClean="0">
                <a:solidFill>
                  <a:schemeClr val="tx1">
                    <a:lumMod val="75000"/>
                    <a:lumOff val="25000"/>
                  </a:schemeClr>
                </a:solidFill>
                <a:effectLst>
                  <a:outerShdw blurRad="38100" dist="38100" dir="2700000" algn="tl">
                    <a:srgbClr val="000000">
                      <a:alpha val="43137"/>
                    </a:srgbClr>
                  </a:outerShdw>
                </a:effectLst>
              </a:rPr>
              <a:t> </a:t>
            </a:r>
            <a:r>
              <a:rPr lang="ru-RU" sz="3200" b="1" i="1" cap="none" dirty="0" err="1" smtClean="0">
                <a:solidFill>
                  <a:schemeClr val="tx1">
                    <a:lumMod val="75000"/>
                    <a:lumOff val="25000"/>
                  </a:schemeClr>
                </a:solidFill>
                <a:effectLst>
                  <a:outerShdw blurRad="38100" dist="38100" dir="2700000" algn="tl">
                    <a:srgbClr val="000000">
                      <a:alpha val="43137"/>
                    </a:srgbClr>
                  </a:outerShdw>
                </a:effectLst>
              </a:rPr>
              <a:t>розвитку</a:t>
            </a:r>
            <a:r>
              <a:rPr lang="ru-RU" sz="3200" b="1" i="1" cap="none" dirty="0" smtClean="0">
                <a:solidFill>
                  <a:schemeClr val="tx1">
                    <a:lumMod val="75000"/>
                    <a:lumOff val="25000"/>
                  </a:schemeClr>
                </a:solidFill>
                <a:effectLst>
                  <a:outerShdw blurRad="38100" dist="38100" dir="2700000" algn="tl">
                    <a:srgbClr val="000000">
                      <a:alpha val="43137"/>
                    </a:srgbClr>
                  </a:outerShdw>
                </a:effectLst>
              </a:rPr>
              <a:t> </a:t>
            </a:r>
            <a:r>
              <a:rPr lang="ru-RU" sz="3200" b="1" i="1" cap="none" dirty="0" err="1" smtClean="0">
                <a:solidFill>
                  <a:schemeClr val="tx1">
                    <a:lumMod val="75000"/>
                    <a:lumOff val="25000"/>
                  </a:schemeClr>
                </a:solidFill>
                <a:effectLst>
                  <a:outerShdw blurRad="38100" dist="38100" dir="2700000" algn="tl">
                    <a:srgbClr val="000000">
                      <a:alpha val="43137"/>
                    </a:srgbClr>
                  </a:outerShdw>
                </a:effectLst>
              </a:rPr>
              <a:t>селекції</a:t>
            </a:r>
            <a:r>
              <a:rPr lang="ru-RU" sz="2400" cap="none" dirty="0" smtClean="0">
                <a:solidFill>
                  <a:schemeClr val="tx1">
                    <a:lumMod val="75000"/>
                    <a:lumOff val="25000"/>
                  </a:schemeClr>
                </a:solidFill>
                <a:effectLst>
                  <a:outerShdw blurRad="38100" dist="38100" dir="2700000" algn="tl">
                    <a:srgbClr val="000000">
                      <a:alpha val="43137"/>
                    </a:srgbClr>
                  </a:outerShdw>
                </a:effectLst>
              </a:rPr>
              <a:t/>
            </a:r>
            <a:br>
              <a:rPr lang="ru-RU" sz="2400" cap="none" dirty="0" smtClean="0">
                <a:solidFill>
                  <a:schemeClr val="tx1">
                    <a:lumMod val="75000"/>
                    <a:lumOff val="25000"/>
                  </a:schemeClr>
                </a:solidFill>
                <a:effectLst>
                  <a:outerShdw blurRad="38100" dist="38100" dir="2700000" algn="tl">
                    <a:srgbClr val="000000">
                      <a:alpha val="43137"/>
                    </a:srgbClr>
                  </a:outerShdw>
                </a:effectLst>
              </a:rPr>
            </a:br>
            <a:r>
              <a:rPr lang="ru-RU" sz="2400" cap="none" dirty="0" err="1" smtClean="0">
                <a:solidFill>
                  <a:schemeClr val="tx1">
                    <a:lumMod val="75000"/>
                    <a:lumOff val="25000"/>
                  </a:schemeClr>
                </a:solidFill>
                <a:effectLst>
                  <a:outerShdw blurRad="38100" dist="38100" dir="2700000" algn="tl">
                    <a:srgbClr val="000000">
                      <a:alpha val="43137"/>
                    </a:srgbClr>
                  </a:outerShdw>
                </a:effectLst>
              </a:rPr>
              <a:t>Наукові</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основи</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селекції</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вперше</a:t>
            </a:r>
            <a:r>
              <a:rPr lang="ru-RU" sz="2400" cap="none" dirty="0" smtClean="0">
                <a:solidFill>
                  <a:schemeClr val="tx1">
                    <a:lumMod val="75000"/>
                    <a:lumOff val="25000"/>
                  </a:schemeClr>
                </a:solidFill>
                <a:effectLst>
                  <a:outerShdw blurRad="38100" dist="38100" dir="2700000" algn="tl">
                    <a:srgbClr val="000000">
                      <a:alpha val="43137"/>
                    </a:srgbClr>
                  </a:outerShdw>
                </a:effectLst>
              </a:rPr>
              <a:t> заклав </a:t>
            </a:r>
            <a:r>
              <a:rPr lang="ru-RU" sz="2400" cap="none" dirty="0">
                <a:solidFill>
                  <a:schemeClr val="tx1">
                    <a:lumMod val="75000"/>
                    <a:lumOff val="25000"/>
                  </a:schemeClr>
                </a:solidFill>
                <a:effectLst>
                  <a:outerShdw blurRad="38100" dist="38100" dir="2700000" algn="tl">
                    <a:srgbClr val="000000">
                      <a:alpha val="43137"/>
                    </a:srgbClr>
                  </a:outerShdw>
                </a:effectLst>
              </a:rPr>
              <a:t>Ч</a:t>
            </a:r>
            <a:r>
              <a:rPr lang="ru-RU" sz="2400" cap="none" dirty="0" smtClean="0">
                <a:solidFill>
                  <a:schemeClr val="tx1">
                    <a:lumMod val="75000"/>
                    <a:lumOff val="25000"/>
                  </a:schemeClr>
                </a:solidFill>
                <a:effectLst>
                  <a:outerShdw blurRad="38100" dist="38100" dir="2700000" algn="tl">
                    <a:srgbClr val="000000">
                      <a:alpha val="43137"/>
                    </a:srgbClr>
                  </a:outerShdw>
                </a:effectLst>
              </a:rPr>
              <a:t>арльз </a:t>
            </a:r>
            <a:r>
              <a:rPr lang="ru-RU" sz="2400" cap="none" dirty="0" err="1">
                <a:solidFill>
                  <a:schemeClr val="tx1">
                    <a:lumMod val="75000"/>
                    <a:lumOff val="25000"/>
                  </a:schemeClr>
                </a:solidFill>
                <a:effectLst>
                  <a:outerShdw blurRad="38100" dist="38100" dir="2700000" algn="tl">
                    <a:srgbClr val="000000">
                      <a:alpha val="43137"/>
                    </a:srgbClr>
                  </a:outerShdw>
                </a:effectLst>
              </a:rPr>
              <a:t>Д</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арвін</a:t>
            </a:r>
            <a:r>
              <a:rPr lang="ru-RU" sz="2400" cap="none" dirty="0" smtClean="0">
                <a:solidFill>
                  <a:schemeClr val="tx1">
                    <a:lumMod val="75000"/>
                    <a:lumOff val="25000"/>
                  </a:schemeClr>
                </a:solidFill>
                <a:effectLst>
                  <a:outerShdw blurRad="38100" dist="38100" dir="2700000" algn="tl">
                    <a:srgbClr val="000000">
                      <a:alpha val="43137"/>
                    </a:srgbClr>
                  </a:outerShdw>
                </a:effectLst>
              </a:rPr>
              <a:t> (1859). У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зв'язку</a:t>
            </a:r>
            <a:r>
              <a:rPr lang="ru-RU" sz="2400" cap="none" dirty="0" smtClean="0">
                <a:solidFill>
                  <a:schemeClr val="tx1">
                    <a:lumMod val="75000"/>
                    <a:lumOff val="25000"/>
                  </a:schemeClr>
                </a:solidFill>
                <a:effectLst>
                  <a:outerShdw blurRad="38100" dist="38100" dir="2700000" algn="tl">
                    <a:srgbClr val="000000">
                      <a:alpha val="43137"/>
                    </a:srgbClr>
                  </a:outerShdw>
                </a:effectLst>
              </a:rPr>
              <a:t> з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розвитком</a:t>
            </a:r>
            <a:r>
              <a:rPr lang="ru-RU" sz="2400" cap="none" dirty="0" smtClean="0">
                <a:solidFill>
                  <a:schemeClr val="tx1">
                    <a:lumMod val="75000"/>
                    <a:lumOff val="25000"/>
                  </a:schemeClr>
                </a:solidFill>
                <a:effectLst>
                  <a:outerShdw blurRad="38100" dist="38100" dir="2700000" algn="tl">
                    <a:srgbClr val="000000">
                      <a:alpha val="43137"/>
                    </a:srgbClr>
                  </a:outerShdw>
                </a:effectLst>
              </a:rPr>
              <a:t> генетики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селекція</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вийшла</a:t>
            </a:r>
            <a:r>
              <a:rPr lang="ru-RU" sz="2400" cap="none" dirty="0" smtClean="0">
                <a:solidFill>
                  <a:schemeClr val="tx1">
                    <a:lumMod val="75000"/>
                    <a:lumOff val="25000"/>
                  </a:schemeClr>
                </a:solidFill>
                <a:effectLst>
                  <a:outerShdw blurRad="38100" dist="38100" dir="2700000" algn="tl">
                    <a:srgbClr val="000000">
                      <a:alpha val="43137"/>
                    </a:srgbClr>
                  </a:outerShdw>
                </a:effectLst>
              </a:rPr>
              <a:t> з стану комплексу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практичних</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заходів</a:t>
            </a:r>
            <a:r>
              <a:rPr lang="ru-RU" sz="2400" cap="none" dirty="0" smtClean="0">
                <a:solidFill>
                  <a:schemeClr val="tx1">
                    <a:lumMod val="75000"/>
                    <a:lumOff val="25000"/>
                  </a:schemeClr>
                </a:solidFill>
                <a:effectLst>
                  <a:outerShdw blurRad="38100" dist="38100" dir="2700000" algn="tl">
                    <a:srgbClr val="000000">
                      <a:alpha val="43137"/>
                    </a:srgbClr>
                  </a:outerShdw>
                </a:effectLst>
              </a:rPr>
              <a:t> для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виведення</a:t>
            </a:r>
            <a:r>
              <a:rPr lang="ru-RU" sz="2400" cap="none" dirty="0" smtClean="0">
                <a:solidFill>
                  <a:schemeClr val="tx1">
                    <a:lumMod val="75000"/>
                    <a:lumOff val="25000"/>
                  </a:schemeClr>
                </a:solidFill>
                <a:effectLst>
                  <a:outerShdw blurRad="38100" dist="38100" dir="2700000" algn="tl">
                    <a:srgbClr val="000000">
                      <a:alpha val="43137"/>
                    </a:srgbClr>
                  </a:outerShdw>
                </a:effectLst>
              </a:rPr>
              <a:t> і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поліпшення</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сортів</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рослин</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порід</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свійських</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тварин</a:t>
            </a:r>
            <a:r>
              <a:rPr lang="ru-RU" sz="2400" cap="none" dirty="0" smtClean="0">
                <a:solidFill>
                  <a:schemeClr val="tx1">
                    <a:lumMod val="75000"/>
                    <a:lumOff val="25000"/>
                  </a:schemeClr>
                </a:solidFill>
                <a:effectLst>
                  <a:outerShdw blurRad="38100" dist="38100" dir="2700000" algn="tl">
                    <a:srgbClr val="000000">
                      <a:alpha val="43137"/>
                    </a:srgbClr>
                  </a:outerShdw>
                </a:effectLst>
              </a:rPr>
              <a:t> і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штамів</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мікроорганізмів</a:t>
            </a:r>
            <a:r>
              <a:rPr lang="ru-RU" sz="2400" cap="none" dirty="0" smtClean="0">
                <a:solidFill>
                  <a:schemeClr val="tx1">
                    <a:lumMod val="75000"/>
                    <a:lumOff val="25000"/>
                  </a:schemeClr>
                </a:solidFill>
                <a:effectLst>
                  <a:outerShdw blurRad="38100" dist="38100" dir="2700000" algn="tl">
                    <a:srgbClr val="000000">
                      <a:alpha val="43137"/>
                    </a:srgbClr>
                  </a:outerShdw>
                </a:effectLst>
              </a:rPr>
              <a:t> і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перетворилася</a:t>
            </a:r>
            <a:r>
              <a:rPr lang="ru-RU" sz="2400" cap="none" dirty="0" smtClean="0">
                <a:solidFill>
                  <a:schemeClr val="tx1">
                    <a:lumMod val="75000"/>
                    <a:lumOff val="25000"/>
                  </a:schemeClr>
                </a:solidFill>
                <a:effectLst>
                  <a:outerShdw blurRad="38100" dist="38100" dir="2700000" algn="tl">
                    <a:srgbClr val="000000">
                      <a:alpha val="43137"/>
                    </a:srgbClr>
                  </a:outerShdw>
                </a:effectLst>
              </a:rPr>
              <a:t> на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точну</a:t>
            </a:r>
            <a:r>
              <a:rPr lang="ru-RU" sz="2400" cap="none" dirty="0" smtClean="0">
                <a:solidFill>
                  <a:schemeClr val="tx1">
                    <a:lumMod val="75000"/>
                    <a:lumOff val="25000"/>
                  </a:schemeClr>
                </a:solidFill>
                <a:effectLst>
                  <a:outerShdw blurRad="38100" dist="38100" dir="2700000" algn="tl">
                    <a:srgbClr val="000000">
                      <a:alpha val="43137"/>
                    </a:srgbClr>
                  </a:outerShdw>
                </a:effectLst>
              </a:rPr>
              <a:t> науку,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базовану</a:t>
            </a:r>
            <a:r>
              <a:rPr lang="ru-RU" sz="2400" cap="none" dirty="0" smtClean="0">
                <a:solidFill>
                  <a:schemeClr val="tx1">
                    <a:lumMod val="75000"/>
                    <a:lumOff val="25000"/>
                  </a:schemeClr>
                </a:solidFill>
                <a:effectLst>
                  <a:outerShdw blurRad="38100" dist="38100" dir="2700000" algn="tl">
                    <a:srgbClr val="000000">
                      <a:alpha val="43137"/>
                    </a:srgbClr>
                  </a:outerShdw>
                </a:effectLst>
              </a:rPr>
              <a:t> на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експерименті</a:t>
            </a:r>
            <a:r>
              <a:rPr lang="ru-RU" sz="2400" cap="none" dirty="0" smtClean="0">
                <a:solidFill>
                  <a:schemeClr val="tx1">
                    <a:lumMod val="75000"/>
                    <a:lumOff val="25000"/>
                  </a:schemeClr>
                </a:solidFill>
                <a:effectLst>
                  <a:outerShdw blurRad="38100" dist="38100" dir="2700000" algn="tl">
                    <a:srgbClr val="000000">
                      <a:alpha val="43137"/>
                    </a:srgbClr>
                  </a:outerShdw>
                </a:effectLst>
              </a:rPr>
              <a:t>.</a:t>
            </a:r>
            <a:r>
              <a:rPr lang="ru-RU" sz="2000" cap="none" dirty="0" smtClean="0">
                <a:solidFill>
                  <a:schemeClr val="tx1">
                    <a:lumMod val="75000"/>
                    <a:lumOff val="25000"/>
                  </a:schemeClr>
                </a:solidFill>
                <a:effectLst>
                  <a:outerShdw blurRad="38100" dist="38100" dir="2700000" algn="tl">
                    <a:srgbClr val="000000">
                      <a:alpha val="43137"/>
                    </a:srgbClr>
                  </a:outerShdw>
                </a:effectLst>
              </a:rPr>
              <a:t/>
            </a:r>
            <a:br>
              <a:rPr lang="ru-RU" sz="2000" cap="none" dirty="0" smtClean="0">
                <a:solidFill>
                  <a:schemeClr val="tx1">
                    <a:lumMod val="75000"/>
                    <a:lumOff val="25000"/>
                  </a:schemeClr>
                </a:solidFill>
                <a:effectLst>
                  <a:outerShdw blurRad="38100" dist="38100" dir="2700000" algn="tl">
                    <a:srgbClr val="000000">
                      <a:alpha val="43137"/>
                    </a:srgbClr>
                  </a:outerShdw>
                </a:effectLst>
              </a:rPr>
            </a:br>
            <a:r>
              <a:rPr lang="ru-RU" sz="2000" cap="none" dirty="0" smtClean="0">
                <a:solidFill>
                  <a:schemeClr val="tx1">
                    <a:lumMod val="75000"/>
                    <a:lumOff val="25000"/>
                  </a:schemeClr>
                </a:solidFill>
                <a:effectLst>
                  <a:outerShdw blurRad="38100" dist="38100" dir="2700000" algn="tl">
                    <a:srgbClr val="000000">
                      <a:alpha val="43137"/>
                    </a:srgbClr>
                  </a:outerShdw>
                </a:effectLst>
              </a:rPr>
              <a:t/>
            </a:r>
            <a:br>
              <a:rPr lang="ru-RU" sz="2000" cap="none" dirty="0" smtClean="0">
                <a:solidFill>
                  <a:schemeClr val="tx1">
                    <a:lumMod val="75000"/>
                    <a:lumOff val="25000"/>
                  </a:schemeClr>
                </a:solidFill>
                <a:effectLst>
                  <a:outerShdw blurRad="38100" dist="38100" dir="2700000" algn="tl">
                    <a:srgbClr val="000000">
                      <a:alpha val="43137"/>
                    </a:srgbClr>
                  </a:outerShdw>
                </a:effectLst>
              </a:rPr>
            </a:br>
            <a:endParaRPr lang="ru-RU" sz="2000" cap="none" dirty="0">
              <a:solidFill>
                <a:schemeClr val="tx1">
                  <a:lumMod val="75000"/>
                  <a:lumOff val="25000"/>
                </a:scheme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3488916"/>
            <a:ext cx="3936466" cy="3125632"/>
          </a:xfrm>
          <a:prstGeom prst="rect">
            <a:avLst/>
          </a:prstGeom>
          <a:ln>
            <a:noFill/>
          </a:ln>
          <a:effectLst>
            <a:softEdge rad="112500"/>
          </a:effectLst>
        </p:spPr>
      </p:pic>
    </p:spTree>
    <p:extLst>
      <p:ext uri="{BB962C8B-B14F-4D97-AF65-F5344CB8AC3E}">
        <p14:creationId xmlns:p14="http://schemas.microsoft.com/office/powerpoint/2010/main" val="3550713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6696744" cy="6264696"/>
          </a:xfrm>
        </p:spPr>
        <p:txBody>
          <a:bodyPr>
            <a:noAutofit/>
          </a:bodyPr>
          <a:lstStyle/>
          <a:p>
            <a:pPr algn="l"/>
            <a:r>
              <a:rPr lang="ru-RU" sz="2400" cap="none" dirty="0" smtClean="0">
                <a:solidFill>
                  <a:schemeClr val="tx1">
                    <a:lumMod val="75000"/>
                    <a:lumOff val="25000"/>
                  </a:schemeClr>
                </a:solidFill>
                <a:effectLst>
                  <a:outerShdw blurRad="38100" dist="38100" dir="2700000" algn="tl">
                    <a:srgbClr val="000000">
                      <a:alpha val="43137"/>
                    </a:srgbClr>
                  </a:outerShdw>
                </a:effectLst>
              </a:rPr>
              <a:t>На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українських</a:t>
            </a:r>
            <a:r>
              <a:rPr lang="ru-RU" sz="2400" cap="none" dirty="0" smtClean="0">
                <a:solidFill>
                  <a:schemeClr val="tx1">
                    <a:lumMod val="75000"/>
                    <a:lumOff val="25000"/>
                  </a:schemeClr>
                </a:solidFill>
                <a:effectLst>
                  <a:outerShdw blurRad="38100" dist="38100" dir="2700000" algn="tl">
                    <a:srgbClr val="000000">
                      <a:alpha val="43137"/>
                    </a:srgbClr>
                  </a:outerShdw>
                </a:effectLst>
              </a:rPr>
              <a:t> землях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були</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створені</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такі</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сорти</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сільськогосподарських</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рослин</a:t>
            </a:r>
            <a:r>
              <a:rPr lang="ru-RU" sz="2400" cap="none" dirty="0" smtClean="0">
                <a:solidFill>
                  <a:schemeClr val="tx1">
                    <a:lumMod val="75000"/>
                    <a:lumOff val="25000"/>
                  </a:schemeClr>
                </a:solidFill>
                <a:effectLst>
                  <a:outerShdw blurRad="38100" dist="38100" dir="2700000" algn="tl">
                    <a:srgbClr val="000000">
                      <a:alpha val="43137"/>
                    </a:srgbClr>
                  </a:outerShdw>
                </a:effectLst>
              </a:rPr>
              <a:t>, як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озима</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пшениця</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кримка</a:t>
            </a:r>
            <a:r>
              <a:rPr lang="ru-RU" sz="2400" cap="none" dirty="0" smtClean="0">
                <a:solidFill>
                  <a:schemeClr val="tx1">
                    <a:lumMod val="75000"/>
                    <a:lumOff val="25000"/>
                  </a:schemeClr>
                </a:solidFill>
                <a:effectLst>
                  <a:outerShdw blurRad="38100" dist="38100" dir="2700000" algn="tl">
                    <a:srgbClr val="000000">
                      <a:alpha val="43137"/>
                    </a:srgbClr>
                  </a:outerShdw>
                </a:effectLst>
              </a:rPr>
              <a:t>, яра —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полтавка</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конюшина</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глухівка</a:t>
            </a:r>
            <a:r>
              <a:rPr lang="ru-RU" sz="2400" cap="none" dirty="0" smtClean="0">
                <a:solidFill>
                  <a:schemeClr val="tx1">
                    <a:lumMod val="75000"/>
                    <a:lumOff val="25000"/>
                  </a:schemeClr>
                </a:solidFill>
                <a:effectLst>
                  <a:outerShdw blurRad="38100" dist="38100" dir="2700000" algn="tl">
                    <a:srgbClr val="000000">
                      <a:alpha val="43137"/>
                    </a:srgbClr>
                  </a:outerShdw>
                </a:effectLst>
              </a:rPr>
              <a:t>, яра вика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вишневецька</a:t>
            </a:r>
            <a:r>
              <a:rPr lang="ru-RU" sz="2400" cap="none" dirty="0" smtClean="0">
                <a:solidFill>
                  <a:schemeClr val="tx1">
                    <a:lumMod val="75000"/>
                    <a:lumOff val="25000"/>
                  </a:schemeClr>
                </a:solidFill>
                <a:effectLst>
                  <a:outerShdw blurRad="38100" dist="38100" dir="2700000" algn="tl">
                    <a:srgbClr val="000000">
                      <a:alpha val="43137"/>
                    </a:srgbClr>
                  </a:outerShdw>
                </a:effectLst>
              </a:rPr>
              <a:t> та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багато</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інших</a:t>
            </a:r>
            <a:r>
              <a:rPr lang="ru-RU" sz="2400" cap="none" dirty="0" smtClean="0">
                <a:solidFill>
                  <a:schemeClr val="tx1">
                    <a:lumMod val="75000"/>
                    <a:lumOff val="25000"/>
                  </a:schemeClr>
                </a:solidFill>
                <a:effectLst>
                  <a:outerShdw blurRad="38100" dist="38100" dir="2700000" algn="tl">
                    <a:srgbClr val="000000">
                      <a:alpha val="43137"/>
                    </a:srgbClr>
                  </a:outerShdw>
                </a:effectLst>
              </a:rPr>
              <a:t>. Як наука,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селекція</a:t>
            </a:r>
            <a:r>
              <a:rPr lang="ru-RU" sz="2400" cap="none" dirty="0" smtClean="0">
                <a:solidFill>
                  <a:schemeClr val="tx1">
                    <a:lumMod val="75000"/>
                    <a:lumOff val="25000"/>
                  </a:schemeClr>
                </a:solidFill>
                <a:effectLst>
                  <a:outerShdw blurRad="38100" dist="38100" dir="2700000" algn="tl">
                    <a:srgbClr val="000000">
                      <a:alpha val="43137"/>
                    </a:srgbClr>
                  </a:outerShdw>
                </a:effectLst>
              </a:rPr>
              <a:t> почала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розвиватися</a:t>
            </a:r>
            <a:r>
              <a:rPr lang="ru-RU" sz="2400" cap="none" dirty="0" smtClean="0">
                <a:solidFill>
                  <a:schemeClr val="tx1">
                    <a:lumMod val="75000"/>
                    <a:lumOff val="25000"/>
                  </a:schemeClr>
                </a:solidFill>
                <a:effectLst>
                  <a:outerShdw blurRad="38100" dist="38100" dir="2700000" algn="tl">
                    <a:srgbClr val="000000">
                      <a:alpha val="43137"/>
                    </a:srgbClr>
                  </a:outerShdw>
                </a:effectLst>
              </a:rPr>
              <a:t> в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україні</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наприкінці</a:t>
            </a:r>
            <a:r>
              <a:rPr lang="ru-RU" sz="2400" cap="none" dirty="0" smtClean="0">
                <a:solidFill>
                  <a:schemeClr val="tx1">
                    <a:lumMod val="75000"/>
                    <a:lumOff val="25000"/>
                  </a:schemeClr>
                </a:solidFill>
                <a:effectLst>
                  <a:outerShdw blurRad="38100" dist="38100" dir="2700000" algn="tl">
                    <a:srgbClr val="000000">
                      <a:alpha val="43137"/>
                    </a:srgbClr>
                  </a:outerShdw>
                </a:effectLst>
              </a:rPr>
              <a:t> 19 ст., Коли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виникли</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перші</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станції</a:t>
            </a:r>
            <a:r>
              <a:rPr lang="ru-RU" sz="2400" cap="none" dirty="0" smtClean="0">
                <a:solidFill>
                  <a:schemeClr val="tx1">
                    <a:lumMod val="75000"/>
                    <a:lumOff val="25000"/>
                  </a:schemeClr>
                </a:solidFill>
                <a:effectLst>
                  <a:outerShdw blurRad="38100" dist="38100" dir="2700000" algn="tl">
                    <a:srgbClr val="000000">
                      <a:alpha val="43137"/>
                    </a:srgbClr>
                  </a:outerShdw>
                </a:effectLst>
              </a:rPr>
              <a:t> для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селекції</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цукрового</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буряка</a:t>
            </a:r>
            <a:r>
              <a:rPr lang="ru-RU" sz="2400" cap="none" dirty="0" smtClean="0">
                <a:solidFill>
                  <a:schemeClr val="tx1">
                    <a:lumMod val="75000"/>
                    <a:lumOff val="25000"/>
                  </a:schemeClr>
                </a:solidFill>
                <a:effectLst>
                  <a:outerShdw blurRad="38100" dist="38100" dir="2700000" algn="tl">
                    <a:srgbClr val="000000">
                      <a:alpha val="43137"/>
                    </a:srgbClr>
                  </a:outerShdw>
                </a:effectLst>
              </a:rPr>
              <a:t> й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інших</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сільськогосподарських</a:t>
            </a:r>
            <a:r>
              <a:rPr lang="ru-RU" sz="2400" cap="none" dirty="0" smtClean="0">
                <a:solidFill>
                  <a:schemeClr val="tx1">
                    <a:lumMod val="75000"/>
                    <a:lumOff val="25000"/>
                  </a:schemeClr>
                </a:solidFill>
                <a:effectLst>
                  <a:outerShdw blurRad="38100" dist="38100" dir="2700000" algn="tl">
                    <a:srgbClr val="000000">
                      <a:alpha val="43137"/>
                    </a:srgbClr>
                  </a:outerShdw>
                </a:effectLst>
              </a:rPr>
              <a:t> культур: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уладівська</a:t>
            </a:r>
            <a:r>
              <a:rPr lang="ru-RU" sz="2400" cap="none" dirty="0" smtClean="0">
                <a:solidFill>
                  <a:schemeClr val="tx1">
                    <a:lumMod val="75000"/>
                    <a:lumOff val="25000"/>
                  </a:schemeClr>
                </a:solidFill>
                <a:effectLst>
                  <a:outerShdw blurRad="38100" dist="38100" dir="2700000" algn="tl">
                    <a:srgbClr val="000000">
                      <a:alpha val="43137"/>
                    </a:srgbClr>
                  </a:outerShdw>
                </a:effectLst>
              </a:rPr>
              <a:t> (1880),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немерчанська</a:t>
            </a:r>
            <a:r>
              <a:rPr lang="ru-RU" sz="2400" cap="none" dirty="0" smtClean="0">
                <a:solidFill>
                  <a:schemeClr val="tx1">
                    <a:lumMod val="75000"/>
                    <a:lumOff val="25000"/>
                  </a:schemeClr>
                </a:solidFill>
                <a:effectLst>
                  <a:outerShdw blurRad="38100" dist="38100" dir="2700000" algn="tl">
                    <a:srgbClr val="000000">
                      <a:alpha val="43137"/>
                    </a:srgbClr>
                  </a:outerShdw>
                </a:effectLst>
              </a:rPr>
              <a:t> (1886),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іванівська</a:t>
            </a:r>
            <a:r>
              <a:rPr lang="ru-RU" sz="2400" cap="none" dirty="0" smtClean="0">
                <a:solidFill>
                  <a:schemeClr val="tx1">
                    <a:lumMod val="75000"/>
                    <a:lumOff val="25000"/>
                  </a:schemeClr>
                </a:solidFill>
                <a:effectLst>
                  <a:outerShdw blurRad="38100" dist="38100" dir="2700000" algn="tl">
                    <a:srgbClr val="000000">
                      <a:alpha val="43137"/>
                    </a:srgbClr>
                  </a:outerShdw>
                </a:effectLst>
              </a:rPr>
              <a:t> (1887),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верхняцька</a:t>
            </a:r>
            <a:r>
              <a:rPr lang="ru-RU" sz="2400" cap="none" dirty="0" smtClean="0">
                <a:solidFill>
                  <a:schemeClr val="tx1">
                    <a:lumMod val="75000"/>
                    <a:lumOff val="25000"/>
                  </a:schemeClr>
                </a:solidFill>
                <a:effectLst>
                  <a:outerShdw blurRad="38100" dist="38100" dir="2700000" algn="tl">
                    <a:srgbClr val="000000">
                      <a:alpha val="43137"/>
                    </a:srgbClr>
                  </a:outerShdw>
                </a:effectLst>
              </a:rPr>
              <a:t> (1899),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згодом</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миронівська</a:t>
            </a:r>
            <a:r>
              <a:rPr lang="ru-RU" sz="2400" cap="none" dirty="0" smtClean="0">
                <a:solidFill>
                  <a:schemeClr val="tx1">
                    <a:lumMod val="75000"/>
                    <a:lumOff val="25000"/>
                  </a:schemeClr>
                </a:solidFill>
                <a:effectLst>
                  <a:outerShdw blurRad="38100" dist="38100" dir="2700000" algn="tl">
                    <a:srgbClr val="000000">
                      <a:alpha val="43137"/>
                    </a:srgbClr>
                  </a:outerShdw>
                </a:effectLst>
              </a:rPr>
              <a:t> (1911).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Після</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занепаду</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під</a:t>
            </a:r>
            <a:r>
              <a:rPr lang="ru-RU" sz="2400" cap="none" dirty="0" smtClean="0">
                <a:solidFill>
                  <a:schemeClr val="tx1">
                    <a:lumMod val="75000"/>
                    <a:lumOff val="25000"/>
                  </a:schemeClr>
                </a:solidFill>
                <a:effectLst>
                  <a:outerShdw blurRad="38100" dist="38100" dir="2700000" algn="tl">
                    <a:srgbClr val="000000">
                      <a:alpha val="43137"/>
                    </a:srgbClr>
                  </a:outerShdw>
                </a:effectLst>
              </a:rPr>
              <a:t> час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революції</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їхню</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діяльність</a:t>
            </a:r>
            <a:r>
              <a:rPr lang="ru-RU" sz="2400" cap="none" dirty="0" smtClean="0">
                <a:solidFill>
                  <a:schemeClr val="tx1">
                    <a:lumMod val="75000"/>
                    <a:lumOff val="25000"/>
                  </a:schemeClr>
                </a:solidFill>
                <a:effectLst>
                  <a:outerShdw blurRad="38100" dist="38100" dir="2700000" algn="tl">
                    <a:srgbClr val="000000">
                      <a:alpha val="43137"/>
                    </a:srgbClr>
                  </a:outerShdw>
                </a:effectLst>
              </a:rPr>
              <a:t> поновлено у 1920-их </a:t>
            </a:r>
            <a:r>
              <a:rPr lang="en-US" sz="2400" cap="none" dirty="0" smtClean="0">
                <a:solidFill>
                  <a:schemeClr val="tx1">
                    <a:lumMod val="75000"/>
                    <a:lumOff val="25000"/>
                  </a:schemeClr>
                </a:solidFill>
                <a:effectLst>
                  <a:outerShdw blurRad="38100" dist="38100" dir="2700000" algn="tl">
                    <a:srgbClr val="000000">
                      <a:alpha val="43137"/>
                    </a:srgbClr>
                  </a:outerShdw>
                </a:effectLst>
              </a:rPr>
              <a:t>pp. </a:t>
            </a:r>
            <a:r>
              <a:rPr lang="ru-RU" sz="2400" cap="none" dirty="0" smtClean="0">
                <a:solidFill>
                  <a:schemeClr val="tx1">
                    <a:lumMod val="75000"/>
                    <a:lumOff val="25000"/>
                  </a:schemeClr>
                </a:solidFill>
                <a:effectLst>
                  <a:outerShdw blurRad="38100" dist="38100" dir="2700000" algn="tl">
                    <a:srgbClr val="000000">
                      <a:alpha val="43137"/>
                    </a:srgbClr>
                  </a:outerShdw>
                </a:effectLst>
              </a:rPr>
              <a:t>І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організовано</a:t>
            </a:r>
            <a:r>
              <a:rPr lang="ru-RU" sz="2400" cap="none" dirty="0" smtClean="0">
                <a:solidFill>
                  <a:schemeClr val="tx1">
                    <a:lumMod val="75000"/>
                    <a:lumOff val="25000"/>
                  </a:schemeClr>
                </a:solidFill>
                <a:effectLst>
                  <a:outerShdw blurRad="38100" dist="38100" dir="2700000" algn="tl">
                    <a:srgbClr val="000000">
                      <a:alpha val="43137"/>
                    </a:srgbClr>
                  </a:outerShdw>
                </a:effectLst>
              </a:rPr>
              <a:t> </a:t>
            </a:r>
            <a:r>
              <a:rPr lang="ru-RU" sz="2400" cap="none" dirty="0" err="1" smtClean="0">
                <a:solidFill>
                  <a:schemeClr val="tx1">
                    <a:lumMod val="75000"/>
                    <a:lumOff val="25000"/>
                  </a:schemeClr>
                </a:solidFill>
                <a:effectLst>
                  <a:outerShdw blurRad="38100" dist="38100" dir="2700000" algn="tl">
                    <a:srgbClr val="000000">
                      <a:alpha val="43137"/>
                    </a:srgbClr>
                  </a:outerShdw>
                </a:effectLst>
              </a:rPr>
              <a:t>нові</a:t>
            </a:r>
            <a:r>
              <a:rPr lang="ru-RU" sz="2400" cap="none" dirty="0" smtClean="0">
                <a:solidFill>
                  <a:schemeClr val="tx1">
                    <a:lumMod val="75000"/>
                    <a:lumOff val="25000"/>
                  </a:schemeClr>
                </a:solidFill>
                <a:effectLst>
                  <a:outerShdw blurRad="38100" dist="38100" dir="2700000" algn="tl">
                    <a:srgbClr val="000000">
                      <a:alpha val="43137"/>
                    </a:srgbClr>
                  </a:outerShdw>
                </a:effectLst>
              </a:rPr>
              <a:t>.</a:t>
            </a:r>
            <a:endParaRPr lang="ru-RU" sz="2400" cap="none" dirty="0">
              <a:solidFill>
                <a:schemeClr val="tx1">
                  <a:lumMod val="75000"/>
                  <a:lumOff val="25000"/>
                </a:scheme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116632"/>
            <a:ext cx="1258370" cy="6669360"/>
          </a:xfrm>
          <a:prstGeom prst="rect">
            <a:avLst/>
          </a:prstGeom>
          <a:ln>
            <a:noFill/>
          </a:ln>
          <a:effectLst>
            <a:softEdge rad="112500"/>
          </a:effectLst>
        </p:spPr>
      </p:pic>
    </p:spTree>
    <p:extLst>
      <p:ext uri="{BB962C8B-B14F-4D97-AF65-F5344CB8AC3E}">
        <p14:creationId xmlns:p14="http://schemas.microsoft.com/office/powerpoint/2010/main" val="1775473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80920" cy="2016224"/>
          </a:xfrm>
        </p:spPr>
        <p:txBody>
          <a:bodyPr>
            <a:normAutofit/>
          </a:bodyPr>
          <a:lstStyle/>
          <a:p>
            <a:pPr algn="l"/>
            <a:r>
              <a:rPr lang="ru-RU" b="1" i="1" cap="none" dirty="0" err="1">
                <a:solidFill>
                  <a:schemeClr val="tx1">
                    <a:lumMod val="75000"/>
                    <a:lumOff val="25000"/>
                  </a:schemeClr>
                </a:solidFill>
                <a:effectLst>
                  <a:outerShdw blurRad="38100" dist="38100" dir="2700000" algn="tl">
                    <a:srgbClr val="000000">
                      <a:alpha val="43137"/>
                    </a:srgbClr>
                  </a:outerShdw>
                </a:effectLst>
              </a:rPr>
              <a:t>Основні</a:t>
            </a:r>
            <a:r>
              <a:rPr lang="ru-RU" b="1" i="1" cap="none" dirty="0">
                <a:solidFill>
                  <a:schemeClr val="tx1">
                    <a:lumMod val="75000"/>
                    <a:lumOff val="25000"/>
                  </a:schemeClr>
                </a:solidFill>
                <a:effectLst>
                  <a:outerShdw blurRad="38100" dist="38100" dir="2700000" algn="tl">
                    <a:srgbClr val="000000">
                      <a:alpha val="43137"/>
                    </a:srgbClr>
                  </a:outerShdw>
                </a:effectLst>
              </a:rPr>
              <a:t> </a:t>
            </a:r>
            <a:r>
              <a:rPr lang="ru-RU" b="1" i="1" cap="none" dirty="0" err="1">
                <a:solidFill>
                  <a:schemeClr val="tx1">
                    <a:lumMod val="75000"/>
                    <a:lumOff val="25000"/>
                  </a:schemeClr>
                </a:solidFill>
                <a:effectLst>
                  <a:outerShdw blurRad="38100" dist="38100" dir="2700000" algn="tl">
                    <a:srgbClr val="000000">
                      <a:alpha val="43137"/>
                    </a:srgbClr>
                  </a:outerShdw>
                </a:effectLst>
              </a:rPr>
              <a:t>методи</a:t>
            </a:r>
            <a:r>
              <a:rPr lang="ru-RU" b="1" i="1" cap="none" dirty="0">
                <a:solidFill>
                  <a:schemeClr val="tx1">
                    <a:lumMod val="75000"/>
                    <a:lumOff val="25000"/>
                  </a:schemeClr>
                </a:solidFill>
                <a:effectLst>
                  <a:outerShdw blurRad="38100" dist="38100" dir="2700000" algn="tl">
                    <a:srgbClr val="000000">
                      <a:alpha val="43137"/>
                    </a:srgbClr>
                  </a:outerShdw>
                </a:effectLst>
              </a:rPr>
              <a:t> </a:t>
            </a:r>
            <a:r>
              <a:rPr lang="ru-RU" b="1" i="1" cap="none" dirty="0" err="1">
                <a:solidFill>
                  <a:schemeClr val="tx1">
                    <a:lumMod val="75000"/>
                    <a:lumOff val="25000"/>
                  </a:schemeClr>
                </a:solidFill>
                <a:effectLst>
                  <a:outerShdw blurRad="38100" dist="38100" dir="2700000" algn="tl">
                    <a:srgbClr val="000000">
                      <a:alpha val="43137"/>
                    </a:srgbClr>
                  </a:outerShdw>
                </a:effectLst>
              </a:rPr>
              <a:t>селекції</a:t>
            </a:r>
            <a:r>
              <a:rPr lang="ru-RU" b="1" i="1" cap="none" dirty="0">
                <a:solidFill>
                  <a:schemeClr val="tx1">
                    <a:lumMod val="75000"/>
                    <a:lumOff val="25000"/>
                  </a:schemeClr>
                </a:solidFill>
                <a:effectLst>
                  <a:outerShdw blurRad="38100" dist="38100" dir="2700000" algn="tl">
                    <a:srgbClr val="000000">
                      <a:alpha val="43137"/>
                    </a:srgbClr>
                  </a:outerShdw>
                </a:effectLst>
              </a:rPr>
              <a:t> </a:t>
            </a:r>
            <a:r>
              <a:rPr lang="ru-RU" sz="4000" cap="none" dirty="0">
                <a:solidFill>
                  <a:schemeClr val="tx1">
                    <a:lumMod val="75000"/>
                    <a:lumOff val="25000"/>
                  </a:schemeClr>
                </a:solidFill>
                <a:effectLst>
                  <a:outerShdw blurRad="38100" dist="38100" dir="2700000" algn="tl">
                    <a:srgbClr val="000000">
                      <a:alpha val="43137"/>
                    </a:srgbClr>
                  </a:outerShdw>
                </a:effectLst>
              </a:rPr>
              <a:t>— </a:t>
            </a:r>
            <a:r>
              <a:rPr lang="ru-RU" sz="4000" cap="none" dirty="0" err="1">
                <a:solidFill>
                  <a:schemeClr val="tx1">
                    <a:lumMod val="75000"/>
                    <a:lumOff val="25000"/>
                  </a:schemeClr>
                </a:solidFill>
                <a:effectLst>
                  <a:outerShdw blurRad="38100" dist="38100" dir="2700000" algn="tl">
                    <a:srgbClr val="000000">
                      <a:alpha val="43137"/>
                    </a:srgbClr>
                  </a:outerShdw>
                </a:effectLst>
              </a:rPr>
              <a:t>це</a:t>
            </a:r>
            <a:r>
              <a:rPr lang="ru-RU" sz="4000" cap="none" dirty="0">
                <a:solidFill>
                  <a:schemeClr val="tx1">
                    <a:lumMod val="75000"/>
                    <a:lumOff val="25000"/>
                  </a:schemeClr>
                </a:solidFill>
                <a:effectLst>
                  <a:outerShdw blurRad="38100" dist="38100" dir="2700000" algn="tl">
                    <a:srgbClr val="000000">
                      <a:alpha val="43137"/>
                    </a:srgbClr>
                  </a:outerShdw>
                </a:effectLst>
              </a:rPr>
              <a:t> </a:t>
            </a:r>
            <a:r>
              <a:rPr lang="ru-RU" sz="4000" cap="none" dirty="0" err="1">
                <a:solidFill>
                  <a:schemeClr val="tx1">
                    <a:lumMod val="75000"/>
                    <a:lumOff val="25000"/>
                  </a:schemeClr>
                </a:solidFill>
                <a:effectLst>
                  <a:outerShdw blurRad="38100" dist="38100" dir="2700000" algn="tl">
                    <a:srgbClr val="000000">
                      <a:alpha val="43137"/>
                    </a:srgbClr>
                  </a:outerShdw>
                </a:effectLst>
              </a:rPr>
              <a:t>штучний</a:t>
            </a:r>
            <a:r>
              <a:rPr lang="ru-RU" sz="4000" cap="none" dirty="0">
                <a:solidFill>
                  <a:schemeClr val="tx1">
                    <a:lumMod val="75000"/>
                    <a:lumOff val="25000"/>
                  </a:schemeClr>
                </a:solidFill>
                <a:effectLst>
                  <a:outerShdw blurRad="38100" dist="38100" dir="2700000" algn="tl">
                    <a:srgbClr val="000000">
                      <a:alpha val="43137"/>
                    </a:srgbClr>
                  </a:outerShdw>
                </a:effectLst>
              </a:rPr>
              <a:t> </a:t>
            </a:r>
            <a:r>
              <a:rPr lang="ru-RU" sz="4000" cap="none" dirty="0" err="1">
                <a:solidFill>
                  <a:schemeClr val="tx1">
                    <a:lumMod val="75000"/>
                    <a:lumOff val="25000"/>
                  </a:schemeClr>
                </a:solidFill>
                <a:effectLst>
                  <a:outerShdw blurRad="38100" dist="38100" dir="2700000" algn="tl">
                    <a:srgbClr val="000000">
                      <a:alpha val="43137"/>
                    </a:srgbClr>
                  </a:outerShdw>
                </a:effectLst>
              </a:rPr>
              <a:t>добір</a:t>
            </a:r>
            <a:r>
              <a:rPr lang="ru-RU" sz="4000" cap="none" dirty="0">
                <a:solidFill>
                  <a:schemeClr val="tx1">
                    <a:lumMod val="75000"/>
                    <a:lumOff val="25000"/>
                  </a:schemeClr>
                </a:solidFill>
                <a:effectLst>
                  <a:outerShdw blurRad="38100" dist="38100" dir="2700000" algn="tl">
                    <a:srgbClr val="000000">
                      <a:alpha val="43137"/>
                    </a:srgbClr>
                  </a:outerShdw>
                </a:effectLst>
              </a:rPr>
              <a:t> і </a:t>
            </a:r>
            <a:r>
              <a:rPr lang="ru-RU" sz="4000" cap="none" dirty="0" err="1">
                <a:solidFill>
                  <a:schemeClr val="tx1">
                    <a:lumMod val="75000"/>
                    <a:lumOff val="25000"/>
                  </a:schemeClr>
                </a:solidFill>
                <a:effectLst>
                  <a:outerShdw blurRad="38100" dist="38100" dir="2700000" algn="tl">
                    <a:srgbClr val="000000">
                      <a:alpha val="43137"/>
                    </a:srgbClr>
                  </a:outerShdw>
                </a:effectLst>
              </a:rPr>
              <a:t>гібридизація</a:t>
            </a:r>
            <a:r>
              <a:rPr lang="ru-RU" sz="4000" cap="none" dirty="0">
                <a:solidFill>
                  <a:schemeClr val="tx1">
                    <a:lumMod val="75000"/>
                    <a:lumOff val="25000"/>
                  </a:schemeClr>
                </a:solidFill>
                <a:effectLst>
                  <a:outerShdw blurRad="38100" dist="38100" dir="2700000" algn="tl">
                    <a:srgbClr val="000000">
                      <a:alpha val="43137"/>
                    </a:srgbClr>
                  </a:outerShdw>
                </a:effectLst>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212976"/>
            <a:ext cx="8641507" cy="2715663"/>
          </a:xfrm>
          <a:prstGeom prst="rect">
            <a:avLst/>
          </a:prstGeom>
          <a:ln>
            <a:noFill/>
          </a:ln>
          <a:effectLst>
            <a:softEdge rad="112500"/>
          </a:effectLst>
        </p:spPr>
      </p:pic>
    </p:spTree>
    <p:extLst>
      <p:ext uri="{BB962C8B-B14F-4D97-AF65-F5344CB8AC3E}">
        <p14:creationId xmlns:p14="http://schemas.microsoft.com/office/powerpoint/2010/main" val="1946316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6912768" cy="6192688"/>
          </a:xfrm>
        </p:spPr>
        <p:txBody>
          <a:bodyPr>
            <a:noAutofit/>
          </a:bodyPr>
          <a:lstStyle/>
          <a:p>
            <a:pPr algn="l"/>
            <a:r>
              <a:rPr lang="ru-RU" sz="2600" cap="none" dirty="0" err="1">
                <a:solidFill>
                  <a:schemeClr val="tx1">
                    <a:lumMod val="75000"/>
                    <a:lumOff val="25000"/>
                  </a:schemeClr>
                </a:solidFill>
                <a:effectLst>
                  <a:outerShdw blurRad="38100" dist="38100" dir="2700000" algn="tl">
                    <a:srgbClr val="000000">
                      <a:alpha val="43137"/>
                    </a:srgbClr>
                  </a:outerShdw>
                </a:effectLst>
              </a:rPr>
              <a:t>Теорію</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b="1" i="1" cap="none" dirty="0">
                <a:solidFill>
                  <a:schemeClr val="tx1">
                    <a:lumMod val="75000"/>
                    <a:lumOff val="25000"/>
                  </a:schemeClr>
                </a:solidFill>
                <a:effectLst>
                  <a:outerShdw blurRad="38100" dist="38100" dir="2700000" algn="tl">
                    <a:srgbClr val="000000">
                      <a:alpha val="43137"/>
                    </a:srgbClr>
                  </a:outerShdw>
                </a:effectLst>
              </a:rPr>
              <a:t>штучного добору </a:t>
            </a:r>
            <a:r>
              <a:rPr lang="ru-RU" sz="2600" cap="none" dirty="0">
                <a:solidFill>
                  <a:schemeClr val="tx1">
                    <a:lumMod val="75000"/>
                    <a:lumOff val="25000"/>
                  </a:schemeClr>
                </a:solidFill>
                <a:effectLst>
                  <a:outerShdw blurRad="38100" dist="38100" dir="2700000" algn="tl">
                    <a:srgbClr val="000000">
                      <a:alpha val="43137"/>
                    </a:srgbClr>
                  </a:outerShdw>
                </a:effectLst>
              </a:rPr>
              <a:t>створив </a:t>
            </a:r>
            <a:r>
              <a:rPr lang="ru-RU" sz="2600" cap="none" dirty="0" err="1">
                <a:solidFill>
                  <a:schemeClr val="tx1">
                    <a:lumMod val="75000"/>
                    <a:lumOff val="25000"/>
                  </a:schemeClr>
                </a:solidFill>
                <a:effectLst>
                  <a:outerShdw blurRad="38100" dist="38100" dir="2700000" algn="tl">
                    <a:srgbClr val="000000">
                      <a:alpha val="43137"/>
                    </a:srgbClr>
                  </a:outerShdw>
                </a:effectLst>
              </a:rPr>
              <a:t>видатний</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англійський</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smtClean="0">
                <a:solidFill>
                  <a:schemeClr val="tx1">
                    <a:lumMod val="75000"/>
                    <a:lumOff val="25000"/>
                  </a:schemeClr>
                </a:solidFill>
                <a:effectLst>
                  <a:outerShdw blurRad="38100" dist="38100" dir="2700000" algn="tl">
                    <a:srgbClr val="000000">
                      <a:alpha val="43137"/>
                    </a:srgbClr>
                  </a:outerShdw>
                </a:effectLst>
              </a:rPr>
              <a:t>учений        </a:t>
            </a:r>
            <a:r>
              <a:rPr lang="ru-RU" sz="2800" b="1" i="1" u="sng" cap="none" dirty="0">
                <a:solidFill>
                  <a:schemeClr val="tx1">
                    <a:lumMod val="75000"/>
                    <a:lumOff val="25000"/>
                  </a:schemeClr>
                </a:solidFill>
                <a:effectLst>
                  <a:outerShdw blurRad="38100" dist="38100" dir="2700000" algn="tl">
                    <a:srgbClr val="000000">
                      <a:alpha val="43137"/>
                    </a:srgbClr>
                  </a:outerShdw>
                </a:effectLst>
              </a:rPr>
              <a:t>Ч. </a:t>
            </a:r>
            <a:r>
              <a:rPr lang="ru-RU" sz="2800" b="1" i="1" u="sng" cap="none" dirty="0" err="1">
                <a:solidFill>
                  <a:schemeClr val="tx1">
                    <a:lumMod val="75000"/>
                    <a:lumOff val="25000"/>
                  </a:schemeClr>
                </a:solidFill>
                <a:effectLst>
                  <a:outerShdw blurRad="38100" dist="38100" dir="2700000" algn="tl">
                    <a:srgbClr val="000000">
                      <a:alpha val="43137"/>
                    </a:srgbClr>
                  </a:outerShdw>
                </a:effectLst>
              </a:rPr>
              <a:t>Дарвін</a:t>
            </a:r>
            <a:r>
              <a:rPr lang="ru-RU" sz="2800" b="1" i="1" u="sng" cap="none" dirty="0">
                <a:solidFill>
                  <a:schemeClr val="tx1">
                    <a:lumMod val="75000"/>
                    <a:lumOff val="25000"/>
                  </a:schemeClr>
                </a:solidFill>
                <a:effectLst>
                  <a:outerShdw blurRad="38100" dist="38100" dir="2700000" algn="tl">
                    <a:srgbClr val="000000">
                      <a:alpha val="43137"/>
                    </a:srgbClr>
                  </a:outerShdw>
                </a:effectLst>
              </a:rPr>
              <a:t>.</a:t>
            </a:r>
            <a:r>
              <a:rPr lang="ru-RU" sz="2600" cap="none" dirty="0">
                <a:solidFill>
                  <a:schemeClr val="tx1">
                    <a:lumMod val="75000"/>
                    <a:lumOff val="25000"/>
                  </a:schemeClr>
                </a:solidFill>
                <a:effectLst>
                  <a:outerShdw blurRad="38100" dist="38100" dir="2700000" algn="tl">
                    <a:srgbClr val="000000">
                      <a:alpha val="43137"/>
                    </a:srgbClr>
                  </a:outerShdw>
                </a:effectLst>
              </a:rPr>
              <a:t/>
            </a:r>
            <a:br>
              <a:rPr lang="ru-RU" sz="2600" cap="none" dirty="0">
                <a:solidFill>
                  <a:schemeClr val="tx1">
                    <a:lumMod val="75000"/>
                    <a:lumOff val="25000"/>
                  </a:schemeClr>
                </a:solidFill>
                <a:effectLst>
                  <a:outerShdw blurRad="38100" dist="38100" dir="2700000" algn="tl">
                    <a:srgbClr val="000000">
                      <a:alpha val="43137"/>
                    </a:srgbClr>
                  </a:outerShdw>
                </a:effectLst>
              </a:rPr>
            </a:br>
            <a:r>
              <a:rPr lang="ru-RU" sz="2600" cap="none" dirty="0" err="1">
                <a:solidFill>
                  <a:schemeClr val="tx1">
                    <a:lumMod val="75000"/>
                    <a:lumOff val="25000"/>
                  </a:schemeClr>
                </a:solidFill>
                <a:effectLst>
                  <a:outerShdw blurRad="38100" dist="38100" dir="2700000" algn="tl">
                    <a:srgbClr val="000000">
                      <a:alpha val="43137"/>
                    </a:srgbClr>
                  </a:outerShdw>
                </a:effectLst>
              </a:rPr>
              <a:t>Основні</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положення</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своєї</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теорії</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він</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виклав</a:t>
            </a:r>
            <a:r>
              <a:rPr lang="ru-RU" sz="2600" cap="none" dirty="0">
                <a:solidFill>
                  <a:schemeClr val="tx1">
                    <a:lumMod val="75000"/>
                    <a:lumOff val="25000"/>
                  </a:schemeClr>
                </a:solidFill>
                <a:effectLst>
                  <a:outerShdw blurRad="38100" dist="38100" dir="2700000" algn="tl">
                    <a:srgbClr val="000000">
                      <a:alpha val="43137"/>
                    </a:srgbClr>
                  </a:outerShdw>
                </a:effectLst>
              </a:rPr>
              <a:t> у </a:t>
            </a:r>
            <a:r>
              <a:rPr lang="ru-RU" sz="2600" cap="none" dirty="0" err="1">
                <a:solidFill>
                  <a:schemeClr val="tx1">
                    <a:lumMod val="75000"/>
                    <a:lumOff val="25000"/>
                  </a:schemeClr>
                </a:solidFill>
                <a:effectLst>
                  <a:outerShdw blurRad="38100" dist="38100" dir="2700000" algn="tl">
                    <a:srgbClr val="000000">
                      <a:alpha val="43137"/>
                    </a:srgbClr>
                  </a:outerShdw>
                </a:effectLst>
              </a:rPr>
              <a:t>праці</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b="1" i="1" cap="none" dirty="0">
                <a:solidFill>
                  <a:schemeClr val="tx1">
                    <a:lumMod val="75000"/>
                    <a:lumOff val="25000"/>
                  </a:schemeClr>
                </a:solidFill>
                <a:effectLst>
                  <a:outerShdw blurRad="38100" dist="38100" dir="2700000" algn="tl">
                    <a:srgbClr val="000000">
                      <a:alpha val="43137"/>
                    </a:srgbClr>
                  </a:outerShdw>
                </a:effectLst>
              </a:rPr>
              <a:t>«</a:t>
            </a:r>
            <a:r>
              <a:rPr lang="ru-RU" sz="2600" b="1" i="1" cap="none" dirty="0" err="1">
                <a:solidFill>
                  <a:schemeClr val="tx1">
                    <a:lumMod val="75000"/>
                    <a:lumOff val="25000"/>
                  </a:schemeClr>
                </a:solidFill>
                <a:effectLst>
                  <a:outerShdw blurRad="38100" dist="38100" dir="2700000" algn="tl">
                    <a:srgbClr val="000000">
                      <a:alpha val="43137"/>
                    </a:srgbClr>
                  </a:outerShdw>
                </a:effectLst>
              </a:rPr>
              <a:t>Походження</a:t>
            </a:r>
            <a:r>
              <a:rPr lang="ru-RU" sz="2600" b="1" i="1" cap="none" dirty="0">
                <a:solidFill>
                  <a:schemeClr val="tx1">
                    <a:lumMod val="75000"/>
                    <a:lumOff val="25000"/>
                  </a:schemeClr>
                </a:solidFill>
                <a:effectLst>
                  <a:outerShdw blurRad="38100" dist="38100" dir="2700000" algn="tl">
                    <a:srgbClr val="000000">
                      <a:alpha val="43137"/>
                    </a:srgbClr>
                  </a:outerShdw>
                </a:effectLst>
              </a:rPr>
              <a:t> </a:t>
            </a:r>
            <a:r>
              <a:rPr lang="ru-RU" sz="2600" b="1" i="1" cap="none" dirty="0" err="1">
                <a:solidFill>
                  <a:schemeClr val="tx1">
                    <a:lumMod val="75000"/>
                    <a:lumOff val="25000"/>
                  </a:schemeClr>
                </a:solidFill>
                <a:effectLst>
                  <a:outerShdw blurRad="38100" dist="38100" dir="2700000" algn="tl">
                    <a:srgbClr val="000000">
                      <a:alpha val="43137"/>
                    </a:srgbClr>
                  </a:outerShdw>
                </a:effectLst>
              </a:rPr>
              <a:t>видів</a:t>
            </a:r>
            <a:r>
              <a:rPr lang="ru-RU" sz="2600" b="1" i="1" cap="none" dirty="0">
                <a:solidFill>
                  <a:schemeClr val="tx1">
                    <a:lumMod val="75000"/>
                    <a:lumOff val="25000"/>
                  </a:schemeClr>
                </a:solidFill>
                <a:effectLst>
                  <a:outerShdw blurRad="38100" dist="38100" dir="2700000" algn="tl">
                    <a:srgbClr val="000000">
                      <a:alpha val="43137"/>
                    </a:srgbClr>
                  </a:outerShdw>
                </a:effectLst>
              </a:rPr>
              <a:t> шляхом природного добору, </a:t>
            </a:r>
            <a:r>
              <a:rPr lang="ru-RU" sz="2600" b="1" i="1" cap="none" dirty="0" err="1">
                <a:solidFill>
                  <a:schemeClr val="tx1">
                    <a:lumMod val="75000"/>
                    <a:lumOff val="25000"/>
                  </a:schemeClr>
                </a:solidFill>
                <a:effectLst>
                  <a:outerShdw blurRad="38100" dist="38100" dir="2700000" algn="tl">
                    <a:srgbClr val="000000">
                      <a:alpha val="43137"/>
                    </a:srgbClr>
                  </a:outerShdw>
                </a:effectLst>
              </a:rPr>
              <a:t>або</a:t>
            </a:r>
            <a:r>
              <a:rPr lang="ru-RU" sz="2600" b="1" i="1" cap="none" dirty="0">
                <a:solidFill>
                  <a:schemeClr val="tx1">
                    <a:lumMod val="75000"/>
                    <a:lumOff val="25000"/>
                  </a:schemeClr>
                </a:solidFill>
                <a:effectLst>
                  <a:outerShdw blurRad="38100" dist="38100" dir="2700000" algn="tl">
                    <a:srgbClr val="000000">
                      <a:alpha val="43137"/>
                    </a:srgbClr>
                  </a:outerShdw>
                </a:effectLst>
              </a:rPr>
              <a:t> </a:t>
            </a:r>
            <a:r>
              <a:rPr lang="ru-RU" sz="2600" b="1" i="1" cap="none" dirty="0" err="1">
                <a:solidFill>
                  <a:schemeClr val="tx1">
                    <a:lumMod val="75000"/>
                    <a:lumOff val="25000"/>
                  </a:schemeClr>
                </a:solidFill>
                <a:effectLst>
                  <a:outerShdw blurRad="38100" dist="38100" dir="2700000" algn="tl">
                    <a:srgbClr val="000000">
                      <a:alpha val="43137"/>
                    </a:srgbClr>
                  </a:outerShdw>
                </a:effectLst>
              </a:rPr>
              <a:t>збереження</a:t>
            </a:r>
            <a:r>
              <a:rPr lang="ru-RU" sz="2600" b="1" i="1" cap="none" dirty="0">
                <a:solidFill>
                  <a:schemeClr val="tx1">
                    <a:lumMod val="75000"/>
                    <a:lumOff val="25000"/>
                  </a:schemeClr>
                </a:solidFill>
                <a:effectLst>
                  <a:outerShdw blurRad="38100" dist="38100" dir="2700000" algn="tl">
                    <a:srgbClr val="000000">
                      <a:alpha val="43137"/>
                    </a:srgbClr>
                  </a:outerShdw>
                </a:effectLst>
              </a:rPr>
              <a:t> </a:t>
            </a:r>
            <a:r>
              <a:rPr lang="ru-RU" sz="2600" b="1" i="1" cap="none" dirty="0" err="1">
                <a:solidFill>
                  <a:schemeClr val="tx1">
                    <a:lumMod val="75000"/>
                    <a:lumOff val="25000"/>
                  </a:schemeClr>
                </a:solidFill>
                <a:effectLst>
                  <a:outerShdw blurRad="38100" dist="38100" dir="2700000" algn="tl">
                    <a:srgbClr val="000000">
                      <a:alpha val="43137"/>
                    </a:srgbClr>
                  </a:outerShdw>
                </a:effectLst>
              </a:rPr>
              <a:t>обраних</a:t>
            </a:r>
            <a:r>
              <a:rPr lang="ru-RU" sz="2600" b="1" i="1" cap="none" dirty="0">
                <a:solidFill>
                  <a:schemeClr val="tx1">
                    <a:lumMod val="75000"/>
                    <a:lumOff val="25000"/>
                  </a:schemeClr>
                </a:solidFill>
                <a:effectLst>
                  <a:outerShdw blurRad="38100" dist="38100" dir="2700000" algn="tl">
                    <a:srgbClr val="000000">
                      <a:alpha val="43137"/>
                    </a:srgbClr>
                  </a:outerShdw>
                </a:effectLst>
              </a:rPr>
              <a:t> </a:t>
            </a:r>
            <a:r>
              <a:rPr lang="ru-RU" sz="2600" b="1" i="1" cap="none" dirty="0" err="1">
                <a:solidFill>
                  <a:schemeClr val="tx1">
                    <a:lumMod val="75000"/>
                    <a:lumOff val="25000"/>
                  </a:schemeClr>
                </a:solidFill>
                <a:effectLst>
                  <a:outerShdw blurRad="38100" dist="38100" dir="2700000" algn="tl">
                    <a:srgbClr val="000000">
                      <a:alpha val="43137"/>
                    </a:srgbClr>
                  </a:outerShdw>
                </a:effectLst>
              </a:rPr>
              <a:t>порід</a:t>
            </a:r>
            <a:r>
              <a:rPr lang="ru-RU" sz="2600" b="1" i="1" cap="none" dirty="0">
                <a:solidFill>
                  <a:schemeClr val="tx1">
                    <a:lumMod val="75000"/>
                    <a:lumOff val="25000"/>
                  </a:schemeClr>
                </a:solidFill>
                <a:effectLst>
                  <a:outerShdw blurRad="38100" dist="38100" dir="2700000" algn="tl">
                    <a:srgbClr val="000000">
                      <a:alpha val="43137"/>
                    </a:srgbClr>
                  </a:outerShdw>
                </a:effectLst>
              </a:rPr>
              <a:t> у </a:t>
            </a:r>
            <a:r>
              <a:rPr lang="ru-RU" sz="2600" b="1" i="1" cap="none" dirty="0" err="1">
                <a:solidFill>
                  <a:schemeClr val="tx1">
                    <a:lumMod val="75000"/>
                    <a:lumOff val="25000"/>
                  </a:schemeClr>
                </a:solidFill>
                <a:effectLst>
                  <a:outerShdw blurRad="38100" dist="38100" dir="2700000" algn="tl">
                    <a:srgbClr val="000000">
                      <a:alpha val="43137"/>
                    </a:srgbClr>
                  </a:outerShdw>
                </a:effectLst>
              </a:rPr>
              <a:t>боротьбі</a:t>
            </a:r>
            <a:r>
              <a:rPr lang="ru-RU" sz="2600" b="1" i="1" cap="none" dirty="0">
                <a:solidFill>
                  <a:schemeClr val="tx1">
                    <a:lumMod val="75000"/>
                    <a:lumOff val="25000"/>
                  </a:schemeClr>
                </a:solidFill>
                <a:effectLst>
                  <a:outerShdw blurRad="38100" dist="38100" dir="2700000" algn="tl">
                    <a:srgbClr val="000000">
                      <a:alpha val="43137"/>
                    </a:srgbClr>
                  </a:outerShdw>
                </a:effectLst>
              </a:rPr>
              <a:t> за </a:t>
            </a:r>
            <a:r>
              <a:rPr lang="ru-RU" sz="2600" b="1" i="1" cap="none" dirty="0" err="1">
                <a:solidFill>
                  <a:schemeClr val="tx1">
                    <a:lumMod val="75000"/>
                    <a:lumOff val="25000"/>
                  </a:schemeClr>
                </a:solidFill>
                <a:effectLst>
                  <a:outerShdw blurRad="38100" dist="38100" dir="2700000" algn="tl">
                    <a:srgbClr val="000000">
                      <a:alpha val="43137"/>
                    </a:srgbClr>
                  </a:outerShdw>
                </a:effectLst>
              </a:rPr>
              <a:t>життя</a:t>
            </a:r>
            <a:r>
              <a:rPr lang="ru-RU" sz="2600" b="1" i="1"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a:solidFill>
                  <a:schemeClr val="tx1">
                    <a:lumMod val="75000"/>
                    <a:lumOff val="25000"/>
                  </a:schemeClr>
                </a:solidFill>
                <a:effectLst>
                  <a:outerShdw blurRad="38100" dist="38100" dir="2700000" algn="tl">
                    <a:srgbClr val="000000">
                      <a:alpha val="43137"/>
                    </a:srgbClr>
                  </a:outerShdw>
                </a:effectLst>
              </a:rPr>
              <a:t>і </a:t>
            </a:r>
            <a:r>
              <a:rPr lang="ru-RU" sz="2600" cap="none" dirty="0" err="1">
                <a:solidFill>
                  <a:schemeClr val="tx1">
                    <a:lumMod val="75000"/>
                    <a:lumOff val="25000"/>
                  </a:schemeClr>
                </a:solidFill>
                <a:effectLst>
                  <a:outerShdw blurRad="38100" dist="38100" dir="2700000" algn="tl">
                    <a:srgbClr val="000000">
                      <a:alpha val="43137"/>
                    </a:srgbClr>
                  </a:outerShdw>
                </a:effectLst>
              </a:rPr>
              <a:t>розвинув</a:t>
            </a:r>
            <a:r>
              <a:rPr lang="ru-RU" sz="2600" cap="none" dirty="0">
                <a:solidFill>
                  <a:schemeClr val="tx1">
                    <a:lumMod val="75000"/>
                    <a:lumOff val="25000"/>
                  </a:schemeClr>
                </a:solidFill>
                <a:effectLst>
                  <a:outerShdw blurRad="38100" dist="38100" dir="2700000" algn="tl">
                    <a:srgbClr val="000000">
                      <a:alpha val="43137"/>
                    </a:srgbClr>
                  </a:outerShdw>
                </a:effectLst>
              </a:rPr>
              <a:t> у </a:t>
            </a:r>
            <a:r>
              <a:rPr lang="ru-RU" sz="2600" cap="none" dirty="0" err="1">
                <a:solidFill>
                  <a:schemeClr val="tx1">
                    <a:lumMod val="75000"/>
                    <a:lumOff val="25000"/>
                  </a:schemeClr>
                </a:solidFill>
                <a:effectLst>
                  <a:outerShdw blurRad="38100" dist="38100" dir="2700000" algn="tl">
                    <a:srgbClr val="000000">
                      <a:alpha val="43137"/>
                    </a:srgbClr>
                  </a:outerShdw>
                </a:effectLst>
              </a:rPr>
              <a:t>праці</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b="1" i="1" cap="none" dirty="0" err="1">
                <a:solidFill>
                  <a:schemeClr val="tx1">
                    <a:lumMod val="75000"/>
                    <a:lumOff val="25000"/>
                  </a:schemeClr>
                </a:solidFill>
                <a:effectLst>
                  <a:outerShdw blurRad="38100" dist="38100" dir="2700000" algn="tl">
                    <a:srgbClr val="000000">
                      <a:alpha val="43137"/>
                    </a:srgbClr>
                  </a:outerShdw>
                </a:effectLst>
              </a:rPr>
              <a:t>Зміни</a:t>
            </a:r>
            <a:r>
              <a:rPr lang="ru-RU" sz="2600" b="1" i="1" cap="none" dirty="0">
                <a:solidFill>
                  <a:schemeClr val="tx1">
                    <a:lumMod val="75000"/>
                    <a:lumOff val="25000"/>
                  </a:schemeClr>
                </a:solidFill>
                <a:effectLst>
                  <a:outerShdw blurRad="38100" dist="38100" dir="2700000" algn="tl">
                    <a:srgbClr val="000000">
                      <a:alpha val="43137"/>
                    </a:srgbClr>
                  </a:outerShdw>
                </a:effectLst>
              </a:rPr>
              <a:t> </a:t>
            </a:r>
            <a:r>
              <a:rPr lang="ru-RU" sz="2600" b="1" i="1" cap="none" dirty="0" err="1">
                <a:solidFill>
                  <a:schemeClr val="tx1">
                    <a:lumMod val="75000"/>
                    <a:lumOff val="25000"/>
                  </a:schemeClr>
                </a:solidFill>
                <a:effectLst>
                  <a:outerShdw blurRad="38100" dist="38100" dir="2700000" algn="tl">
                    <a:srgbClr val="000000">
                      <a:alpha val="43137"/>
                    </a:srgbClr>
                  </a:outerShdw>
                </a:effectLst>
              </a:rPr>
              <a:t>свійських</a:t>
            </a:r>
            <a:r>
              <a:rPr lang="ru-RU" sz="2600" b="1" i="1" cap="none" dirty="0">
                <a:solidFill>
                  <a:schemeClr val="tx1">
                    <a:lumMod val="75000"/>
                    <a:lumOff val="25000"/>
                  </a:schemeClr>
                </a:solidFill>
                <a:effectLst>
                  <a:outerShdw blurRad="38100" dist="38100" dir="2700000" algn="tl">
                    <a:srgbClr val="000000">
                      <a:alpha val="43137"/>
                    </a:srgbClr>
                  </a:outerShdw>
                </a:effectLst>
              </a:rPr>
              <a:t> </a:t>
            </a:r>
            <a:r>
              <a:rPr lang="ru-RU" sz="2600" b="1" i="1" cap="none" dirty="0" err="1">
                <a:solidFill>
                  <a:schemeClr val="tx1">
                    <a:lumMod val="75000"/>
                    <a:lumOff val="25000"/>
                  </a:schemeClr>
                </a:solidFill>
                <a:effectLst>
                  <a:outerShdw blurRad="38100" dist="38100" dir="2700000" algn="tl">
                    <a:srgbClr val="000000">
                      <a:alpha val="43137"/>
                    </a:srgbClr>
                  </a:outerShdw>
                </a:effectLst>
              </a:rPr>
              <a:t>тварин</a:t>
            </a:r>
            <a:r>
              <a:rPr lang="ru-RU" sz="2600" b="1" i="1" cap="none" dirty="0">
                <a:solidFill>
                  <a:schemeClr val="tx1">
                    <a:lumMod val="75000"/>
                    <a:lumOff val="25000"/>
                  </a:schemeClr>
                </a:solidFill>
                <a:effectLst>
                  <a:outerShdw blurRad="38100" dist="38100" dir="2700000" algn="tl">
                    <a:srgbClr val="000000">
                      <a:alpha val="43137"/>
                    </a:srgbClr>
                  </a:outerShdw>
                </a:effectLst>
              </a:rPr>
              <a:t> і </a:t>
            </a:r>
            <a:r>
              <a:rPr lang="ru-RU" sz="2600" b="1" i="1" cap="none" dirty="0" err="1">
                <a:solidFill>
                  <a:schemeClr val="tx1">
                    <a:lumMod val="75000"/>
                    <a:lumOff val="25000"/>
                  </a:schemeClr>
                </a:solidFill>
                <a:effectLst>
                  <a:outerShdw blurRad="38100" dist="38100" dir="2700000" algn="tl">
                    <a:srgbClr val="000000">
                      <a:alpha val="43137"/>
                    </a:srgbClr>
                  </a:outerShdw>
                </a:effectLst>
              </a:rPr>
              <a:t>культурних</a:t>
            </a:r>
            <a:r>
              <a:rPr lang="ru-RU" sz="2600" b="1" i="1" cap="none" dirty="0">
                <a:solidFill>
                  <a:schemeClr val="tx1">
                    <a:lumMod val="75000"/>
                    <a:lumOff val="25000"/>
                  </a:schemeClr>
                </a:solidFill>
                <a:effectLst>
                  <a:outerShdw blurRad="38100" dist="38100" dir="2700000" algn="tl">
                    <a:srgbClr val="000000">
                      <a:alpha val="43137"/>
                    </a:srgbClr>
                  </a:outerShdw>
                </a:effectLst>
              </a:rPr>
              <a:t> </a:t>
            </a:r>
            <a:r>
              <a:rPr lang="ru-RU" sz="2600" b="1" i="1" cap="none" dirty="0" err="1">
                <a:solidFill>
                  <a:schemeClr val="tx1">
                    <a:lumMod val="75000"/>
                    <a:lumOff val="25000"/>
                  </a:schemeClr>
                </a:solidFill>
                <a:effectLst>
                  <a:outerShdw blurRad="38100" dist="38100" dir="2700000" algn="tl">
                    <a:srgbClr val="000000">
                      <a:alpha val="43137"/>
                    </a:srgbClr>
                  </a:outerShdw>
                </a:effectLst>
              </a:rPr>
              <a:t>рослин</a:t>
            </a:r>
            <a:r>
              <a:rPr lang="ru-RU" sz="2600" b="1" i="1" cap="none" dirty="0">
                <a:solidFill>
                  <a:schemeClr val="tx1">
                    <a:lumMod val="75000"/>
                    <a:lumOff val="25000"/>
                  </a:schemeClr>
                </a:solidFill>
                <a:effectLst>
                  <a:outerShdw blurRad="38100" dist="38100" dir="2700000" algn="tl">
                    <a:srgbClr val="000000">
                      <a:alpha val="43137"/>
                    </a:srgbClr>
                  </a:outerShdw>
                </a:effectLst>
              </a:rPr>
              <a:t> </a:t>
            </a:r>
            <a:r>
              <a:rPr lang="ru-RU" sz="2600" b="1" i="1" cap="none" dirty="0" err="1">
                <a:solidFill>
                  <a:schemeClr val="tx1">
                    <a:lumMod val="75000"/>
                    <a:lumOff val="25000"/>
                  </a:schemeClr>
                </a:solidFill>
                <a:effectLst>
                  <a:outerShdw blurRad="38100" dist="38100" dir="2700000" algn="tl">
                    <a:srgbClr val="000000">
                      <a:alpha val="43137"/>
                    </a:srgbClr>
                  </a:outerShdw>
                </a:effectLst>
              </a:rPr>
              <a:t>під</a:t>
            </a:r>
            <a:r>
              <a:rPr lang="ru-RU" sz="2600" b="1" i="1" cap="none" dirty="0">
                <a:solidFill>
                  <a:schemeClr val="tx1">
                    <a:lumMod val="75000"/>
                    <a:lumOff val="25000"/>
                  </a:schemeClr>
                </a:solidFill>
                <a:effectLst>
                  <a:outerShdw blurRad="38100" dist="38100" dir="2700000" algn="tl">
                    <a:srgbClr val="000000">
                      <a:alpha val="43137"/>
                    </a:srgbClr>
                  </a:outerShdw>
                </a:effectLst>
              </a:rPr>
              <a:t> </a:t>
            </a:r>
            <a:r>
              <a:rPr lang="ru-RU" sz="2600" b="1" i="1" cap="none" dirty="0" err="1">
                <a:solidFill>
                  <a:schemeClr val="tx1">
                    <a:lumMod val="75000"/>
                    <a:lumOff val="25000"/>
                  </a:schemeClr>
                </a:solidFill>
                <a:effectLst>
                  <a:outerShdw blurRad="38100" dist="38100" dir="2700000" algn="tl">
                    <a:srgbClr val="000000">
                      <a:alpha val="43137"/>
                    </a:srgbClr>
                  </a:outerShdw>
                </a:effectLst>
              </a:rPr>
              <a:t>впливом</a:t>
            </a:r>
            <a:r>
              <a:rPr lang="ru-RU" sz="2600" b="1" i="1" cap="none" dirty="0">
                <a:solidFill>
                  <a:schemeClr val="tx1">
                    <a:lumMod val="75000"/>
                    <a:lumOff val="25000"/>
                  </a:schemeClr>
                </a:solidFill>
                <a:effectLst>
                  <a:outerShdw blurRad="38100" dist="38100" dir="2700000" algn="tl">
                    <a:srgbClr val="000000">
                      <a:alpha val="43137"/>
                    </a:srgbClr>
                  </a:outerShdw>
                </a:effectLst>
              </a:rPr>
              <a:t> </a:t>
            </a:r>
            <a:r>
              <a:rPr lang="ru-RU" sz="2600" b="1" i="1" cap="none" dirty="0" err="1">
                <a:solidFill>
                  <a:schemeClr val="tx1">
                    <a:lumMod val="75000"/>
                    <a:lumOff val="25000"/>
                  </a:schemeClr>
                </a:solidFill>
                <a:effectLst>
                  <a:outerShdw blurRad="38100" dist="38100" dir="2700000" algn="tl">
                    <a:srgbClr val="000000">
                      <a:alpha val="43137"/>
                    </a:srgbClr>
                  </a:outerShdw>
                </a:effectLst>
              </a:rPr>
              <a:t>одомашнення</a:t>
            </a:r>
            <a:r>
              <a:rPr lang="ru-RU" sz="2600" b="1" i="1" cap="none" dirty="0">
                <a:solidFill>
                  <a:schemeClr val="tx1">
                    <a:lumMod val="75000"/>
                    <a:lumOff val="25000"/>
                  </a:schemeClr>
                </a:solidFill>
                <a:effectLst>
                  <a:outerShdw blurRad="38100" dist="38100" dir="2700000" algn="tl">
                    <a:srgbClr val="000000">
                      <a:alpha val="43137"/>
                    </a:srgbClr>
                  </a:outerShdw>
                </a:effectLst>
              </a:rPr>
              <a:t>».</a:t>
            </a:r>
            <a:r>
              <a:rPr lang="ru-RU" sz="2600" cap="none" dirty="0">
                <a:solidFill>
                  <a:schemeClr val="tx1">
                    <a:lumMod val="75000"/>
                    <a:lumOff val="25000"/>
                  </a:schemeClr>
                </a:solidFill>
                <a:effectLst>
                  <a:outerShdw blurRad="38100" dist="38100" dir="2700000" algn="tl">
                    <a:srgbClr val="000000">
                      <a:alpha val="43137"/>
                    </a:srgbClr>
                  </a:outerShdw>
                </a:effectLst>
              </a:rPr>
              <a:t/>
            </a:r>
            <a:br>
              <a:rPr lang="ru-RU" sz="2600" cap="none" dirty="0">
                <a:solidFill>
                  <a:schemeClr val="tx1">
                    <a:lumMod val="75000"/>
                    <a:lumOff val="25000"/>
                  </a:schemeClr>
                </a:solidFill>
                <a:effectLst>
                  <a:outerShdw blurRad="38100" dist="38100" dir="2700000" algn="tl">
                    <a:srgbClr val="000000">
                      <a:alpha val="43137"/>
                    </a:srgbClr>
                  </a:outerShdw>
                </a:effectLst>
              </a:rPr>
            </a:br>
            <a:r>
              <a:rPr lang="ru-RU" sz="2600" cap="none" dirty="0">
                <a:solidFill>
                  <a:schemeClr val="tx1">
                    <a:lumMod val="75000"/>
                    <a:lumOff val="25000"/>
                  </a:schemeClr>
                </a:solidFill>
                <a:effectLst>
                  <a:outerShdw blurRad="38100" dist="38100" dir="2700000" algn="tl">
                    <a:srgbClr val="000000">
                      <a:alpha val="43137"/>
                    </a:srgbClr>
                  </a:outerShdw>
                </a:effectLst>
              </a:rPr>
              <a:t>На думку Ч. </a:t>
            </a:r>
            <a:r>
              <a:rPr lang="ru-RU" sz="2600" cap="none" dirty="0" err="1">
                <a:solidFill>
                  <a:schemeClr val="tx1">
                    <a:lumMod val="75000"/>
                    <a:lumOff val="25000"/>
                  </a:schemeClr>
                </a:solidFill>
                <a:effectLst>
                  <a:outerShdw blurRad="38100" dist="38100" dir="2700000" algn="tl">
                    <a:srgbClr val="000000">
                      <a:alpha val="43137"/>
                    </a:srgbClr>
                  </a:outerShdw>
                </a:effectLst>
              </a:rPr>
              <a:t>Дарвіна</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формування</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порід</a:t>
            </a:r>
            <a:r>
              <a:rPr lang="ru-RU" sz="2600" cap="none" dirty="0">
                <a:solidFill>
                  <a:schemeClr val="tx1">
                    <a:lumMod val="75000"/>
                    <a:lumOff val="25000"/>
                  </a:schemeClr>
                </a:solidFill>
                <a:effectLst>
                  <a:outerShdw blurRad="38100" dist="38100" dir="2700000" algn="tl">
                    <a:srgbClr val="000000">
                      <a:alpha val="43137"/>
                    </a:srgbClr>
                  </a:outerShdw>
                </a:effectLst>
              </a:rPr>
              <a:t> і </a:t>
            </a:r>
            <a:r>
              <a:rPr lang="ru-RU" sz="2600" cap="none" dirty="0" err="1">
                <a:solidFill>
                  <a:schemeClr val="tx1">
                    <a:lumMod val="75000"/>
                    <a:lumOff val="25000"/>
                  </a:schemeClr>
                </a:solidFill>
                <a:effectLst>
                  <a:outerShdw blurRad="38100" dist="38100" dir="2700000" algn="tl">
                    <a:srgbClr val="000000">
                      <a:alpha val="43137"/>
                    </a:srgbClr>
                  </a:outerShdw>
                </a:effectLst>
              </a:rPr>
              <a:t>сортів</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почалося</a:t>
            </a:r>
            <a:r>
              <a:rPr lang="ru-RU" sz="2600" cap="none" dirty="0">
                <a:solidFill>
                  <a:schemeClr val="tx1">
                    <a:lumMod val="75000"/>
                    <a:lumOff val="25000"/>
                  </a:schemeClr>
                </a:solidFill>
                <a:effectLst>
                  <a:outerShdw blurRad="38100" dist="38100" dir="2700000" algn="tl">
                    <a:srgbClr val="000000">
                      <a:alpha val="43137"/>
                    </a:srgbClr>
                  </a:outerShdw>
                </a:effectLst>
              </a:rPr>
              <a:t> з </a:t>
            </a:r>
            <a:r>
              <a:rPr lang="ru-RU" sz="2600" cap="none" dirty="0" err="1">
                <a:solidFill>
                  <a:schemeClr val="tx1">
                    <a:lumMod val="75000"/>
                    <a:lumOff val="25000"/>
                  </a:schemeClr>
                </a:solidFill>
                <a:effectLst>
                  <a:outerShdw blurRad="38100" dist="38100" dir="2700000" algn="tl">
                    <a:srgbClr val="000000">
                      <a:alpha val="43137"/>
                    </a:srgbClr>
                  </a:outerShdw>
                </a:effectLst>
              </a:rPr>
              <a:t>приручення</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людиною</a:t>
            </a:r>
            <a:r>
              <a:rPr lang="ru-RU" sz="2600" cap="none" dirty="0">
                <a:solidFill>
                  <a:schemeClr val="tx1">
                    <a:lumMod val="75000"/>
                    <a:lumOff val="25000"/>
                  </a:schemeClr>
                </a:solidFill>
                <a:effectLst>
                  <a:outerShdw blurRad="38100" dist="38100" dir="2700000" algn="tl">
                    <a:srgbClr val="000000">
                      <a:alpha val="43137"/>
                    </a:srgbClr>
                  </a:outerShdw>
                </a:effectLst>
              </a:rPr>
              <a:t> диких </a:t>
            </a:r>
            <a:r>
              <a:rPr lang="ru-RU" sz="2600" cap="none" dirty="0" err="1">
                <a:solidFill>
                  <a:schemeClr val="tx1">
                    <a:lumMod val="75000"/>
                    <a:lumOff val="25000"/>
                  </a:schemeClr>
                </a:solidFill>
                <a:effectLst>
                  <a:outerShdw blurRad="38100" dist="38100" dir="2700000" algn="tl">
                    <a:srgbClr val="000000">
                      <a:alpha val="43137"/>
                    </a:srgbClr>
                  </a:outerShdw>
                </a:effectLst>
              </a:rPr>
              <a:t>видів</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тварин</a:t>
            </a:r>
            <a:r>
              <a:rPr lang="ru-RU" sz="2600" cap="none" dirty="0">
                <a:solidFill>
                  <a:schemeClr val="tx1">
                    <a:lumMod val="75000"/>
                    <a:lumOff val="25000"/>
                  </a:schemeClr>
                </a:solidFill>
                <a:effectLst>
                  <a:outerShdw blurRad="38100" dist="38100" dir="2700000" algn="tl">
                    <a:srgbClr val="000000">
                      <a:alpha val="43137"/>
                    </a:srgbClr>
                  </a:outerShdw>
                </a:effectLst>
              </a:rPr>
              <a:t> і </a:t>
            </a:r>
            <a:r>
              <a:rPr lang="ru-RU" sz="2600" cap="none" dirty="0" err="1">
                <a:solidFill>
                  <a:schemeClr val="tx1">
                    <a:lumMod val="75000"/>
                    <a:lumOff val="25000"/>
                  </a:schemeClr>
                </a:solidFill>
                <a:effectLst>
                  <a:outerShdw blurRad="38100" dist="38100" dir="2700000" algn="tl">
                    <a:srgbClr val="000000">
                      <a:alpha val="43137"/>
                    </a:srgbClr>
                  </a:outerShdw>
                </a:effectLst>
              </a:rPr>
              <a:t>вирощування</a:t>
            </a:r>
            <a:r>
              <a:rPr lang="ru-RU" sz="2600" cap="none" dirty="0">
                <a:solidFill>
                  <a:schemeClr val="tx1">
                    <a:lumMod val="75000"/>
                    <a:lumOff val="25000"/>
                  </a:schemeClr>
                </a:solidFill>
                <a:effectLst>
                  <a:outerShdw blurRad="38100" dist="38100" dir="2700000" algn="tl">
                    <a:srgbClr val="000000">
                      <a:alpha val="43137"/>
                    </a:srgbClr>
                  </a:outerShdw>
                </a:effectLst>
              </a:rPr>
              <a:t> диких </a:t>
            </a:r>
            <a:r>
              <a:rPr lang="ru-RU" sz="2600" cap="none" dirty="0" err="1">
                <a:solidFill>
                  <a:schemeClr val="tx1">
                    <a:lumMod val="75000"/>
                    <a:lumOff val="25000"/>
                  </a:schemeClr>
                </a:solidFill>
                <a:effectLst>
                  <a:outerShdw blurRad="38100" dist="38100" dir="2700000" algn="tl">
                    <a:srgbClr val="000000">
                      <a:alpha val="43137"/>
                    </a:srgbClr>
                  </a:outerShdw>
                </a:effectLst>
              </a:rPr>
              <a:t>видів</a:t>
            </a:r>
            <a:r>
              <a:rPr lang="ru-RU" sz="2600" cap="none" dirty="0">
                <a:solidFill>
                  <a:schemeClr val="tx1">
                    <a:lumMod val="75000"/>
                    <a:lumOff val="25000"/>
                  </a:schemeClr>
                </a:solidFill>
                <a:effectLst>
                  <a:outerShdw blurRad="38100" dist="38100" dir="2700000" algn="tl">
                    <a:srgbClr val="000000">
                      <a:alpha val="43137"/>
                    </a:srgbClr>
                  </a:outerShdw>
                </a:effectLst>
              </a:rPr>
              <a:t> </a:t>
            </a:r>
            <a:r>
              <a:rPr lang="ru-RU" sz="2600" cap="none" dirty="0" err="1">
                <a:solidFill>
                  <a:schemeClr val="tx1">
                    <a:lumMod val="75000"/>
                    <a:lumOff val="25000"/>
                  </a:schemeClr>
                </a:solidFill>
                <a:effectLst>
                  <a:outerShdw blurRad="38100" dist="38100" dir="2700000" algn="tl">
                    <a:srgbClr val="000000">
                      <a:alpha val="43137"/>
                    </a:srgbClr>
                  </a:outerShdw>
                </a:effectLst>
              </a:rPr>
              <a:t>рослин</a:t>
            </a:r>
            <a:r>
              <a:rPr lang="ru-RU" sz="2600" cap="none" dirty="0">
                <a:solidFill>
                  <a:schemeClr val="tx1">
                    <a:lumMod val="75000"/>
                    <a:lumOff val="25000"/>
                  </a:schemeClr>
                </a:solidFill>
                <a:effectLst>
                  <a:outerShdw blurRad="38100" dist="38100" dir="2700000" algn="tl">
                    <a:srgbClr val="000000">
                      <a:alpha val="43137"/>
                    </a:srgbClr>
                  </a:outerShdw>
                </a:effectLst>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188640"/>
            <a:ext cx="1458838" cy="6564771"/>
          </a:xfrm>
          <a:prstGeom prst="rect">
            <a:avLst/>
          </a:prstGeom>
          <a:ln>
            <a:noFill/>
          </a:ln>
          <a:effectLst>
            <a:softEdge rad="112500"/>
          </a:effectLst>
        </p:spPr>
      </p:pic>
    </p:spTree>
    <p:extLst>
      <p:ext uri="{BB962C8B-B14F-4D97-AF65-F5344CB8AC3E}">
        <p14:creationId xmlns:p14="http://schemas.microsoft.com/office/powerpoint/2010/main" val="720559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6569546" cy="5904656"/>
          </a:xfrm>
        </p:spPr>
        <p:txBody>
          <a:bodyPr>
            <a:noAutofit/>
          </a:bodyPr>
          <a:lstStyle/>
          <a:p>
            <a:pPr algn="l"/>
            <a:r>
              <a:rPr lang="ru-RU" sz="2400" cap="none" dirty="0">
                <a:solidFill>
                  <a:schemeClr val="tx1">
                    <a:lumMod val="75000"/>
                    <a:lumOff val="25000"/>
                  </a:schemeClr>
                </a:solidFill>
                <a:effectLst>
                  <a:outerShdw blurRad="38100" dist="38100" dir="2700000" algn="tl">
                    <a:srgbClr val="000000">
                      <a:alpha val="43137"/>
                    </a:srgbClr>
                  </a:outerShdw>
                </a:effectLst>
              </a:rPr>
              <a:t>За Ч. </a:t>
            </a:r>
            <a:r>
              <a:rPr lang="ru-RU" sz="2400" cap="none" dirty="0" err="1">
                <a:solidFill>
                  <a:schemeClr val="tx1">
                    <a:lumMod val="75000"/>
                    <a:lumOff val="25000"/>
                  </a:schemeClr>
                </a:solidFill>
                <a:effectLst>
                  <a:outerShdw blurRad="38100" dist="38100" dir="2700000" algn="tl">
                    <a:srgbClr val="000000">
                      <a:alpha val="43137"/>
                    </a:srgbClr>
                  </a:outerShdw>
                </a:effectLst>
              </a:rPr>
              <a:t>Дарвіном</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механізм</a:t>
            </a:r>
            <a:r>
              <a:rPr lang="ru-RU" sz="2400" cap="none" dirty="0">
                <a:solidFill>
                  <a:schemeClr val="tx1">
                    <a:lumMod val="75000"/>
                    <a:lumOff val="25000"/>
                  </a:schemeClr>
                </a:solidFill>
                <a:effectLst>
                  <a:outerShdw blurRad="38100" dist="38100" dir="2700000" algn="tl">
                    <a:srgbClr val="000000">
                      <a:alpha val="43137"/>
                    </a:srgbClr>
                  </a:outerShdw>
                </a:effectLst>
              </a:rPr>
              <a:t> штучного добору </a:t>
            </a:r>
            <a:r>
              <a:rPr lang="ru-RU" sz="2400" cap="none" dirty="0" err="1">
                <a:solidFill>
                  <a:schemeClr val="tx1">
                    <a:lumMod val="75000"/>
                    <a:lumOff val="25000"/>
                  </a:schemeClr>
                </a:solidFill>
                <a:effectLst>
                  <a:outerShdw blurRad="38100" dist="38100" dir="2700000" algn="tl">
                    <a:srgbClr val="000000">
                      <a:alpha val="43137"/>
                    </a:srgbClr>
                  </a:outerShdw>
                </a:effectLst>
              </a:rPr>
              <a:t>такий</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Серед</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багатьох</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тварин</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або</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рослин</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певного</a:t>
            </a:r>
            <a:r>
              <a:rPr lang="ru-RU" sz="2400" cap="none" dirty="0">
                <a:solidFill>
                  <a:schemeClr val="tx1">
                    <a:lumMod val="75000"/>
                    <a:lumOff val="25000"/>
                  </a:schemeClr>
                </a:solidFill>
                <a:effectLst>
                  <a:outerShdw blurRad="38100" dist="38100" dir="2700000" algn="tl">
                    <a:srgbClr val="000000">
                      <a:alpha val="43137"/>
                    </a:srgbClr>
                  </a:outerShdw>
                </a:effectLst>
              </a:rPr>
              <a:t> виду </a:t>
            </a:r>
            <a:r>
              <a:rPr lang="ru-RU" sz="2400" cap="none" dirty="0" err="1">
                <a:solidFill>
                  <a:schemeClr val="tx1">
                    <a:lumMod val="75000"/>
                    <a:lumOff val="25000"/>
                  </a:schemeClr>
                </a:solidFill>
                <a:effectLst>
                  <a:outerShdw blurRad="38100" dist="38100" dir="2700000" algn="tl">
                    <a:srgbClr val="000000">
                      <a:alpha val="43137"/>
                    </a:srgbClr>
                  </a:outerShdw>
                </a:effectLst>
              </a:rPr>
              <a:t>людина</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вибирає</a:t>
            </a:r>
            <a:r>
              <a:rPr lang="ru-RU" sz="2400" cap="none" dirty="0">
                <a:solidFill>
                  <a:schemeClr val="tx1">
                    <a:lumMod val="75000"/>
                    <a:lumOff val="25000"/>
                  </a:schemeClr>
                </a:solidFill>
                <a:effectLst>
                  <a:outerShdw blurRad="38100" dist="38100" dir="2700000" algn="tl">
                    <a:srgbClr val="000000">
                      <a:alpha val="43137"/>
                    </a:srgbClr>
                  </a:outerShdw>
                </a:effectLst>
              </a:rPr>
              <a:t> для </a:t>
            </a:r>
            <a:r>
              <a:rPr lang="ru-RU" sz="2400" cap="none" dirty="0" err="1">
                <a:solidFill>
                  <a:schemeClr val="tx1">
                    <a:lumMod val="75000"/>
                    <a:lumOff val="25000"/>
                  </a:schemeClr>
                </a:solidFill>
                <a:effectLst>
                  <a:outerShdw blurRad="38100" dist="38100" dir="2700000" algn="tl">
                    <a:srgbClr val="000000">
                      <a:alpha val="43137"/>
                    </a:srgbClr>
                  </a:outerShdw>
                </a:effectLst>
              </a:rPr>
              <a:t>подальшого</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розмноження</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окремих</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особин</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які</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відрізняються</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від</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інших</a:t>
            </a:r>
            <a:r>
              <a:rPr lang="ru-RU" sz="2400" cap="none" dirty="0">
                <a:solidFill>
                  <a:schemeClr val="tx1">
                    <a:lumMod val="75000"/>
                    <a:lumOff val="25000"/>
                  </a:schemeClr>
                </a:solidFill>
                <a:effectLst>
                  <a:outerShdw blurRad="38100" dist="38100" dir="2700000" algn="tl">
                    <a:srgbClr val="000000">
                      <a:alpha val="43137"/>
                    </a:srgbClr>
                  </a:outerShdw>
                </a:effectLst>
              </a:rPr>
              <a:t> станами </a:t>
            </a:r>
            <a:r>
              <a:rPr lang="ru-RU" sz="2400" cap="none" dirty="0" err="1">
                <a:solidFill>
                  <a:schemeClr val="tx1">
                    <a:lumMod val="75000"/>
                    <a:lumOff val="25000"/>
                  </a:schemeClr>
                </a:solidFill>
                <a:effectLst>
                  <a:outerShdw blurRad="38100" dist="38100" dir="2700000" algn="tl">
                    <a:srgbClr val="000000">
                      <a:alpha val="43137"/>
                    </a:srgbClr>
                  </a:outerShdw>
                </a:effectLst>
              </a:rPr>
              <a:t>ознак</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що</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її</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зацікавили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Серед</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нащадків</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відібраних</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плідників</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також</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проводять</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добір</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особин</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які</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успадкували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від</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батьків</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бажані</a:t>
            </a:r>
            <a:r>
              <a:rPr lang="ru-RU" sz="2400" cap="none" dirty="0">
                <a:solidFill>
                  <a:schemeClr val="tx1">
                    <a:lumMod val="75000"/>
                    <a:lumOff val="25000"/>
                  </a:schemeClr>
                </a:solidFill>
                <a:effectLst>
                  <a:outerShdw blurRad="38100" dist="38100" dir="2700000" algn="tl">
                    <a:srgbClr val="000000">
                      <a:alpha val="43137"/>
                    </a:srgbClr>
                  </a:outerShdw>
                </a:effectLst>
              </a:rPr>
              <a:t> для </a:t>
            </a:r>
            <a:r>
              <a:rPr lang="ru-RU" sz="2400" cap="none" dirty="0" err="1">
                <a:solidFill>
                  <a:schemeClr val="tx1">
                    <a:lumMod val="75000"/>
                    <a:lumOff val="25000"/>
                  </a:schemeClr>
                </a:solidFill>
                <a:effectLst>
                  <a:outerShdw blurRad="38100" dist="38100" dir="2700000" algn="tl">
                    <a:srgbClr val="000000">
                      <a:alpha val="43137"/>
                    </a:srgbClr>
                  </a:outerShdw>
                </a:effectLst>
              </a:rPr>
              <a:t>людини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стани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ознак</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залишають</a:t>
            </a:r>
            <a:r>
              <a:rPr lang="ru-RU" sz="2400" cap="none" dirty="0">
                <a:solidFill>
                  <a:schemeClr val="tx1">
                    <a:lumMod val="75000"/>
                    <a:lumOff val="25000"/>
                  </a:schemeClr>
                </a:solidFill>
                <a:effectLst>
                  <a:outerShdw blurRad="38100" dist="38100" dir="2700000" algn="tl">
                    <a:srgbClr val="000000">
                      <a:alpha val="43137"/>
                    </a:srgbClr>
                  </a:outerShdw>
                </a:effectLst>
              </a:rPr>
              <a:t> для </a:t>
            </a:r>
            <a:r>
              <a:rPr lang="ru-RU" sz="2400" cap="none" dirty="0" err="1">
                <a:solidFill>
                  <a:schemeClr val="tx1">
                    <a:lumMod val="75000"/>
                    <a:lumOff val="25000"/>
                  </a:schemeClr>
                </a:solidFill>
                <a:effectLst>
                  <a:outerShdw blurRad="38100" dist="38100" dir="2700000" algn="tl">
                    <a:srgbClr val="000000">
                      <a:alpha val="43137"/>
                    </a:srgbClr>
                  </a:outerShdw>
                </a:effectLst>
              </a:rPr>
              <a:t>подальшого</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розмноження</a:t>
            </a:r>
            <a:r>
              <a:rPr lang="ru-RU" sz="2400" cap="none" dirty="0">
                <a:solidFill>
                  <a:schemeClr val="tx1">
                    <a:lumMod val="75000"/>
                    <a:lumOff val="25000"/>
                  </a:schemeClr>
                </a:solidFill>
                <a:effectLst>
                  <a:outerShdw blurRad="38100" dist="38100" dir="2700000" algn="tl">
                    <a:srgbClr val="000000">
                      <a:alpha val="43137"/>
                    </a:srgbClr>
                  </a:outerShdw>
                </a:effectLst>
              </a:rPr>
              <a:t>. Таким чином, </a:t>
            </a:r>
            <a:r>
              <a:rPr lang="ru-RU" sz="2400" cap="none" dirty="0" err="1">
                <a:solidFill>
                  <a:schemeClr val="tx1">
                    <a:lumMod val="75000"/>
                    <a:lumOff val="25000"/>
                  </a:schemeClr>
                </a:solidFill>
                <a:effectLst>
                  <a:outerShdw blurRad="38100" dist="38100" dir="2700000" algn="tl">
                    <a:srgbClr val="000000">
                      <a:alpha val="43137"/>
                    </a:srgbClr>
                  </a:outerShdw>
                </a:effectLst>
              </a:rPr>
              <a:t>із</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покоління</a:t>
            </a:r>
            <a:r>
              <a:rPr lang="ru-RU" sz="2400" cap="none" dirty="0">
                <a:solidFill>
                  <a:schemeClr val="tx1">
                    <a:lumMod val="75000"/>
                    <a:lumOff val="25000"/>
                  </a:schemeClr>
                </a:solidFill>
                <a:effectLst>
                  <a:outerShdw blurRad="38100" dist="38100" dir="2700000" algn="tl">
                    <a:srgbClr val="000000">
                      <a:alpha val="43137"/>
                    </a:srgbClr>
                  </a:outerShdw>
                </a:effectLst>
              </a:rPr>
              <a:t> в </a:t>
            </a:r>
            <a:r>
              <a:rPr lang="ru-RU" sz="2400" cap="none" dirty="0" err="1">
                <a:solidFill>
                  <a:schemeClr val="tx1">
                    <a:lumMod val="75000"/>
                    <a:lumOff val="25000"/>
                  </a:schemeClr>
                </a:solidFill>
                <a:effectLst>
                  <a:outerShdw blurRad="38100" dist="38100" dir="2700000" algn="tl">
                    <a:srgbClr val="000000">
                      <a:alpha val="43137"/>
                    </a:srgbClr>
                  </a:outerShdw>
                </a:effectLst>
              </a:rPr>
              <a:t>покоління</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бажаний</a:t>
            </a:r>
            <a:r>
              <a:rPr lang="ru-RU" sz="2400" cap="none" dirty="0">
                <a:solidFill>
                  <a:schemeClr val="tx1">
                    <a:lumMod val="75000"/>
                    <a:lumOff val="25000"/>
                  </a:schemeClr>
                </a:solidFill>
                <a:effectLst>
                  <a:outerShdw blurRad="38100" dist="38100" dir="2700000" algn="tl">
                    <a:srgbClr val="000000">
                      <a:alpha val="43137"/>
                    </a:srgbClr>
                  </a:outerShdw>
                </a:effectLst>
              </a:rPr>
              <a:t> для </a:t>
            </a:r>
            <a:r>
              <a:rPr lang="ru-RU" sz="2400" cap="none" dirty="0" err="1">
                <a:solidFill>
                  <a:schemeClr val="tx1">
                    <a:lumMod val="75000"/>
                    <a:lumOff val="25000"/>
                  </a:schemeClr>
                </a:solidFill>
                <a:effectLst>
                  <a:outerShdw blurRad="38100" dist="38100" dir="2700000" algn="tl">
                    <a:srgbClr val="000000">
                      <a:alpha val="43137"/>
                    </a:srgbClr>
                  </a:outerShdw>
                </a:effectLst>
              </a:rPr>
              <a:t>людини</a:t>
            </a:r>
            <a:r>
              <a:rPr lang="ru-RU" sz="2400" cap="none" dirty="0">
                <a:solidFill>
                  <a:schemeClr val="tx1">
                    <a:lumMod val="75000"/>
                    <a:lumOff val="25000"/>
                  </a:schemeClr>
                </a:solidFill>
                <a:effectLst>
                  <a:outerShdw blurRad="38100" dist="38100" dir="2700000" algn="tl">
                    <a:srgbClr val="000000">
                      <a:alpha val="43137"/>
                    </a:srgbClr>
                  </a:outerShdw>
                </a:effectLst>
              </a:rPr>
              <a:t> стан </a:t>
            </a:r>
            <a:r>
              <a:rPr lang="ru-RU" sz="2400" cap="none" dirty="0" err="1">
                <a:solidFill>
                  <a:schemeClr val="tx1">
                    <a:lumMod val="75000"/>
                    <a:lumOff val="25000"/>
                  </a:schemeClr>
                </a:solidFill>
                <a:effectLst>
                  <a:outerShdw blurRad="38100" dist="38100" dir="2700000" algn="tl">
                    <a:srgbClr val="000000">
                      <a:alpha val="43137"/>
                    </a:srgbClr>
                  </a:outerShdw>
                </a:effectLst>
              </a:rPr>
              <a:t>ознаки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розвивається</a:t>
            </a:r>
            <a:r>
              <a:rPr lang="ru-RU" sz="2400" cap="none" dirty="0">
                <a:solidFill>
                  <a:schemeClr val="tx1">
                    <a:lumMod val="75000"/>
                    <a:lumOff val="25000"/>
                  </a:schemeClr>
                </a:solidFill>
                <a:effectLst>
                  <a:outerShdw blurRad="38100" dist="38100" dir="2700000" algn="tl">
                    <a:srgbClr val="000000">
                      <a:alpha val="43137"/>
                    </a:srgbClr>
                  </a:outerShdw>
                </a:effectLst>
              </a:rPr>
              <a:t> все </a:t>
            </a:r>
            <a:r>
              <a:rPr lang="ru-RU" sz="2400" cap="none" dirty="0" err="1">
                <a:solidFill>
                  <a:schemeClr val="tx1">
                    <a:lumMod val="75000"/>
                    <a:lumOff val="25000"/>
                  </a:schemeClr>
                </a:solidFill>
                <a:effectLst>
                  <a:outerShdw blurRad="38100" dist="38100" dir="2700000" algn="tl">
                    <a:srgbClr val="000000">
                      <a:alpha val="43137"/>
                    </a:srgbClr>
                  </a:outerShdw>
                </a:effectLst>
              </a:rPr>
              <a:t>більше</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оскільки</a:t>
            </a:r>
            <a:r>
              <a:rPr lang="ru-RU" sz="2400" cap="none" dirty="0">
                <a:solidFill>
                  <a:schemeClr val="tx1">
                    <a:lumMod val="75000"/>
                    <a:lumOff val="25000"/>
                  </a:schemeClr>
                </a:solidFill>
                <a:effectLst>
                  <a:outerShdw blurRad="38100" dist="38100" dir="2700000" algn="tl">
                    <a:srgbClr val="000000">
                      <a:alpha val="43137"/>
                    </a:srgbClr>
                  </a:outerShdw>
                </a:effectLst>
              </a:rPr>
              <a:t> як </a:t>
            </a:r>
            <a:r>
              <a:rPr lang="ru-RU" sz="2400" cap="none" dirty="0" err="1">
                <a:solidFill>
                  <a:schemeClr val="tx1">
                    <a:lumMod val="75000"/>
                    <a:lumOff val="25000"/>
                  </a:schemeClr>
                </a:solidFill>
                <a:effectLst>
                  <a:outerShdw blurRad="38100" dist="38100" dir="2700000" algn="tl">
                    <a:srgbClr val="000000">
                      <a:alpha val="43137"/>
                    </a:srgbClr>
                  </a:outerShdw>
                </a:effectLst>
              </a:rPr>
              <a:t>плідників</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відбирають</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особин</a:t>
            </a:r>
            <a:r>
              <a:rPr lang="ru-RU" sz="2400" cap="none" dirty="0">
                <a:solidFill>
                  <a:schemeClr val="tx1">
                    <a:lumMod val="75000"/>
                    <a:lumOff val="25000"/>
                  </a:schemeClr>
                </a:solidFill>
                <a:effectLst>
                  <a:outerShdw blurRad="38100" dist="38100" dir="2700000" algn="tl">
                    <a:srgbClr val="000000">
                      <a:alpha val="43137"/>
                    </a:srgbClr>
                  </a:outerShdw>
                </a:effectLst>
              </a:rPr>
              <a:t>, у </a:t>
            </a:r>
            <a:r>
              <a:rPr lang="ru-RU" sz="2400" cap="none" dirty="0" err="1">
                <a:solidFill>
                  <a:schemeClr val="tx1">
                    <a:lumMod val="75000"/>
                    <a:lumOff val="25000"/>
                  </a:schemeClr>
                </a:solidFill>
                <a:effectLst>
                  <a:outerShdw blurRad="38100" dist="38100" dir="2700000" algn="tl">
                    <a:srgbClr val="000000">
                      <a:alpha val="43137"/>
                    </a:srgbClr>
                  </a:outerShdw>
                </a:effectLst>
              </a:rPr>
              <a:t>яких</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він</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виражений</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найкраще</a:t>
            </a:r>
            <a:r>
              <a:rPr lang="ru-RU" sz="2400" cap="none" dirty="0">
                <a:solidFill>
                  <a:schemeClr val="tx1">
                    <a:lumMod val="75000"/>
                    <a:lumOff val="25000"/>
                  </a:schemeClr>
                </a:solidFill>
                <a:effectLst>
                  <a:outerShdw blurRad="38100" dist="38100" dir="2700000" algn="tl">
                    <a:srgbClr val="000000">
                      <a:alpha val="43137"/>
                    </a:srgbClr>
                  </a:outerShdw>
                </a:effectLst>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1844824"/>
            <a:ext cx="2178918" cy="3361759"/>
          </a:xfrm>
          <a:prstGeom prst="rect">
            <a:avLst/>
          </a:prstGeom>
          <a:ln>
            <a:noFill/>
          </a:ln>
          <a:effectLst>
            <a:softEdge rad="112500"/>
          </a:effectLst>
        </p:spPr>
      </p:pic>
    </p:spTree>
    <p:extLst>
      <p:ext uri="{BB962C8B-B14F-4D97-AF65-F5344CB8AC3E}">
        <p14:creationId xmlns:p14="http://schemas.microsoft.com/office/powerpoint/2010/main" val="3366523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08912" cy="5976664"/>
          </a:xfrm>
        </p:spPr>
        <p:txBody>
          <a:bodyPr>
            <a:noAutofit/>
          </a:bodyPr>
          <a:lstStyle/>
          <a:p>
            <a:pPr algn="l"/>
            <a:r>
              <a:rPr lang="ru-RU" sz="2400" cap="none" dirty="0">
                <a:solidFill>
                  <a:schemeClr val="tx1">
                    <a:lumMod val="75000"/>
                    <a:lumOff val="25000"/>
                  </a:schemeClr>
                </a:solidFill>
                <a:effectLst>
                  <a:outerShdw blurRad="38100" dist="38100" dir="2700000" algn="tl">
                    <a:srgbClr val="000000">
                      <a:alpha val="43137"/>
                    </a:srgbClr>
                  </a:outerShdw>
                </a:effectLst>
              </a:rPr>
              <a:t>Ч. </a:t>
            </a:r>
            <a:r>
              <a:rPr lang="ru-RU" sz="2400" cap="none" dirty="0" err="1">
                <a:solidFill>
                  <a:schemeClr val="tx1">
                    <a:lumMod val="75000"/>
                    <a:lumOff val="25000"/>
                  </a:schemeClr>
                </a:solidFill>
                <a:effectLst>
                  <a:outerShdw blurRad="38100" dist="38100" dir="2700000" algn="tl">
                    <a:srgbClr val="000000">
                      <a:alpha val="43137"/>
                    </a:srgbClr>
                  </a:outerShdw>
                </a:effectLst>
              </a:rPr>
              <a:t>Дарвін</a:t>
            </a:r>
            <a:r>
              <a:rPr lang="ru-RU" sz="2400" cap="none" dirty="0">
                <a:solidFill>
                  <a:schemeClr val="tx1">
                    <a:lumMod val="75000"/>
                    <a:lumOff val="25000"/>
                  </a:schemeClr>
                </a:solidFill>
                <a:effectLst>
                  <a:outerShdw blurRad="38100" dist="38100" dir="2700000" algn="tl">
                    <a:srgbClr val="000000">
                      <a:alpha val="43137"/>
                    </a:srgbClr>
                  </a:outerShdw>
                </a:effectLst>
              </a:rPr>
              <a:t> припустив, </a:t>
            </a:r>
            <a:r>
              <a:rPr lang="ru-RU" sz="2400" cap="none" dirty="0" err="1">
                <a:solidFill>
                  <a:schemeClr val="tx1">
                    <a:lumMod val="75000"/>
                    <a:lumOff val="25000"/>
                  </a:schemeClr>
                </a:solidFill>
                <a:effectLst>
                  <a:outerShdw blurRad="38100" dist="38100" dir="2700000" algn="tl">
                    <a:srgbClr val="000000">
                      <a:alpha val="43137"/>
                    </a:srgbClr>
                  </a:outerShdw>
                </a:effectLst>
              </a:rPr>
              <a:t>що</a:t>
            </a:r>
            <a:r>
              <a:rPr lang="ru-RU" sz="2400" cap="none" dirty="0">
                <a:solidFill>
                  <a:schemeClr val="tx1">
                    <a:lumMod val="75000"/>
                    <a:lumOff val="25000"/>
                  </a:schemeClr>
                </a:solidFill>
                <a:effectLst>
                  <a:outerShdw blurRad="38100" dist="38100" dir="2700000" algn="tl">
                    <a:srgbClr val="000000">
                      <a:alpha val="43137"/>
                    </a:srgbClr>
                  </a:outerShdw>
                </a:effectLst>
              </a:rPr>
              <a:t> на </a:t>
            </a:r>
            <a:r>
              <a:rPr lang="ru-RU" sz="2400" cap="none" dirty="0" err="1">
                <a:solidFill>
                  <a:schemeClr val="tx1">
                    <a:lumMod val="75000"/>
                    <a:lumOff val="25000"/>
                  </a:schemeClr>
                </a:solidFill>
                <a:effectLst>
                  <a:outerShdw blurRad="38100" dist="38100" dir="2700000" algn="tl">
                    <a:srgbClr val="000000">
                      <a:alpha val="43137"/>
                    </a:srgbClr>
                  </a:outerShdw>
                </a:effectLst>
              </a:rPr>
              <a:t>початкових</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етапах</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створення</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культурних</a:t>
            </a:r>
            <a:r>
              <a:rPr lang="ru-RU" sz="2400" cap="none" dirty="0">
                <a:solidFill>
                  <a:schemeClr val="tx1">
                    <a:lumMod val="75000"/>
                    <a:lumOff val="25000"/>
                  </a:schemeClr>
                </a:solidFill>
                <a:effectLst>
                  <a:outerShdw blurRad="38100" dist="38100" dir="2700000" algn="tl">
                    <a:srgbClr val="000000">
                      <a:alpha val="43137"/>
                    </a:srgbClr>
                  </a:outerShdw>
                </a:effectLst>
              </a:rPr>
              <a:t> форм </a:t>
            </a:r>
            <a:r>
              <a:rPr lang="ru-RU" sz="2400" cap="none" dirty="0" err="1">
                <a:solidFill>
                  <a:schemeClr val="tx1">
                    <a:lumMod val="75000"/>
                    <a:lumOff val="25000"/>
                  </a:schemeClr>
                </a:solidFill>
                <a:effectLst>
                  <a:outerShdw blurRad="38100" dist="38100" dir="2700000" algn="tl">
                    <a:srgbClr val="000000">
                      <a:alpha val="43137"/>
                    </a:srgbClr>
                  </a:outerShdw>
                </a:effectLst>
              </a:rPr>
              <a:t>діяв</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несвідомий</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добір</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Надаючи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переваги</a:t>
            </a:r>
            <a:r>
              <a:rPr lang="ru-RU" sz="2400" cap="none" dirty="0">
                <a:solidFill>
                  <a:schemeClr val="tx1">
                    <a:lumMod val="75000"/>
                    <a:lumOff val="25000"/>
                  </a:schemeClr>
                </a:solidFill>
                <a:effectLst>
                  <a:outerShdw blurRad="38100" dist="38100" dir="2700000" algn="tl">
                    <a:srgbClr val="000000">
                      <a:alpha val="43137"/>
                    </a:srgbClr>
                  </a:outerShdw>
                </a:effectLst>
              </a:rPr>
              <a:t> при </a:t>
            </a:r>
            <a:r>
              <a:rPr lang="ru-RU" sz="2400" cap="none" dirty="0" err="1">
                <a:solidFill>
                  <a:schemeClr val="tx1">
                    <a:lumMod val="75000"/>
                    <a:lumOff val="25000"/>
                  </a:schemeClr>
                </a:solidFill>
                <a:effectLst>
                  <a:outerShdw blurRad="38100" dist="38100" dir="2700000" algn="tl">
                    <a:srgbClr val="000000">
                      <a:alpha val="43137"/>
                    </a:srgbClr>
                  </a:outerShdw>
                </a:effectLst>
              </a:rPr>
              <a:t>розмноженні</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певним</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особинам</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людина</a:t>
            </a:r>
            <a:r>
              <a:rPr lang="ru-RU" sz="2400" cap="none" dirty="0">
                <a:solidFill>
                  <a:schemeClr val="tx1">
                    <a:lumMod val="75000"/>
                    <a:lumOff val="25000"/>
                  </a:schemeClr>
                </a:solidFill>
                <a:effectLst>
                  <a:outerShdw blurRad="38100" dist="38100" dir="2700000" algn="tl">
                    <a:srgbClr val="000000">
                      <a:alpha val="43137"/>
                    </a:srgbClr>
                  </a:outerShdw>
                </a:effectLst>
              </a:rPr>
              <a:t> не ставила перед собою </a:t>
            </a:r>
            <a:r>
              <a:rPr lang="ru-RU" sz="2400" cap="none" dirty="0" err="1">
                <a:solidFill>
                  <a:schemeClr val="tx1">
                    <a:lumMod val="75000"/>
                    <a:lumOff val="25000"/>
                  </a:schemeClr>
                </a:solidFill>
                <a:effectLst>
                  <a:outerShdw blurRad="38100" dist="38100" dir="2700000" algn="tl">
                    <a:srgbClr val="000000">
                      <a:alpha val="43137"/>
                    </a:srgbClr>
                  </a:outerShdw>
                </a:effectLst>
              </a:rPr>
              <a:t>свідомо</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завдання</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створити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нові</a:t>
            </a:r>
            <a:r>
              <a:rPr lang="ru-RU" sz="2400" cap="none" dirty="0">
                <a:solidFill>
                  <a:schemeClr val="tx1">
                    <a:lumMod val="75000"/>
                    <a:lumOff val="25000"/>
                  </a:schemeClr>
                </a:solidFill>
                <a:effectLst>
                  <a:outerShdw blurRad="38100" dist="38100" dir="2700000" algn="tl">
                    <a:srgbClr val="000000">
                      <a:alpha val="43137"/>
                    </a:srgbClr>
                  </a:outerShdw>
                </a:effectLst>
              </a:rPr>
              <a:t> породи </a:t>
            </a:r>
            <a:r>
              <a:rPr lang="ru-RU" sz="2400" cap="none" dirty="0" err="1">
                <a:solidFill>
                  <a:schemeClr val="tx1">
                    <a:lumMod val="75000"/>
                    <a:lumOff val="25000"/>
                  </a:schemeClr>
                </a:solidFill>
                <a:effectLst>
                  <a:outerShdw blurRad="38100" dist="38100" dir="2700000" algn="tl">
                    <a:srgbClr val="000000">
                      <a:alpha val="43137"/>
                    </a:srgbClr>
                  </a:outerShdw>
                </a:effectLst>
              </a:rPr>
              <a:t>чи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сорти</a:t>
            </a:r>
            <a:r>
              <a:rPr lang="ru-RU" sz="2400" cap="none" dirty="0">
                <a:solidFill>
                  <a:schemeClr val="tx1">
                    <a:lumMod val="75000"/>
                    <a:lumOff val="25000"/>
                  </a:schemeClr>
                </a:solidFill>
                <a:effectLst>
                  <a:outerShdw blurRad="38100" dist="38100" dir="2700000" algn="tl">
                    <a:srgbClr val="000000">
                      <a:alpha val="43137"/>
                    </a:srgbClr>
                  </a:outerShdw>
                </a:effectLst>
              </a:rPr>
              <a:t> і методично не </a:t>
            </a:r>
            <a:r>
              <a:rPr lang="ru-RU" sz="2400" cap="none" dirty="0" err="1">
                <a:solidFill>
                  <a:schemeClr val="tx1">
                    <a:lumMod val="75000"/>
                    <a:lumOff val="25000"/>
                  </a:schemeClr>
                </a:solidFill>
                <a:effectLst>
                  <a:outerShdw blurRad="38100" dist="38100" dir="2700000" algn="tl">
                    <a:srgbClr val="000000">
                      <a:alpha val="43137"/>
                    </a:srgbClr>
                  </a:outerShdw>
                </a:effectLst>
              </a:rPr>
              <a:t>застосовувала</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різні</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системи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схрещування</a:t>
            </a:r>
            <a:r>
              <a:rPr lang="ru-RU" sz="2400" cap="none" dirty="0">
                <a:solidFill>
                  <a:schemeClr val="tx1">
                    <a:lumMod val="75000"/>
                    <a:lumOff val="25000"/>
                  </a:schemeClr>
                </a:solidFill>
                <a:effectLst>
                  <a:outerShdw blurRad="38100" dist="38100" dir="2700000" algn="tl">
                    <a:srgbClr val="000000">
                      <a:alpha val="43137"/>
                    </a:srgbClr>
                  </a:outerShdw>
                </a:effectLst>
              </a:rPr>
              <a:t> і </a:t>
            </a:r>
            <a:r>
              <a:rPr lang="ru-RU" sz="2400" cap="none" dirty="0" err="1">
                <a:solidFill>
                  <a:schemeClr val="tx1">
                    <a:lumMod val="75000"/>
                    <a:lumOff val="25000"/>
                  </a:schemeClr>
                </a:solidFill>
                <a:effectLst>
                  <a:outerShdw blurRad="38100" dist="38100" dir="2700000" algn="tl">
                    <a:srgbClr val="000000">
                      <a:alpha val="43137"/>
                    </a:srgbClr>
                  </a:outerShdw>
                </a:effectLst>
              </a:rPr>
              <a:t>типи</a:t>
            </a:r>
            <a:r>
              <a:rPr lang="ru-RU" sz="2400" cap="none" dirty="0">
                <a:solidFill>
                  <a:schemeClr val="tx1">
                    <a:lumMod val="75000"/>
                    <a:lumOff val="25000"/>
                  </a:schemeClr>
                </a:solidFill>
                <a:effectLst>
                  <a:outerShdw blurRad="38100" dist="38100" dir="2700000" algn="tl">
                    <a:srgbClr val="000000">
                      <a:alpha val="43137"/>
                    </a:srgbClr>
                  </a:outerShdw>
                </a:effectLst>
              </a:rPr>
              <a:t> штучного добору. </a:t>
            </a:r>
            <a:r>
              <a:rPr lang="ru-RU" sz="2400" cap="none" dirty="0" err="1">
                <a:solidFill>
                  <a:schemeClr val="tx1">
                    <a:lumMod val="75000"/>
                    <a:lumOff val="25000"/>
                  </a:schemeClr>
                </a:solidFill>
                <a:effectLst>
                  <a:outerShdw blurRad="38100" dist="38100" dir="2700000" algn="tl">
                    <a:srgbClr val="000000">
                      <a:alpha val="43137"/>
                    </a:srgbClr>
                  </a:outerShdw>
                </a:effectLst>
              </a:rPr>
              <a:t>Тільки</a:t>
            </a:r>
            <a:r>
              <a:rPr lang="ru-RU" sz="2400" cap="none" dirty="0">
                <a:solidFill>
                  <a:schemeClr val="tx1">
                    <a:lumMod val="75000"/>
                    <a:lumOff val="25000"/>
                  </a:schemeClr>
                </a:solidFill>
                <a:effectLst>
                  <a:outerShdw blurRad="38100" dist="38100" dir="2700000" algn="tl">
                    <a:srgbClr val="000000">
                      <a:alpha val="43137"/>
                    </a:srgbClr>
                  </a:outerShdw>
                </a:effectLst>
              </a:rPr>
              <a:t> у </a:t>
            </a:r>
            <a:r>
              <a:rPr lang="ru-RU" sz="2400" cap="none" dirty="0" err="1">
                <a:solidFill>
                  <a:schemeClr val="tx1">
                    <a:lumMod val="75000"/>
                    <a:lumOff val="25000"/>
                  </a:schemeClr>
                </a:solidFill>
                <a:effectLst>
                  <a:outerShdw blurRad="38100" dist="38100" dir="2700000" algn="tl">
                    <a:srgbClr val="000000">
                      <a:alpha val="43137"/>
                    </a:srgbClr>
                  </a:outerShdw>
                </a:effectLst>
              </a:rPr>
              <a:t>другій</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половині</a:t>
            </a:r>
            <a:r>
              <a:rPr lang="ru-RU" sz="2400" cap="none" dirty="0">
                <a:solidFill>
                  <a:schemeClr val="tx1">
                    <a:lumMod val="75000"/>
                    <a:lumOff val="25000"/>
                  </a:schemeClr>
                </a:solidFill>
                <a:effectLst>
                  <a:outerShdw blurRad="38100" dist="38100" dir="2700000" algn="tl">
                    <a:srgbClr val="000000">
                      <a:alpha val="43137"/>
                    </a:srgbClr>
                  </a:outerShdw>
                </a:effectLst>
              </a:rPr>
              <a:t> XVIII </a:t>
            </a:r>
            <a:r>
              <a:rPr lang="ru-RU" sz="2400" cap="none" dirty="0" err="1">
                <a:solidFill>
                  <a:schemeClr val="tx1">
                    <a:lumMod val="75000"/>
                    <a:lumOff val="25000"/>
                  </a:schemeClr>
                </a:solidFill>
                <a:effectLst>
                  <a:outerShdw blurRad="38100" dist="38100" dir="2700000" algn="tl">
                    <a:srgbClr val="000000">
                      <a:alpha val="43137"/>
                    </a:srgbClr>
                  </a:outerShdw>
                </a:effectLst>
              </a:rPr>
              <a:t>століття</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несвідому</a:t>
            </a:r>
            <a:r>
              <a:rPr lang="ru-RU" sz="2400" cap="none" dirty="0">
                <a:solidFill>
                  <a:schemeClr val="tx1">
                    <a:lumMod val="75000"/>
                    <a:lumOff val="25000"/>
                  </a:schemeClr>
                </a:solidFill>
                <a:effectLst>
                  <a:outerShdw blurRad="38100" dist="38100" dir="2700000" algn="tl">
                    <a:srgbClr val="000000">
                      <a:alpha val="43137"/>
                    </a:srgbClr>
                  </a:outerShdw>
                </a:effectLst>
              </a:rPr>
              <a:t> форму штучного добору почали </a:t>
            </a:r>
            <a:r>
              <a:rPr lang="ru-RU" sz="2400" cap="none" dirty="0" err="1">
                <a:solidFill>
                  <a:schemeClr val="tx1">
                    <a:lumMod val="75000"/>
                    <a:lumOff val="25000"/>
                  </a:schemeClr>
                </a:solidFill>
                <a:effectLst>
                  <a:outerShdw blurRad="38100" dist="38100" dir="2700000" algn="tl">
                    <a:srgbClr val="000000">
                      <a:alpha val="43137"/>
                    </a:srgbClr>
                  </a:outerShdw>
                </a:effectLst>
              </a:rPr>
              <a:t>змінювати</a:t>
            </a:r>
            <a:r>
              <a:rPr lang="ru-RU" sz="2400" cap="none" dirty="0">
                <a:solidFill>
                  <a:schemeClr val="tx1">
                    <a:lumMod val="75000"/>
                    <a:lumOff val="25000"/>
                  </a:schemeClr>
                </a:solidFill>
                <a:effectLst>
                  <a:outerShdw blurRad="38100" dist="38100" dir="2700000" algn="tl">
                    <a:srgbClr val="000000">
                      <a:alpha val="43137"/>
                    </a:srgbClr>
                  </a:outerShdw>
                </a:effectLst>
              </a:rPr>
              <a:t> на </a:t>
            </a:r>
            <a:r>
              <a:rPr lang="ru-RU" sz="2400" cap="none" dirty="0" err="1">
                <a:solidFill>
                  <a:schemeClr val="tx1">
                    <a:lumMod val="75000"/>
                    <a:lumOff val="25000"/>
                  </a:schemeClr>
                </a:solidFill>
                <a:effectLst>
                  <a:outerShdw blurRad="38100" dist="38100" dir="2700000" algn="tl">
                    <a:srgbClr val="000000">
                      <a:alpha val="43137"/>
                    </a:srgbClr>
                  </a:outerShdw>
                </a:effectLst>
              </a:rPr>
              <a:t>методичну</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спеціально</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підбирали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батьківські</a:t>
            </a:r>
            <a:r>
              <a:rPr lang="ru-RU" sz="2400" cap="none" dirty="0">
                <a:solidFill>
                  <a:schemeClr val="tx1">
                    <a:lumMod val="75000"/>
                    <a:lumOff val="25000"/>
                  </a:schemeClr>
                </a:solidFill>
                <a:effectLst>
                  <a:outerShdw blurRad="38100" dist="38100" dir="2700000" algn="tl">
                    <a:srgbClr val="000000">
                      <a:alpha val="43137"/>
                    </a:srgbClr>
                  </a:outerShdw>
                </a:effectLst>
              </a:rPr>
              <a:t> пари, </a:t>
            </a:r>
            <a:r>
              <a:rPr lang="ru-RU" sz="2400" cap="none" dirty="0" err="1">
                <a:solidFill>
                  <a:schemeClr val="tx1">
                    <a:lumMod val="75000"/>
                    <a:lumOff val="25000"/>
                  </a:schemeClr>
                </a:solidFill>
                <a:effectLst>
                  <a:outerShdw blurRad="38100" dist="38100" dir="2700000" algn="tl">
                    <a:srgbClr val="000000">
                      <a:alpha val="43137"/>
                    </a:srgbClr>
                  </a:outerShdw>
                </a:effectLst>
              </a:rPr>
              <a:t>застосовували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різні</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варіанти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схрещування</a:t>
            </a:r>
            <a:r>
              <a:rPr lang="ru-RU" sz="2400" cap="none" dirty="0">
                <a:solidFill>
                  <a:schemeClr val="tx1">
                    <a:lumMod val="75000"/>
                    <a:lumOff val="25000"/>
                  </a:schemeClr>
                </a:solidFill>
                <a:effectLst>
                  <a:outerShdw blurRad="38100" dist="38100" dir="2700000" algn="tl">
                    <a:srgbClr val="000000">
                      <a:alpha val="43137"/>
                    </a:srgbClr>
                  </a:outerShdw>
                </a:effectLst>
              </a:rPr>
              <a:t> і </a:t>
            </a:r>
            <a:r>
              <a:rPr lang="ru-RU" sz="2400" cap="none" dirty="0" err="1">
                <a:solidFill>
                  <a:schemeClr val="tx1">
                    <a:lumMod val="75000"/>
                    <a:lumOff val="25000"/>
                  </a:schemeClr>
                </a:solidFill>
                <a:effectLst>
                  <a:outerShdw blurRad="38100" dist="38100" dir="2700000" algn="tl">
                    <a:srgbClr val="000000">
                      <a:alpha val="43137"/>
                    </a:srgbClr>
                  </a:outerShdw>
                </a:effectLst>
              </a:rPr>
              <a:t>плановий</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добір</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серед</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одержаних</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нащадків</a:t>
            </a:r>
            <a:r>
              <a:rPr lang="ru-RU" sz="2400" cap="none" dirty="0">
                <a:solidFill>
                  <a:schemeClr val="tx1">
                    <a:lumMod val="75000"/>
                    <a:lumOff val="25000"/>
                  </a:schemeClr>
                </a:solidFill>
                <a:effectLst>
                  <a:outerShdw blurRad="38100" dist="38100" dir="2700000" algn="tl">
                    <a:srgbClr val="000000">
                      <a:alpha val="43137"/>
                    </a:srgbClr>
                  </a:outerShdw>
                </a:effectLst>
              </a:rPr>
              <a:t> за </a:t>
            </a:r>
            <a:r>
              <a:rPr lang="ru-RU" sz="2400" cap="none" dirty="0" err="1">
                <a:solidFill>
                  <a:schemeClr val="tx1">
                    <a:lumMod val="75000"/>
                    <a:lumOff val="25000"/>
                  </a:schemeClr>
                </a:solidFill>
                <a:effectLst>
                  <a:outerShdw blurRad="38100" dist="38100" dir="2700000" algn="tl">
                    <a:srgbClr val="000000">
                      <a:alpha val="43137"/>
                    </a:srgbClr>
                  </a:outerShdw>
                </a:effectLst>
              </a:rPr>
              <a:t>певними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ознаками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Це</a:t>
            </a:r>
            <a:r>
              <a:rPr lang="ru-RU" sz="2400" cap="none" dirty="0">
                <a:solidFill>
                  <a:schemeClr val="tx1">
                    <a:lumMod val="75000"/>
                    <a:lumOff val="25000"/>
                  </a:schemeClr>
                </a:solidFill>
                <a:effectLst>
                  <a:outerShdw blurRad="38100" dist="38100" dir="2700000" algn="tl">
                    <a:srgbClr val="000000">
                      <a:alpha val="43137"/>
                    </a:srgbClr>
                  </a:outerShdw>
                </a:effectLst>
              </a:rPr>
              <a:t> дало </a:t>
            </a:r>
            <a:r>
              <a:rPr lang="ru-RU" sz="2400" cap="none" dirty="0" err="1">
                <a:solidFill>
                  <a:schemeClr val="tx1">
                    <a:lumMod val="75000"/>
                    <a:lumOff val="25000"/>
                  </a:schemeClr>
                </a:solidFill>
                <a:effectLst>
                  <a:outerShdw blurRad="38100" dist="38100" dir="2700000" algn="tl">
                    <a:srgbClr val="000000">
                      <a:alpha val="43137"/>
                    </a:srgbClr>
                  </a:outerShdw>
                </a:effectLst>
              </a:rPr>
              <a:t>можливість</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створювати</a:t>
            </a:r>
            <a:r>
              <a:rPr lang="ru-RU" sz="2400" cap="none" dirty="0">
                <a:solidFill>
                  <a:schemeClr val="tx1">
                    <a:lumMod val="75000"/>
                    <a:lumOff val="25000"/>
                  </a:schemeClr>
                </a:solidFill>
                <a:effectLst>
                  <a:outerShdw blurRad="38100" dist="38100" dir="2700000" algn="tl">
                    <a:srgbClr val="000000">
                      <a:alpha val="43137"/>
                    </a:srgbClr>
                  </a:outerShdw>
                </a:effectLst>
              </a:rPr>
              <a:t> породи </a:t>
            </a:r>
            <a:r>
              <a:rPr lang="ru-RU" sz="2400" cap="none" dirty="0" err="1">
                <a:solidFill>
                  <a:schemeClr val="tx1">
                    <a:lumMod val="75000"/>
                    <a:lumOff val="25000"/>
                  </a:schemeClr>
                </a:solidFill>
                <a:effectLst>
                  <a:outerShdw blurRad="38100" dist="38100" dir="2700000" algn="tl">
                    <a:srgbClr val="000000">
                      <a:alpha val="43137"/>
                    </a:srgbClr>
                  </a:outerShdw>
                </a:effectLst>
              </a:rPr>
              <a:t>або</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сорти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із</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запланованими</a:t>
            </a:r>
            <a:r>
              <a:rPr lang="ru-RU" sz="2400" cap="none" dirty="0">
                <a:solidFill>
                  <a:schemeClr val="tx1">
                    <a:lumMod val="75000"/>
                    <a:lumOff val="25000"/>
                  </a:schemeClr>
                </a:solidFill>
                <a:effectLst>
                  <a:outerShdw blurRad="38100" dist="38100" dir="2700000" algn="tl">
                    <a:srgbClr val="000000">
                      <a:alpha val="43137"/>
                    </a:srgbClr>
                  </a:outerShdw>
                </a:effectLst>
              </a:rPr>
              <a:t> </a:t>
            </a:r>
            <a:r>
              <a:rPr lang="ru-RU" sz="2400" cap="none" dirty="0" err="1">
                <a:solidFill>
                  <a:schemeClr val="tx1">
                    <a:lumMod val="75000"/>
                    <a:lumOff val="25000"/>
                  </a:schemeClr>
                </a:solidFill>
                <a:effectLst>
                  <a:outerShdw blurRad="38100" dist="38100" dir="2700000" algn="tl">
                    <a:srgbClr val="000000">
                      <a:alpha val="43137"/>
                    </a:srgbClr>
                  </a:outerShdw>
                </a:effectLst>
              </a:rPr>
              <a:t>властивостями</a:t>
            </a:r>
            <a:r>
              <a:rPr lang="ru-RU" sz="2400" cap="none" dirty="0">
                <a:solidFill>
                  <a:schemeClr val="tx1">
                    <a:lumMod val="75000"/>
                    <a:lumOff val="25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8052911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66</TotalTime>
  <Words>902</Words>
  <Application>Microsoft Office PowerPoint</Application>
  <PresentationFormat>Экран (4:3)</PresentationFormat>
  <Paragraphs>23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Кутюр</vt:lpstr>
      <vt:lpstr>Генетичні основи селекції організмів</vt:lpstr>
      <vt:lpstr>Селекція (від лат. Selectio − вибір, добір) − наука про методи створення сортів, гібридів рослин та порід тварин, штамів мікроорганізмів з потрібними людині якостями. В результаті селекційного процесу створено велику кількість сортів сільськогосподарських рослин і порід свійських тварин.</vt:lpstr>
      <vt:lpstr>Селекцією також називають галузь про члени сільськогосподарського виробництва, яка займається виведенням сортів і гібридів сільськогосподарських культур, порід тварин.  Залежно від цілей селекцію проводять на якість (смак, зовнішній вигляд, збереження плодів та овочів, вміст білка та амінокислот у зерні, жирномолочність), стійкість до хвороб, шкідників та несприятливих кліматичних умов, урожайність рослин, плодючість та продуктивність у тварин тощо.  Основними методами селекції є добір, гібридизація з використанням гетерозису та цитоплазматичної чоловічої стерильності, поліплоїдія та мутагенез.</vt:lpstr>
      <vt:lpstr>Історія розвитку селекції Наукові основи селекції вперше заклав Чарльз Дарвін (1859). У зв'язку з розвитком генетики селекція вийшла з стану комплексу практичних заходів для виведення і поліпшення сортів рослин, порід свійських тварин і штамів мікроорганізмів і перетворилася на точну науку, базовану на експерименті.  </vt:lpstr>
      <vt:lpstr>На українських землях були створені такі сорти сільськогосподарських рослин, як озима пшениця кримка, яра — полтавка, конюшина глухівка, яра вика вишневецька та багато інших. Як наука, селекція почала розвиватися в україні наприкінці 19 ст., Коли виникли перші станції для селекції цукрового буряка й інших сільськогосподарських культур: уладівська (1880), немерчанська (1886), іванівська (1887), верхняцька (1899), згодом миронівська (1911). Після занепаду під час революції їхню діяльність поновлено у 1920-их pp. І організовано нові.</vt:lpstr>
      <vt:lpstr>Основні методи селекції — це штучний добір і гібридизація.</vt:lpstr>
      <vt:lpstr>Теорію штучного добору створив видатний англійський учений        Ч. Дарвін. Основні положення своєї теорії він виклав у праці «Походження видів шляхом природного добору, або збереження обраних порід у боротьбі за життя» і розвинув у праці «Зміни свійських тварин і культурних рослин під впливом одомашнення». На думку Ч. Дарвіна, формування порід і сортів почалося з приручення людиною диких видів тварин і вирощування диких видів рослин.</vt:lpstr>
      <vt:lpstr>За Ч. Дарвіном, механізм штучного добору такий. Серед багатьох тварин або рослин певного виду людина вибирає для подальшого розмноження окремих особин, які відрізняються від інших станами ознак, що її зацікавили. Серед нащадків відібраних плідників також проводять добір: особин, які успадкували від батьків бажані для людини стани ознак, залишають для подальшого розмноження. Таким чином, із покоління в покоління бажаний для людини стан ознаки розвивається все більше, оскільки як плідників відбирають особин, у яких він виражений найкраще.</vt:lpstr>
      <vt:lpstr>Ч. Дарвін припустив, що на початкових етапах створення культурних форм діяв несвідомий добір. Надаючи переваги при розмноженні певним особинам, людина не ставила перед собою свідомо завдання створити нові породи чи сорти і методично не застосовувала різні системи схрещування і типи штучного добору. Тільки у другій половині XVIII століття несвідому форму штучного добору почали змінювати на методичну: спеціально підбирали батьківські пари, застосовували різні варіанти схрещування і плановий добір серед одержаних нащадків за певними ознаками. Це дало можливість створювати породи або сорти із запланованими властивостями.</vt:lpstr>
      <vt:lpstr>Отже, штучний добір — це вибір людиною господарсько найцінніших тварин, рослин, мікроорганізмів для одержання від них нащадків з бажаними станами ознак. Він є найважливішим елементом будь-якої селекційної роботи, необхідним не лише для збереження досягнутих результатів, а й для їхнього подальшого вдосконалення.</vt:lpstr>
      <vt:lpstr>Гібридизація — це процес одержання нащадків унаслідок поєднання генетичного матеріалу різних клітин або організмів. Гібриди утворюються в результаті статевого розмноження або поєднання нестатевих клітин. В останньому випадку ядра таких гібридних клітин можуть зливатися або ж залишаються відокремленими</vt:lpstr>
      <vt:lpstr>Гібридизація можлива як у межах одного виду (внутрішньовидова), так і між особинами різних видів і навіть родів (міжвидова, або віддалена). У свою чергу, внутрішньовидове схрещування буває спорідненим і неспорідненим.</vt:lpstr>
      <vt:lpstr>Споріднене схрещування — це гібридизація організмів, які мають безпосередніх спільних предків. Залежно від ступеня генетичної спорідненості таке схрещування може бути більш або менш тісним. Найтісніші форми спорідненого схрещування спостерігають серед самозапильних рослин і гермафродитних тварин, яким притаманне самозапліднення. В організмів із перехресним заплідненням найтісніші форми спорідненого схрещування спостерігають у разі парування братів із сестрами, батьків з їхніми нащадками. Унаслідок спорідненого схрещування з кожним наступним поколінням гібридів підвищується їхня гомозиготність. Це пояснюється тим, що чим більша генетична подібність батьківських форм, тим вища ймовірність поєднання в генотипі нащадків одних і тих самих алелей різних генів.</vt:lpstr>
      <vt:lpstr>У самозапильних рослин уже в 10-му поколінні спостерігають майже повну гомозиготність (до 99,9%), а при схрещуванні братів із сестрами або батьків з нащадками такий самий результат може бути досягнений після 20-го покоління. Проте 100%-ної гомозиготності за всіма генами досягти не вдається, оскільки вона порушується мутаціями, що виникають. Споріднене схрещування може призводити до негативних наслідків: ослаблення або навіть виродження нащадків </vt:lpstr>
      <vt:lpstr>Неспоріднене схрещування — це гібридизація організмів, які не мають тісних споріднених зв'язків, тобто представників різних ліній, сортів чи порід одного виду. Неспорідненими вважають особин, у яких не було спільних предків щонайменше протягом останніх шести поколінь. Неспоріднене схрещування застосовують для поєднання в генотипі нащадків генів, які зумовлюють цінні якості, властиві представникам різних ліній, порід або сортів. За своїми генетичними наслідками неспоріднене схрещування прямо протилежне спорідненому. При неспорідненому схрещуванні з кожним наступним поколінням зростає гетерозиготність нащадків. Адже зі зменшенням ступеня спорідненості організмів зростає ймовірність наявності в них різних алелей певних генів.</vt:lpstr>
      <vt:lpstr>У нащадків від неспорідненого схрещування часто спостерігають явище гетерозису, або гібридної сили</vt:lpstr>
      <vt:lpstr>Гетерозис (від грец. гетероіозіс — зміна, перевтілення) — явище, за якого перше покоління гібридів, одержаних від неспорідненого схрещування має підвищену життєздатність і продуктивність порівняно з вихідними батьківськими формами. У гетерозисних форм сублетальні та летальні рецесивні алелі переходять у гетерозиготний стан, завдяки чому їхній несприятливий вплив не проявляється у фенотипі. До того ж, у генотипі гібридних особин можуть поєднуватися сприятливі домінантні алелі обох батьків. Це, у свою чергу, може зумовлювати взаємодію домінантних алелей неалельних генів.</vt:lpstr>
      <vt:lpstr>Найчіткіше гетерозис проявляється в першому поколінні гібридів. У наступних поколіннях, завдяки явищу розщеплення ознак і переходу частини генів у гомозиготний стан, ефект гетерозису слабшає і до восьмого покоління сходить нанівець. У рослин ефект гетерозису можна закріпити вегетативним розмноженням, подвоєнням кількості хромосом або партеногенетичним розмноженням. Гетерозис може більше позначитись на одних ознаках гібридної особини, не зачіпаючи інших.</vt:lpstr>
      <vt:lpstr>Як можна подолати безпліддя міжвидових гібридів? Вперше методику подолання безпліддя міжвидових гібридів у рослин розробив 1924 року Георгій Дмитрович Карпеченко на прикладі гібрида капусти і редьки. Цей гібрид за своїм фенотипом займав проміжне положення між відповідними фенотипами   батьківських форм</vt:lpstr>
      <vt:lpstr>Якщо в селекції рослин безпліддя міжвидових гібридів ще можна подолати, то в селекції тварин розв'язати цю проблему значно складніше. Лише в окремих випадках у міжвидових гібридів тварин особини однієї чи обох статей виявляються плідними. Так, у гібрида яка (свійська тварина високогірських районів Центральної Азії; і великої рогатої худоби самці безплідні, а самки плідні. Мули взагалі нездатні до розмноження.</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Генетичні основи селекції організмів</dc:title>
  <dc:creator>Серж</dc:creator>
  <cp:lastModifiedBy>Серж</cp:lastModifiedBy>
  <cp:revision>8</cp:revision>
  <dcterms:created xsi:type="dcterms:W3CDTF">2014-11-26T21:08:40Z</dcterms:created>
  <dcterms:modified xsi:type="dcterms:W3CDTF">2014-11-26T22:16:57Z</dcterms:modified>
</cp:coreProperties>
</file>