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8" r:id="rId3"/>
    <p:sldId id="269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  <a:srgbClr val="004200"/>
    <a:srgbClr val="007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8" d="100"/>
          <a:sy n="78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0E46-AB0F-4F8C-B1F1-ED5E1E316B31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0B523-0F1C-4457-A346-416ACDF2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0B523-0F1C-4457-A346-416ACDF2B3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EC9B-8639-4183-A389-6B01E21B1D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CCA00-403E-4871-89B8-AD325B9E5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EE156-431C-4581-9265-7145C13C0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D605-41F9-490F-A9F4-7A37DA437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C242-4326-49E3-80E0-858C9610DB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A275-4207-4B81-871C-763E872C0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3CCB-46C7-47F9-A868-2E5B9911E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F05D3-ABA0-4250-9BCE-7BE21911A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9646E-D600-4B9E-B6CD-8CDA9A782C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F2EE-3F9F-40A2-9388-9D60916C7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DDA3-6FFF-4B2F-8E1B-E0C5FF455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3C341D-7837-48AD-8CB6-7CFD928CBB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071678"/>
            <a:ext cx="8353425" cy="1069975"/>
          </a:xfrm>
        </p:spPr>
        <p:txBody>
          <a:bodyPr/>
          <a:lstStyle/>
          <a:p>
            <a:r>
              <a:rPr lang="ru-RU" b="1" dirty="0" err="1" smtClean="0">
                <a:solidFill>
                  <a:srgbClr val="820000"/>
                </a:solidFill>
              </a:rPr>
              <a:t>Порівняння</a:t>
            </a: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 smtClean="0">
                <a:solidFill>
                  <a:srgbClr val="820000"/>
                </a:solidFill>
              </a:rPr>
              <a:t>обсягів</a:t>
            </a: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 smtClean="0">
                <a:solidFill>
                  <a:srgbClr val="820000"/>
                </a:solidFill>
              </a:rPr>
              <a:t>і</a:t>
            </a: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 smtClean="0">
                <a:solidFill>
                  <a:srgbClr val="820000"/>
                </a:solidFill>
              </a:rPr>
              <a:t>структури</a:t>
            </a: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 smtClean="0">
                <a:solidFill>
                  <a:srgbClr val="820000"/>
                </a:solidFill>
              </a:rPr>
              <a:t>забруднення</a:t>
            </a: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 smtClean="0">
                <a:solidFill>
                  <a:srgbClr val="820000"/>
                </a:solidFill>
              </a:rPr>
              <a:t>міст</a:t>
            </a:r>
            <a:r>
              <a:rPr lang="ru-RU" b="1" dirty="0" smtClean="0">
                <a:solidFill>
                  <a:srgbClr val="820000"/>
                </a:solidFill>
              </a:rPr>
              <a:t> </a:t>
            </a:r>
            <a:r>
              <a:rPr lang="ru-RU" b="1" dirty="0" err="1" smtClean="0">
                <a:solidFill>
                  <a:srgbClr val="820000"/>
                </a:solidFill>
              </a:rPr>
              <a:t>України</a:t>
            </a:r>
            <a:endParaRPr lang="ru-RU" b="1" dirty="0">
              <a:solidFill>
                <a:srgbClr val="820000"/>
              </a:solidFill>
            </a:endParaRPr>
          </a:p>
        </p:txBody>
      </p:sp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78605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Порівняння обсягів і структури забруднення 10-ти найзабрудненіших міст України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даними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спостережень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гідрометеорологічних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організацій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станом на 2012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рік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250" name="Picture 2" descr="Файл:Gorlivka 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51939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2" name="Picture 4" descr="Файл:Coat of Arms of Odess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04"/>
            <a:ext cx="1585115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4" name="Picture 6" descr="Файл:Armyansk CO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5" y="428604"/>
            <a:ext cx="1604689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6" name="Picture 8" descr="Файл:Slovja 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04"/>
            <a:ext cx="159111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  <p:pic>
        <p:nvPicPr>
          <p:cNvPr id="53258" name="Picture 10" descr="Файл:Dneprodzerzhinsk Co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28604"/>
            <a:ext cx="1385789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60" name="Picture 12" descr="Файл:Krasnoperekopsk-CO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86256"/>
            <a:ext cx="157915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62" name="Picture 14" descr="Файл:Mariupol ger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4286256"/>
            <a:ext cx="146221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64" name="Picture 16" descr="Файл:Большой герб Донецк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4286256"/>
            <a:ext cx="1735943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66" name="Picture 18" descr="Файл:Coat of Arms of Kryvyy Ri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4286256"/>
            <a:ext cx="1511783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68" name="Picture 20" descr="Файл:Герб Макеевки (1690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4286256"/>
            <a:ext cx="139379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Критерії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28596" y="1298002"/>
            <a:ext cx="57150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Економічно-георгафічний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регіон</a:t>
            </a:r>
          </a:p>
          <a:p>
            <a:pPr>
              <a:buFont typeface="Times New Roman" pitchFamily="18" charset="0"/>
              <a:buChar char="–"/>
            </a:pPr>
            <a:r>
              <a:rPr lang="uk-UA" sz="2400" b="1" dirty="0"/>
              <a:t> </a:t>
            </a:r>
            <a:r>
              <a:rPr lang="uk-UA" sz="2400" b="1" dirty="0">
                <a:solidFill>
                  <a:srgbClr val="004200"/>
                </a:solidFill>
              </a:rPr>
              <a:t>Кількість населення</a:t>
            </a:r>
            <a:endParaRPr lang="ru-RU" sz="2400" b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6"/>
                </a:solidFill>
              </a:rPr>
              <a:t>Характерні види промисловості</a:t>
            </a:r>
            <a:endParaRPr lang="ru-RU" sz="2400" b="1" dirty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Об’єкти </a:t>
            </a:r>
            <a:r>
              <a:rPr lang="uk-UA" sz="2400" b="1" dirty="0">
                <a:solidFill>
                  <a:schemeClr val="accent2"/>
                </a:solidFill>
              </a:rPr>
              <a:t>забруднень</a:t>
            </a:r>
            <a:r>
              <a:rPr lang="uk-UA" sz="2400" dirty="0">
                <a:solidFill>
                  <a:schemeClr val="accent2"/>
                </a:solidFill>
              </a:rPr>
              <a:t> </a:t>
            </a:r>
            <a:r>
              <a:rPr lang="uk-UA" sz="2400" i="1" dirty="0" smtClean="0"/>
              <a:t>(</a:t>
            </a:r>
            <a:r>
              <a:rPr lang="uk-UA" sz="2400" i="1" dirty="0"/>
              <a:t>ґрунти, річки, атмосфера та ін.)</a:t>
            </a:r>
            <a:endParaRPr lang="ru-RU" sz="2400" i="1" dirty="0"/>
          </a:p>
          <a:p>
            <a:pPr>
              <a:buFont typeface="Times New Roman" pitchFamily="18" charset="0"/>
              <a:buChar char="–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</a:rPr>
              <a:t>Стан захворюваності населення </a:t>
            </a:r>
            <a:r>
              <a:rPr lang="uk-UA" sz="2400" i="1" dirty="0" smtClean="0"/>
              <a:t>(</a:t>
            </a:r>
            <a:r>
              <a:rPr lang="uk-UA" sz="2400" i="1" dirty="0"/>
              <a:t>високий, низький). </a:t>
            </a:r>
            <a:endParaRPr lang="ru-RU" sz="2400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http://pro-vincia.com.ua/uploads/posts/2012-08/1345449452_1294850587_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3415315" cy="30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162954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Горлівка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  <p:pic>
        <p:nvPicPr>
          <p:cNvPr id="5" name="Picture 2" descr="Файл:Gorlivka 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03"/>
            <a:ext cx="2090896" cy="2752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6" name="Picture 2" descr="http://ngo.donetsk.ua/sites/default/files/styles/main_news/public/images/news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7" y="4000504"/>
            <a:ext cx="4286256" cy="2500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714356"/>
            <a:ext cx="628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Донецький 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/>
              <a:t>258 </a:t>
            </a:r>
            <a:r>
              <a:rPr lang="ru-RU" i="1" dirty="0" smtClean="0"/>
              <a:t>879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ru-RU" i="1" dirty="0" err="1"/>
              <a:t>Х</a:t>
            </a:r>
            <a:r>
              <a:rPr lang="ru-RU" i="1" dirty="0" err="1" smtClean="0"/>
              <a:t>імічна</a:t>
            </a:r>
            <a:r>
              <a:rPr lang="ru-RU" i="1" dirty="0"/>
              <a:t>, </a:t>
            </a:r>
            <a:r>
              <a:rPr lang="ru-RU" i="1" dirty="0" err="1"/>
              <a:t>вугільна</a:t>
            </a:r>
            <a:r>
              <a:rPr lang="ru-RU" i="1" dirty="0"/>
              <a:t>, </a:t>
            </a:r>
            <a:r>
              <a:rPr lang="ru-RU" i="1" dirty="0" err="1"/>
              <a:t>машинобудівна</a:t>
            </a:r>
            <a:r>
              <a:rPr lang="ru-RU" i="1" dirty="0"/>
              <a:t>, </a:t>
            </a:r>
            <a:r>
              <a:rPr lang="ru-RU" i="1" dirty="0" err="1"/>
              <a:t>харчова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переробна</a:t>
            </a:r>
            <a:endParaRPr lang="ru-RU" b="1" i="1" dirty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В основному штучні (антропогенні). Переважають механічні види забруднення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Ґрунти, води, атмосфера,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m.ruvr.ru/data/2013/03/04/1338594792/4picturepicture21977_73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852037"/>
            <a:ext cx="4452938" cy="2594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11456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Одеса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Файл:Coat of Arms of Odess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1811560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714356"/>
            <a:ext cx="628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Причорноморський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1 010 845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ru-RU" i="1" dirty="0" err="1" smtClean="0"/>
              <a:t>Хімічна</a:t>
            </a:r>
            <a:r>
              <a:rPr lang="ru-RU" i="1" dirty="0" smtClean="0"/>
              <a:t>, </a:t>
            </a:r>
            <a:r>
              <a:rPr lang="ru-RU" i="1" dirty="0" err="1" smtClean="0"/>
              <a:t>нафтохімічна</a:t>
            </a:r>
            <a:r>
              <a:rPr lang="ru-RU" i="1" dirty="0" smtClean="0"/>
              <a:t>, </a:t>
            </a:r>
            <a:r>
              <a:rPr lang="ru-RU" i="1" dirty="0" err="1" smtClean="0"/>
              <a:t>машинобудівна</a:t>
            </a:r>
            <a:r>
              <a:rPr lang="ru-RU" i="1" dirty="0"/>
              <a:t>, </a:t>
            </a:r>
            <a:r>
              <a:rPr lang="ru-RU" i="1" dirty="0" err="1"/>
              <a:t>харчова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переробна</a:t>
            </a:r>
            <a:endParaRPr lang="ru-RU" b="1" i="1" dirty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/>
              <a:t>Ш</a:t>
            </a:r>
            <a:r>
              <a:rPr lang="uk-UA" i="1" dirty="0" smtClean="0"/>
              <a:t>тучні (антропогенні) та природні. Помітні хімічні, механічні та фізичні види </a:t>
            </a:r>
            <a:r>
              <a:rPr lang="uk-UA" i="1" dirty="0"/>
              <a:t>з</a:t>
            </a:r>
            <a:r>
              <a:rPr lang="uk-UA" i="1" dirty="0" smtClean="0"/>
              <a:t>абруднення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/>
              <a:t>В</a:t>
            </a:r>
            <a:r>
              <a:rPr lang="uk-UA" i="1" dirty="0" smtClean="0"/>
              <a:t>оди, атмосфера, ліси, море,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Середній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183992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Армянськ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714356"/>
            <a:ext cx="628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Причорноморський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22 530 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ru-RU" i="1" dirty="0" err="1" smtClean="0"/>
              <a:t>Хімічна</a:t>
            </a:r>
            <a:r>
              <a:rPr lang="ru-RU" i="1" dirty="0" smtClean="0"/>
              <a:t> (</a:t>
            </a:r>
            <a:r>
              <a:rPr lang="ru-RU" i="1" dirty="0" err="1" smtClean="0"/>
              <a:t>виробництво</a:t>
            </a:r>
            <a:r>
              <a:rPr lang="ru-RU" i="1" dirty="0" smtClean="0"/>
              <a:t> </a:t>
            </a:r>
            <a:r>
              <a:rPr lang="ru-RU" i="1" dirty="0" err="1" smtClean="0"/>
              <a:t>двоокису</a:t>
            </a:r>
            <a:r>
              <a:rPr lang="ru-RU" i="1" dirty="0" smtClean="0"/>
              <a:t> титану, </a:t>
            </a:r>
            <a:r>
              <a:rPr lang="ru-RU" i="1" dirty="0" err="1" smtClean="0"/>
              <a:t>сірчаної</a:t>
            </a:r>
            <a:r>
              <a:rPr lang="ru-RU" i="1" dirty="0" smtClean="0"/>
              <a:t> </a:t>
            </a:r>
            <a:r>
              <a:rPr lang="ru-RU" i="1" dirty="0" err="1" smtClean="0"/>
              <a:t>кислоти</a:t>
            </a:r>
            <a:r>
              <a:rPr lang="ru-RU" i="1" dirty="0" smtClean="0"/>
              <a:t>, </a:t>
            </a:r>
            <a:r>
              <a:rPr lang="ru-RU" i="1" dirty="0" err="1" smtClean="0"/>
              <a:t>мінеральних</a:t>
            </a:r>
            <a:r>
              <a:rPr lang="ru-RU" i="1" dirty="0" smtClean="0"/>
              <a:t> добрив), </a:t>
            </a:r>
            <a:r>
              <a:rPr lang="ru-RU" i="1" dirty="0" err="1" smtClean="0"/>
              <a:t>важка</a:t>
            </a:r>
            <a:r>
              <a:rPr lang="ru-RU" i="1" dirty="0" smtClean="0"/>
              <a:t> та легка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Переважають штучні (антропогенні) забруднення. 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/>
              <a:t>В</a:t>
            </a:r>
            <a:r>
              <a:rPr lang="uk-UA" i="1" dirty="0" smtClean="0"/>
              <a:t>оди, атмосфера, море, літосфера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Файл:Armyansk 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04"/>
            <a:ext cx="2020789" cy="251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0" name="Picture 2" descr="http://armyansk.info/images/news/2013/reyting-gryaznykh-gorodov-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454" y="4143380"/>
            <a:ext cx="4176528" cy="231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20656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Слов'янськ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8" descr="Файл:Slovja 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337" y="357166"/>
            <a:ext cx="2102549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4" name="Picture 2" descr="http://ngo.donetsk.ua/sites/default/files/styles/main_news/public/images/news/0000131764-094bb65e-52c64c72-4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18363"/>
            <a:ext cx="4143380" cy="2416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714356"/>
            <a:ext cx="628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Донецький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117 994 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Машинобудівна, легка та харчова промисловості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Штучні (антропогенні) та природні забруднення. Характерні фізичні  та біологічні види забруднень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/>
              <a:t>А</a:t>
            </a:r>
            <a:r>
              <a:rPr lang="uk-UA" i="1" dirty="0" smtClean="0"/>
              <a:t>тмосфера, літосфера, ґрунти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Середній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323082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Дніпродзержинськ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0" descr="Файл:Dneprodzerzhinsk 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03"/>
            <a:ext cx="2171607" cy="261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852855"/>
            <a:ext cx="628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Придніпровський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241 880 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Переважає металургійна та хімічна , а також машинобудівна, виробництво будівельних матеріалів , електроенергетична, деревообробна, харчова, легка, поліграфічна та інші.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Здебільшого штучні (антропогенні) забруднення.</a:t>
            </a:r>
            <a:endParaRPr lang="ru-RU" i="1" dirty="0" smtClean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Атмосфера, ліси, води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3501/info-flot.23/0_31909_1e9031bb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3500430" cy="232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айл:Krasnoperekopsk-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499" y="428604"/>
            <a:ext cx="1894987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323684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Красноперекопськ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785794"/>
            <a:ext cx="62865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Придніпровський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29 830 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Хімічна, легка, та інші види промисловості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Штучні (антропогенні) та природні забруднення.</a:t>
            </a:r>
            <a:endParaRPr lang="ru-RU" i="1" dirty="0" smtClean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Атмосфера, ґрунти, біосфера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Середній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upload.wikimedia.org/wikipedia/uk/thumb/8/8b/%D0%97%D0%BD%D0%B0%D0%BA_%D0%BF%D1%80%D0%B8_%D0%B2'%D1%97%D0%B7%D0%B4%D1%96_%D0%B4%D0%BE_%D0%9A%D1%80%D0%B0%D1%81%D0%BD%D0%BE%D0%BF%D0%B5%D1%80%D0%B5%D0%BA%D0%BE%D0%BF%D1%81%D1%8C%D0%BA%D0%B0.jpg/300px-%D0%97%D0%BD%D0%B0%D0%BA_%D0%BF%D1%80%D0%B8_%D0%B2'%D1%97%D0%B7%D0%B4%D1%96_%D0%B4%D0%BE_%D0%9A%D1%80%D0%B0%D1%81%D0%BD%D0%BE%D0%BF%D0%B5%D1%80%D0%B5%D0%BA%D0%BE%D0%BF%D1%81%D1%8C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3929070" cy="261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195444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Маріуполь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4" descr="Файл:Mariupol 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105152" cy="277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http://lifecity.com.ua/news/1328046706-ecology_mariu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36157"/>
            <a:ext cx="3809984" cy="285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785794"/>
            <a:ext cx="62865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Донецький 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461 810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Металургійна, машинобудівна та інші види промисловості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Штучні (антропогенні); механічні  забруднення.</a:t>
            </a:r>
            <a:endParaRPr lang="ru-RU" i="1" dirty="0" smtClean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Атмосфера, біосфера, літосфера, море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Файл:Большой герб Донец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2164571" cy="2672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Донецьк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4" name="Picture 2" descr="http://upload.wikimedia.org/wikipedia/commons/a/a9/Donetsk_dmz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652551" cy="2664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647295"/>
            <a:ext cx="628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Донецький 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953 217 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Електроенергетична, газова, металургійна, харчова, вугільна, машинобудівна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Переважають штучні (антропогенні); механічні, фізичні та хімічні забруднення.</a:t>
            </a:r>
            <a:endParaRPr lang="ru-RU" i="1" dirty="0" smtClean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Атмосфера, біосфера, літосфера, води, ліси, </a:t>
            </a:r>
          </a:p>
          <a:p>
            <a:r>
              <a:rPr lang="uk-UA" i="1" dirty="0" smtClean="0"/>
              <a:t>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забрудненням</a:t>
            </a:r>
            <a:r>
              <a:rPr lang="ru-RU" sz="2000" dirty="0"/>
              <a:t> </a:t>
            </a:r>
            <a:r>
              <a:rPr lang="ru-RU" sz="2000" i="1" dirty="0" err="1"/>
              <a:t>навколишнього</a:t>
            </a:r>
            <a:r>
              <a:rPr lang="ru-RU" sz="2000" i="1" dirty="0"/>
              <a:t> </a:t>
            </a:r>
            <a:r>
              <a:rPr lang="ru-RU" sz="2000" i="1" dirty="0" err="1"/>
              <a:t>середовища</a:t>
            </a:r>
            <a:r>
              <a:rPr lang="ru-RU" sz="2000" i="1" dirty="0"/>
              <a:t> </a:t>
            </a:r>
            <a:r>
              <a:rPr lang="ru-RU" sz="2000" dirty="0" err="1"/>
              <a:t>розуміють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в </a:t>
            </a:r>
            <a:r>
              <a:rPr lang="ru-RU" sz="2000" dirty="0" err="1"/>
              <a:t>біосферу</a:t>
            </a:r>
            <a:r>
              <a:rPr lang="ru-RU" sz="2000" dirty="0"/>
              <a:t> </a:t>
            </a:r>
            <a:r>
              <a:rPr lang="ru-RU" sz="2000" dirty="0" err="1"/>
              <a:t>будь-яких</a:t>
            </a:r>
            <a:r>
              <a:rPr lang="ru-RU" sz="2000" dirty="0"/>
              <a:t> </a:t>
            </a:r>
            <a:r>
              <a:rPr lang="ru-RU" sz="2000" dirty="0" err="1"/>
              <a:t>твердих</a:t>
            </a:r>
            <a:r>
              <a:rPr lang="ru-RU" sz="2000" dirty="0"/>
              <a:t>, </a:t>
            </a:r>
            <a:r>
              <a:rPr lang="ru-RU" sz="2000" dirty="0" err="1"/>
              <a:t>рідких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газоподібних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(</a:t>
            </a:r>
            <a:r>
              <a:rPr lang="ru-RU" sz="2000" i="1" dirty="0" err="1"/>
              <a:t>теплоти</a:t>
            </a:r>
            <a:r>
              <a:rPr lang="ru-RU" sz="2000" i="1" dirty="0"/>
              <a:t>, звуку, </a:t>
            </a:r>
            <a:r>
              <a:rPr lang="ru-RU" sz="2000" i="1" dirty="0" err="1"/>
              <a:t>радіоактивності</a:t>
            </a:r>
            <a:r>
              <a:rPr lang="ru-RU" sz="2000" i="1" dirty="0"/>
              <a:t> </a:t>
            </a:r>
            <a:r>
              <a:rPr lang="ru-RU" sz="2000" i="1" dirty="0" err="1"/>
              <a:t>і</a:t>
            </a:r>
            <a:r>
              <a:rPr lang="ru-RU" sz="2000" i="1" dirty="0"/>
              <a:t> т. п.) </a:t>
            </a:r>
            <a:r>
              <a:rPr lang="ru-RU" sz="2000" dirty="0"/>
              <a:t>у </a:t>
            </a:r>
            <a:r>
              <a:rPr lang="ru-RU" sz="2000" dirty="0" err="1"/>
              <a:t>кількостях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шкідливо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людину</a:t>
            </a:r>
            <a:r>
              <a:rPr lang="ru-RU" sz="2000" dirty="0"/>
              <a:t>,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як </a:t>
            </a:r>
            <a:r>
              <a:rPr lang="ru-RU" sz="2000" dirty="0" err="1"/>
              <a:t>безпосередньо</a:t>
            </a:r>
            <a:r>
              <a:rPr lang="ru-RU" sz="2000" dirty="0"/>
              <a:t>, так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непрямим</a:t>
            </a:r>
            <a:r>
              <a:rPr lang="ru-RU" sz="2000" dirty="0"/>
              <a:t> шляхом</a:t>
            </a:r>
          </a:p>
        </p:txBody>
      </p:sp>
      <p:pic>
        <p:nvPicPr>
          <p:cNvPr id="47106" name="Picture 2" descr="http://www.postfactum.ks.ua/wp-content/uploads/2012/09/1348128009_stochnie-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2190750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8" name="Picture 4" descr="http://zakarpattya.net.ua/images/zakarpattya2009032623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00570"/>
            <a:ext cx="2571750" cy="1933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0" name="Picture 6" descr="http://www.interbuh.com.ua/uploads/images/articlesimages/news-1z85OCVL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643182"/>
            <a:ext cx="3643338" cy="1735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2" name="Picture 8" descr="http://greenparty.ua/files/431/373/h_5976074_66_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00570"/>
            <a:ext cx="2476517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2239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Забруднення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Файл:Coat of Arms of Kryvyy Ri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04"/>
            <a:ext cx="1868973" cy="264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924293"/>
            <a:ext cx="628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Придніпровський 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653 906 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Металургійна, машинобудівна, хімічна, поліграфічна, деревообробна, легка, харчова та інші види промисловості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Штучні (антропогенні) забруднення.</a:t>
            </a:r>
            <a:endParaRPr lang="ru-RU" i="1" dirty="0" smtClean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Атмосфера, ліси, ґрунти, води 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Кривий Ріг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18" name="Picture 2" descr="http://krivbas.org/wp-content/uploads/2011/06/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42732"/>
            <a:ext cx="3428992" cy="2289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Файл:Герб Макеевки (169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8603"/>
            <a:ext cx="1893862" cy="2318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1682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Макіївка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785794"/>
            <a:ext cx="62865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Економічно-географічний регіон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i="1" dirty="0" smtClean="0">
                <a:ea typeface="Times New Roman" pitchFamily="18" charset="0"/>
              </a:rPr>
              <a:t>Донецький 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 район</a:t>
            </a:r>
          </a:p>
          <a:p>
            <a:pPr>
              <a:buFont typeface="Times New Roman" pitchFamily="18" charset="0"/>
              <a:buChar char="–"/>
            </a:pPr>
            <a:r>
              <a:rPr lang="uk-UA" b="1" dirty="0"/>
              <a:t> </a:t>
            </a:r>
            <a:r>
              <a:rPr lang="uk-UA" b="1" dirty="0">
                <a:solidFill>
                  <a:srgbClr val="004200"/>
                </a:solidFill>
              </a:rPr>
              <a:t>Кількість </a:t>
            </a:r>
            <a:r>
              <a:rPr lang="uk-UA" b="1" dirty="0" smtClean="0">
                <a:solidFill>
                  <a:srgbClr val="004200"/>
                </a:solidFill>
              </a:rPr>
              <a:t>населення</a:t>
            </a:r>
          </a:p>
          <a:p>
            <a:r>
              <a:rPr lang="ru-RU" i="1" dirty="0" smtClean="0"/>
              <a:t>356 118  </a:t>
            </a:r>
            <a:r>
              <a:rPr lang="ru-RU" i="1" dirty="0" err="1" smtClean="0"/>
              <a:t>осіб</a:t>
            </a:r>
            <a:endParaRPr lang="ru-RU" b="1" i="1" dirty="0">
              <a:solidFill>
                <a:srgbClr val="004200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</a:rPr>
              <a:t>Характерні види </a:t>
            </a:r>
            <a:r>
              <a:rPr lang="uk-UA" b="1" dirty="0" smtClean="0">
                <a:solidFill>
                  <a:schemeClr val="accent6"/>
                </a:solidFill>
              </a:rPr>
              <a:t>промисловості</a:t>
            </a:r>
          </a:p>
          <a:p>
            <a:r>
              <a:rPr lang="uk-UA" i="1" dirty="0" smtClean="0"/>
              <a:t>Вугледобувна, металургійна, машинобудівна, легка, харчова та інші види промисловості</a:t>
            </a:r>
            <a:endParaRPr lang="ru-RU" b="1" i="1" dirty="0" smtClean="0">
              <a:solidFill>
                <a:schemeClr val="accent6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Види забруднень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uk-UA" i="1" dirty="0" smtClean="0"/>
              <a:t>Штучні (антропогенні) та природні забруднення.</a:t>
            </a:r>
            <a:endParaRPr lang="ru-RU" i="1" dirty="0" smtClean="0"/>
          </a:p>
          <a:p>
            <a:pPr>
              <a:buFont typeface="Times New Roman" pitchFamily="18" charset="0"/>
              <a:buChar char="–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Об’єкти забруднень</a:t>
            </a:r>
          </a:p>
          <a:p>
            <a:r>
              <a:rPr lang="uk-UA" i="1" dirty="0" smtClean="0"/>
              <a:t>Ліси, атмосфера, ґрунти, води, біосфера </a:t>
            </a:r>
          </a:p>
          <a:p>
            <a:r>
              <a:rPr lang="uk-UA" i="1" dirty="0" smtClean="0"/>
              <a:t>тощо.</a:t>
            </a:r>
            <a:endParaRPr lang="ru-RU" i="1" dirty="0"/>
          </a:p>
          <a:p>
            <a:pPr>
              <a:buFont typeface="Times New Roman" pitchFamily="18" charset="0"/>
              <a:buChar char="–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Стан захворюваності населення</a:t>
            </a:r>
            <a:endParaRPr lang="uk-UA" i="1" dirty="0" smtClean="0"/>
          </a:p>
          <a:p>
            <a:r>
              <a:rPr lang="uk-UA" i="1" dirty="0" smtClean="0"/>
              <a:t> Високий</a:t>
            </a:r>
            <a:endParaRPr lang="ru-RU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makeevka.donetsk.ua/files/140908/makee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606402" cy="2652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167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Висновок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714356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/>
              <a:t>Проаналізувавши стан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навколишнього забруднення </a:t>
            </a:r>
            <a:r>
              <a:rPr lang="uk-UA" sz="2000" dirty="0" smtClean="0"/>
              <a:t>в Україні, а також </a:t>
            </a:r>
            <a:r>
              <a:rPr lang="uk-UA" sz="2000" i="1" dirty="0" smtClean="0">
                <a:solidFill>
                  <a:srgbClr val="B00000"/>
                </a:solidFill>
              </a:rPr>
              <a:t>десятку найзабрудненіших міст </a:t>
            </a:r>
            <a:r>
              <a:rPr lang="uk-UA" sz="2000" dirty="0" smtClean="0"/>
              <a:t>України, я дійшов </a:t>
            </a:r>
            <a:r>
              <a:rPr lang="uk-UA" sz="2000" b="1" i="1" dirty="0" smtClean="0">
                <a:solidFill>
                  <a:schemeClr val="accent6"/>
                </a:solidFill>
              </a:rPr>
              <a:t>висновку</a:t>
            </a:r>
            <a:r>
              <a:rPr lang="uk-UA" sz="2000" dirty="0" smtClean="0"/>
              <a:t>, що </a:t>
            </a:r>
            <a:r>
              <a:rPr lang="uk-UA" sz="2000" i="1" dirty="0" smtClean="0"/>
              <a:t>рівень забруднення природного середовища в містах України суттєво відрізняється</a:t>
            </a:r>
            <a:r>
              <a:rPr lang="uk-UA" sz="2000" dirty="0" smtClean="0"/>
              <a:t>. Найбільша частка міст-забруднювачів припадає на </a:t>
            </a:r>
            <a:r>
              <a:rPr lang="uk-UA" sz="2000" i="1" dirty="0" smtClean="0">
                <a:solidFill>
                  <a:srgbClr val="7030A0"/>
                </a:solidFill>
              </a:rPr>
              <a:t>Донецький економічний район</a:t>
            </a:r>
            <a:r>
              <a:rPr lang="uk-UA" sz="2000" dirty="0" smtClean="0"/>
              <a:t>, тобто на схід України. </a:t>
            </a:r>
          </a:p>
          <a:p>
            <a:pPr indent="92075"/>
            <a:r>
              <a:rPr lang="uk-UA" sz="2000" dirty="0" smtClean="0"/>
              <a:t>Для </a:t>
            </a:r>
            <a:r>
              <a:rPr lang="uk-UA" sz="2000" b="1" i="1" dirty="0" smtClean="0"/>
              <a:t>зменшення</a:t>
            </a:r>
            <a:r>
              <a:rPr lang="uk-UA" sz="2000" dirty="0" smtClean="0"/>
              <a:t> впливу на навколишнє середовище, слід </a:t>
            </a:r>
            <a:r>
              <a:rPr lang="uk-UA" sz="2000" i="1" dirty="0" smtClean="0"/>
              <a:t>раціонально використовувати природні ресурси</a:t>
            </a:r>
            <a:r>
              <a:rPr lang="uk-UA" sz="2000" dirty="0" smtClean="0"/>
              <a:t>, а також </a:t>
            </a:r>
            <a:r>
              <a:rPr lang="uk-UA" sz="2000" i="1" dirty="0" smtClean="0"/>
              <a:t>модернізувати заводи, фабрики та підприємства</a:t>
            </a:r>
            <a:r>
              <a:rPr lang="uk-UA" sz="2000" dirty="0" smtClean="0"/>
              <a:t>, які згубно впливають на природне середовище.</a:t>
            </a:r>
            <a:endParaRPr lang="ru-RU" sz="2000" dirty="0"/>
          </a:p>
        </p:txBody>
      </p:sp>
      <p:pic>
        <p:nvPicPr>
          <p:cNvPr id="36866" name="Picture 2" descr="C:\Users\Папиш\Desktop\Эколог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4495805" cy="300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За видами </a:t>
            </a:r>
            <a:r>
              <a:rPr lang="ru-RU" sz="2000" b="1" i="1" dirty="0" err="1">
                <a:solidFill>
                  <a:srgbClr val="0070C0"/>
                </a:solidFill>
              </a:rPr>
              <a:t>забруднення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поділяються</a:t>
            </a:r>
            <a:r>
              <a:rPr lang="ru-RU" sz="2000" b="1" i="1" dirty="0"/>
              <a:t> на </a:t>
            </a:r>
            <a:r>
              <a:rPr lang="ru-RU" sz="2000" b="1" i="1" dirty="0" err="1"/>
              <a:t>такі</a:t>
            </a:r>
            <a:r>
              <a:rPr lang="ru-RU" sz="2000" b="1" i="1" dirty="0"/>
              <a:t> </a:t>
            </a:r>
            <a:r>
              <a:rPr lang="ru-RU" sz="2000" b="1" i="1" dirty="0" err="1"/>
              <a:t>види</a:t>
            </a:r>
            <a:r>
              <a:rPr lang="ru-RU" sz="2000" b="1" i="1" dirty="0"/>
              <a:t>:</a:t>
            </a:r>
          </a:p>
          <a:p>
            <a:r>
              <a:rPr lang="ru-RU" sz="2000" dirty="0"/>
              <a:t>1. </a:t>
            </a:r>
            <a:r>
              <a:rPr lang="ru-RU" sz="2000" i="1" dirty="0" err="1"/>
              <a:t>Механічні</a:t>
            </a:r>
            <a:r>
              <a:rPr lang="ru-RU" sz="2000" i="1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 smtClean="0"/>
              <a:t>механічними</a:t>
            </a:r>
            <a:r>
              <a:rPr lang="ru-RU" sz="2000" dirty="0" smtClean="0"/>
              <a:t> </a:t>
            </a:r>
            <a:r>
              <a:rPr lang="ru-RU" sz="2000" dirty="0" err="1"/>
              <a:t>відходами</a:t>
            </a:r>
            <a:r>
              <a:rPr lang="ru-RU" sz="2000" dirty="0"/>
              <a:t> без </a:t>
            </a:r>
            <a:r>
              <a:rPr lang="ru-RU" sz="2000" dirty="0" err="1"/>
              <a:t>хіміко-фізичних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.</a:t>
            </a:r>
          </a:p>
          <a:p>
            <a:r>
              <a:rPr lang="ru-RU" sz="2000" dirty="0"/>
              <a:t>2. </a:t>
            </a:r>
            <a:r>
              <a:rPr lang="ru-RU" sz="2000" i="1" dirty="0" err="1"/>
              <a:t>Хімічні</a:t>
            </a:r>
            <a:r>
              <a:rPr lang="ru-RU" sz="2000" i="1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властивостей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спричиняє</a:t>
            </a:r>
            <a:r>
              <a:rPr lang="ru-RU" sz="2000" dirty="0" smtClean="0"/>
              <a:t> </a:t>
            </a:r>
            <a:r>
              <a:rPr lang="ru-RU" sz="2000" dirty="0" err="1"/>
              <a:t>негативний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екосистеми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техногенні</a:t>
            </a:r>
            <a:r>
              <a:rPr lang="ru-RU" sz="2000" dirty="0"/>
              <a:t> </a:t>
            </a:r>
            <a:r>
              <a:rPr lang="ru-RU" sz="2000" dirty="0" err="1" smtClean="0"/>
              <a:t>системи</a:t>
            </a:r>
            <a:r>
              <a:rPr lang="ru-RU" sz="2000" dirty="0"/>
              <a:t>.</a:t>
            </a:r>
          </a:p>
          <a:p>
            <a:r>
              <a:rPr lang="ru-RU" sz="2000" dirty="0"/>
              <a:t>3. </a:t>
            </a:r>
            <a:r>
              <a:rPr lang="ru-RU" sz="2000" i="1" dirty="0" err="1"/>
              <a:t>Фізичні</a:t>
            </a:r>
            <a:r>
              <a:rPr lang="ru-RU" sz="2000" i="1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параметрів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призводить</a:t>
            </a:r>
            <a:r>
              <a:rPr lang="ru-RU" sz="2000" dirty="0"/>
              <a:t> до </a:t>
            </a:r>
            <a:r>
              <a:rPr lang="ru-RU" sz="2000" dirty="0" err="1"/>
              <a:t>негативних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.</a:t>
            </a:r>
          </a:p>
          <a:p>
            <a:r>
              <a:rPr lang="ru-RU" sz="2000" dirty="0"/>
              <a:t>4. </a:t>
            </a:r>
            <a:r>
              <a:rPr lang="ru-RU" sz="2000" i="1" dirty="0" err="1"/>
              <a:t>Біологічні</a:t>
            </a:r>
            <a:r>
              <a:rPr lang="ru-RU" sz="2000" i="1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проникнення</a:t>
            </a:r>
            <a:r>
              <a:rPr lang="ru-RU" sz="2000" dirty="0"/>
              <a:t> в </a:t>
            </a:r>
            <a:r>
              <a:rPr lang="ru-RU" sz="2000" dirty="0" err="1"/>
              <a:t>екосистеми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техногенні</a:t>
            </a:r>
            <a:r>
              <a:rPr lang="ru-RU" sz="2000" dirty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/>
              <a:t>живих</a:t>
            </a:r>
            <a:r>
              <a:rPr lang="ru-RU" sz="2000" dirty="0"/>
              <a:t> </a:t>
            </a:r>
            <a:r>
              <a:rPr lang="ru-RU" sz="2000" dirty="0" err="1"/>
              <a:t>істот</a:t>
            </a:r>
            <a:r>
              <a:rPr lang="ru-RU" sz="2000" dirty="0"/>
              <a:t>, </a:t>
            </a:r>
            <a:r>
              <a:rPr lang="ru-RU" sz="2000" dirty="0" err="1"/>
              <a:t>ворожих</a:t>
            </a:r>
            <a:r>
              <a:rPr lang="ru-RU" sz="2000" dirty="0"/>
              <a:t> </a:t>
            </a:r>
            <a:r>
              <a:rPr lang="ru-RU" sz="2000" dirty="0" err="1"/>
              <a:t>певним</a:t>
            </a:r>
            <a:r>
              <a:rPr lang="ru-RU" sz="2000" dirty="0"/>
              <a:t> </a:t>
            </a:r>
            <a:r>
              <a:rPr lang="ru-RU" sz="2000" dirty="0" err="1"/>
              <a:t>співтовариствам</a:t>
            </a:r>
            <a:r>
              <a:rPr lang="ru-RU" sz="2000" dirty="0"/>
              <a:t>.</a:t>
            </a:r>
          </a:p>
        </p:txBody>
      </p:sp>
      <p:pic>
        <p:nvPicPr>
          <p:cNvPr id="49154" name="Picture 2" descr="http://ukranews.com/uploads/news/2010/01/31/4d0a470095d149bbcd3d82d24db62cfb00b92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3810025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http://jkg-portal.com.ua/upload/images/62jpg13022013214754_w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896288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/>
              <a:t>Диспропорції у розміщенні  </a:t>
            </a:r>
            <a:r>
              <a:rPr lang="uk-UA" sz="2000" b="1" i="1" dirty="0"/>
              <a:t>продуктивних сил </a:t>
            </a:r>
            <a:r>
              <a:rPr lang="uk-UA" sz="2000" dirty="0"/>
              <a:t>(</a:t>
            </a:r>
            <a:r>
              <a:rPr lang="uk-UA" sz="2000" i="1" dirty="0"/>
              <a:t>промислових і сільськогосподарських об’єктів</a:t>
            </a:r>
            <a:r>
              <a:rPr lang="uk-UA" sz="2000" dirty="0"/>
              <a:t>) призвели до того, що рівень забруднення природного середовища в різних містах України дуже відрізняється, а в цілому перевищує аналогічні показники розвинутих держав </a:t>
            </a:r>
            <a:r>
              <a:rPr lang="uk-UA" sz="2000" b="1" i="1" dirty="0"/>
              <a:t>у </a:t>
            </a:r>
            <a:r>
              <a:rPr lang="uk-UA" sz="2000" b="1" i="1" dirty="0">
                <a:solidFill>
                  <a:schemeClr val="accent6"/>
                </a:solidFill>
              </a:rPr>
              <a:t>4-5 разів</a:t>
            </a:r>
            <a:r>
              <a:rPr lang="uk-UA" sz="2000" dirty="0"/>
              <a:t>. </a:t>
            </a:r>
            <a:endParaRPr lang="ru-RU" sz="2000" dirty="0"/>
          </a:p>
        </p:txBody>
      </p:sp>
      <p:pic>
        <p:nvPicPr>
          <p:cNvPr id="32770" name="Picture 2" descr="http://newodessa.com.ua/_fr/0/7334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042" y="2714620"/>
            <a:ext cx="342633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val.ua/i/news/300/5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57562"/>
            <a:ext cx="235745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 descr="http://www.grif.kiev.ua/files/images/11_2011/1321706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396257" cy="2150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5" y="357166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Стан забруднення навколишнього середовища в Україні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8596" y="428604"/>
            <a:ext cx="82153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ступенем забруднення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 територію України можна умовно розподілити на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чисті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(7% загальної земельної площі – заповідники й національні парки);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умовно чисті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8% від всієї території країни;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малозабруднені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14%;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забруднені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40%;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дуже забруднені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30%;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– зони екологічної катастрофи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(майже 1% всієї території України).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насамперед зона відчуження після аварії на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ЧАЕС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райони, прилеглі до неї, а також окремі місцевості в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Донецькій, Дніпропетровській, Луганській, Львівській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деяких інших областях.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http://i.obozrevatel.ua/9/1056472/42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3286118" cy="219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1" name="Picture 5" descr="http://chitay.net/userfiles/data/15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14818"/>
            <a:ext cx="295810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/>
              <a:t>Регіони з найбільш </a:t>
            </a:r>
            <a:r>
              <a:rPr lang="uk-UA" sz="2000" b="1" i="1" dirty="0"/>
              <a:t>напруженою</a:t>
            </a:r>
            <a:r>
              <a:rPr lang="uk-UA" sz="2000" dirty="0"/>
              <a:t> та гостро </a:t>
            </a:r>
            <a:r>
              <a:rPr lang="uk-UA" sz="2000" b="1" i="1" dirty="0"/>
              <a:t>кризовою</a:t>
            </a:r>
            <a:r>
              <a:rPr lang="uk-UA" sz="2000" dirty="0"/>
              <a:t> </a:t>
            </a:r>
            <a:r>
              <a:rPr lang="uk-UA" sz="2000" i="1" dirty="0"/>
              <a:t>екологічною ситуацією </a:t>
            </a:r>
            <a:r>
              <a:rPr lang="uk-UA" sz="2000" dirty="0"/>
              <a:t>мають найвищу густоту населення. Такими регіонами є передусім </a:t>
            </a:r>
            <a:r>
              <a:rPr lang="uk-UA" sz="2000" i="1" dirty="0"/>
              <a:t>Донбас, </a:t>
            </a:r>
            <a:r>
              <a:rPr lang="uk-UA" sz="2000" i="1" dirty="0" err="1"/>
              <a:t>Кривбас</a:t>
            </a:r>
            <a:r>
              <a:rPr lang="uk-UA" sz="2000" i="1" dirty="0"/>
              <a:t>, Харківська, Запорізька і Дніпропетровська</a:t>
            </a:r>
            <a:r>
              <a:rPr lang="uk-UA" sz="2000" dirty="0"/>
              <a:t> промислові агломерації. Нині тут проживає понад четверть усього населення України, яке зазнає значного негативного впливу надмірно забрудненого і отруєного довкілля, особливо повітря, води і ґрунтів.</a:t>
            </a:r>
            <a:endParaRPr lang="ru-RU" sz="2000" dirty="0"/>
          </a:p>
        </p:txBody>
      </p:sp>
      <p:pic>
        <p:nvPicPr>
          <p:cNvPr id="46082" name="Picture 2" descr="http://orbk.net/wp-content/uploads/2009/12/Pro_Azov_Ptitc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3810000" cy="3190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http://xvatit.com/upload/medialibrary/d35/d352a103479d5c2c5a7c33262d215a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4187744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/>
              <a:t>За даними </a:t>
            </a:r>
            <a:r>
              <a:rPr lang="uk-UA" sz="2000" i="1" dirty="0" smtClean="0"/>
              <a:t>1992-2012 років</a:t>
            </a:r>
            <a:r>
              <a:rPr lang="uk-UA" sz="2000" dirty="0" smtClean="0"/>
              <a:t>, дуже високий та високий рівень забруднення атмосферного повітря спостерігався більше ніж у </a:t>
            </a:r>
            <a:r>
              <a:rPr lang="uk-UA" sz="2000" b="1" i="1" dirty="0" smtClean="0">
                <a:solidFill>
                  <a:schemeClr val="accent6"/>
                </a:solidFill>
              </a:rPr>
              <a:t>20 містах </a:t>
            </a:r>
            <a:r>
              <a:rPr lang="uk-UA" sz="2000" dirty="0" smtClean="0"/>
              <a:t>України.</a:t>
            </a:r>
          </a:p>
          <a:p>
            <a:pPr indent="92075"/>
            <a:r>
              <a:rPr lang="uk-UA" sz="2000" dirty="0" smtClean="0"/>
              <a:t>Впродовж </a:t>
            </a:r>
            <a:r>
              <a:rPr lang="uk-UA" sz="2000" i="1" dirty="0" smtClean="0"/>
              <a:t>20-річного </a:t>
            </a:r>
            <a:r>
              <a:rPr lang="uk-UA" sz="2000" dirty="0" smtClean="0"/>
              <a:t>періоду </a:t>
            </a:r>
            <a:r>
              <a:rPr lang="uk-UA" sz="2000" b="1" i="1" dirty="0" smtClean="0"/>
              <a:t>найбільш забрудненими </a:t>
            </a:r>
            <a:r>
              <a:rPr lang="uk-UA" sz="2000" dirty="0" smtClean="0"/>
              <a:t>є міста, переважно, на сході та центрі України, зокрема, у Донецькій області – </a:t>
            </a:r>
            <a:r>
              <a:rPr lang="uk-UA" sz="2000" i="1" dirty="0" smtClean="0"/>
              <a:t>Горлівка, Дзержинськ, Донецьк, Єнакієве, Краматорськ, Макіївка, Маріуполь і Слов’янськ</a:t>
            </a:r>
            <a:r>
              <a:rPr lang="uk-UA" sz="2000" dirty="0" smtClean="0"/>
              <a:t>.</a:t>
            </a:r>
          </a:p>
          <a:p>
            <a:pPr indent="92075"/>
            <a:r>
              <a:rPr lang="uk-UA" sz="2000" dirty="0" smtClean="0"/>
              <a:t>На початку 90-х років високий рівень забруднення спостерігався в </a:t>
            </a:r>
            <a:r>
              <a:rPr lang="uk-UA" sz="2000" i="1" dirty="0" smtClean="0"/>
              <a:t>Луганську</a:t>
            </a:r>
            <a:r>
              <a:rPr lang="uk-UA" sz="2000" dirty="0" smtClean="0"/>
              <a:t>, зберігається дотепер у </a:t>
            </a:r>
            <a:r>
              <a:rPr lang="uk-UA" sz="2000" i="1" dirty="0" smtClean="0"/>
              <a:t>Лисичанську, Рубіжному і </a:t>
            </a:r>
            <a:r>
              <a:rPr lang="uk-UA" sz="2000" i="1" dirty="0" err="1" smtClean="0"/>
              <a:t>Сєвєродонецьку</a:t>
            </a:r>
            <a:r>
              <a:rPr lang="uk-UA" sz="20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5419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Найзабрудненіші  міста України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8130" name="Picture 2" descr="http://ic.pics.livejournal.com/oleg_leusenko/26655385/1352238/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00438"/>
            <a:ext cx="5143496" cy="2974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000" dirty="0" smtClean="0"/>
              <a:t>У </a:t>
            </a:r>
            <a:r>
              <a:rPr lang="uk-UA" sz="2000" i="1" dirty="0" smtClean="0"/>
              <a:t>центральному регіоні </a:t>
            </a:r>
            <a:r>
              <a:rPr lang="uk-UA" sz="2000" dirty="0" smtClean="0"/>
              <a:t>найбільш забруднене повітря в </a:t>
            </a:r>
            <a:r>
              <a:rPr lang="uk-UA" sz="2000" i="1" dirty="0" smtClean="0"/>
              <a:t>Дніпропетровську</a:t>
            </a:r>
            <a:r>
              <a:rPr lang="uk-UA" sz="2000" dirty="0" smtClean="0"/>
              <a:t>, </a:t>
            </a:r>
            <a:r>
              <a:rPr lang="uk-UA" sz="2000" i="1" dirty="0" smtClean="0"/>
              <a:t>Дніпродзержинську і Кривому Розі</a:t>
            </a:r>
            <a:r>
              <a:rPr lang="uk-UA" sz="2000" dirty="0" smtClean="0"/>
              <a:t>.</a:t>
            </a:r>
          </a:p>
          <a:p>
            <a:pPr indent="92075"/>
            <a:r>
              <a:rPr lang="uk-UA" sz="2000" dirty="0" smtClean="0"/>
              <a:t>У </a:t>
            </a:r>
            <a:r>
              <a:rPr lang="uk-UA" sz="2000" i="1" dirty="0" smtClean="0"/>
              <a:t>Черкасах </a:t>
            </a:r>
            <a:r>
              <a:rPr lang="uk-UA" sz="2000" dirty="0" smtClean="0"/>
              <a:t>високий рівень забруднення спостерігався до </a:t>
            </a:r>
            <a:r>
              <a:rPr lang="uk-UA" sz="2000" b="1" i="1" dirty="0" smtClean="0"/>
              <a:t>2008 року</a:t>
            </a:r>
            <a:r>
              <a:rPr lang="uk-UA" sz="2000" dirty="0" smtClean="0"/>
              <a:t>, згодом він зменшився до підвищеного.</a:t>
            </a:r>
          </a:p>
          <a:p>
            <a:pPr indent="92075"/>
            <a:r>
              <a:rPr lang="uk-UA" sz="2000" dirty="0" smtClean="0"/>
              <a:t>В </a:t>
            </a:r>
            <a:r>
              <a:rPr lang="uk-UA" sz="2000" i="1" dirty="0" smtClean="0"/>
              <a:t>південному регіоні </a:t>
            </a:r>
            <a:r>
              <a:rPr lang="uk-UA" sz="2000" dirty="0" smtClean="0"/>
              <a:t>протягом всього періоду дуже високий рівень забруднення залишається в </a:t>
            </a:r>
            <a:r>
              <a:rPr lang="uk-UA" sz="2000" i="1" dirty="0" smtClean="0"/>
              <a:t>Одесі</a:t>
            </a:r>
            <a:r>
              <a:rPr lang="uk-UA" sz="2000" dirty="0" smtClean="0"/>
              <a:t>, високий – у </a:t>
            </a:r>
            <a:r>
              <a:rPr lang="uk-UA" sz="2000" i="1" dirty="0" smtClean="0"/>
              <a:t>Красноперекопську та Запоріжжі</a:t>
            </a:r>
            <a:r>
              <a:rPr lang="uk-UA" sz="2000" dirty="0" smtClean="0"/>
              <a:t>, з </a:t>
            </a:r>
            <a:r>
              <a:rPr lang="uk-UA" sz="2000" b="1" i="1" dirty="0" smtClean="0"/>
              <a:t>1999 </a:t>
            </a:r>
            <a:r>
              <a:rPr lang="uk-UA" sz="2000" dirty="0" smtClean="0"/>
              <a:t>року – в </a:t>
            </a:r>
            <a:r>
              <a:rPr lang="uk-UA" sz="2000" i="1" dirty="0" err="1" smtClean="0"/>
              <a:t>Армянську</a:t>
            </a:r>
            <a:r>
              <a:rPr lang="uk-UA" sz="2000" dirty="0" smtClean="0"/>
              <a:t>.</a:t>
            </a:r>
          </a:p>
        </p:txBody>
      </p:sp>
      <p:pic>
        <p:nvPicPr>
          <p:cNvPr id="51202" name="Picture 2" descr="http://os1.i.ua/3/1/4150340_3069d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14620"/>
            <a:ext cx="5047477" cy="375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9292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dirty="0" smtClean="0"/>
              <a:t>На </a:t>
            </a:r>
            <a:r>
              <a:rPr lang="uk-UA" i="1" dirty="0" smtClean="0"/>
              <a:t>заході </a:t>
            </a:r>
            <a:r>
              <a:rPr lang="uk-UA" dirty="0" smtClean="0"/>
              <a:t>високий рівень забруднення повітря спостерігається у </a:t>
            </a:r>
            <a:r>
              <a:rPr lang="uk-UA" i="1" dirty="0" smtClean="0"/>
              <a:t>Луцьку,</a:t>
            </a:r>
            <a:r>
              <a:rPr lang="uk-UA" dirty="0" smtClean="0"/>
              <a:t> в окремі роки – в </a:t>
            </a:r>
            <a:r>
              <a:rPr lang="uk-UA" i="1" dirty="0" smtClean="0"/>
              <a:t>Ужгороді</a:t>
            </a:r>
            <a:r>
              <a:rPr lang="uk-UA" dirty="0" smtClean="0"/>
              <a:t>.</a:t>
            </a:r>
          </a:p>
          <a:p>
            <a:pPr indent="92075"/>
            <a:r>
              <a:rPr lang="uk-UA" dirty="0" smtClean="0"/>
              <a:t>Моніторинг стану забруднення атмосферного повітря на мережі спостережень гідрометеорологічних організацій здійснюється у </a:t>
            </a:r>
            <a:r>
              <a:rPr lang="uk-UA" b="1" i="1" dirty="0" smtClean="0"/>
              <a:t>53 містах </a:t>
            </a:r>
            <a:r>
              <a:rPr lang="uk-UA" dirty="0" smtClean="0"/>
              <a:t>України (у тому числі, в усіх обласних центрах).</a:t>
            </a:r>
          </a:p>
          <a:p>
            <a:pPr indent="92075"/>
            <a:r>
              <a:rPr lang="ru-RU" dirty="0"/>
              <a:t>Як </a:t>
            </a:r>
            <a:r>
              <a:rPr lang="ru-RU" dirty="0" err="1"/>
              <a:t>пояснюють</a:t>
            </a:r>
            <a:r>
              <a:rPr lang="ru-RU" dirty="0"/>
              <a:t> у </a:t>
            </a:r>
            <a:r>
              <a:rPr lang="ru-RU" b="1" i="1" dirty="0" err="1"/>
              <a:t>Мінприроди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та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accent6"/>
                </a:solidFill>
              </a:rPr>
              <a:t>забруднення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концентраціями</a:t>
            </a:r>
            <a:r>
              <a:rPr lang="ru-RU" dirty="0"/>
              <a:t> </a:t>
            </a:r>
            <a:r>
              <a:rPr lang="ru-RU" i="1" dirty="0" err="1"/>
              <a:t>формальдегіду</a:t>
            </a:r>
            <a:r>
              <a:rPr lang="ru-RU" i="1" dirty="0"/>
              <a:t>, </a:t>
            </a:r>
            <a:r>
              <a:rPr lang="ru-RU" i="1" dirty="0" err="1"/>
              <a:t>діоксиду</a:t>
            </a:r>
            <a:r>
              <a:rPr lang="ru-RU" i="1" dirty="0"/>
              <a:t> азоту, фенолу, </a:t>
            </a:r>
            <a:r>
              <a:rPr lang="ru-RU" i="1" dirty="0" err="1"/>
              <a:t>бенз</a:t>
            </a:r>
            <a:r>
              <a:rPr lang="ru-RU" i="1" dirty="0"/>
              <a:t>(а)</a:t>
            </a:r>
            <a:r>
              <a:rPr lang="ru-RU" i="1" dirty="0" err="1"/>
              <a:t>пірену</a:t>
            </a:r>
            <a:r>
              <a:rPr lang="ru-RU" i="1" dirty="0"/>
              <a:t>, фтористого </a:t>
            </a:r>
            <a:r>
              <a:rPr lang="ru-RU" i="1" dirty="0" err="1"/>
              <a:t>водню</a:t>
            </a:r>
            <a:r>
              <a:rPr lang="ru-RU" i="1" dirty="0"/>
              <a:t>, оксиду </a:t>
            </a:r>
            <a:r>
              <a:rPr lang="ru-RU" i="1" dirty="0" err="1"/>
              <a:t>вуглецю</a:t>
            </a:r>
            <a:r>
              <a:rPr lang="ru-RU" i="1" dirty="0"/>
              <a:t>, </a:t>
            </a:r>
            <a:r>
              <a:rPr lang="ru-RU" i="1" dirty="0" err="1"/>
              <a:t>завислих</a:t>
            </a:r>
            <a:r>
              <a:rPr lang="ru-RU" i="1" dirty="0"/>
              <a:t> </a:t>
            </a:r>
            <a:r>
              <a:rPr lang="ru-RU" i="1" dirty="0" err="1"/>
              <a:t>речовин</a:t>
            </a:r>
            <a:r>
              <a:rPr lang="ru-RU" dirty="0"/>
              <a:t>.</a:t>
            </a:r>
          </a:p>
          <a:p>
            <a:pPr indent="92075"/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i="1" dirty="0" err="1"/>
              <a:t>індексу</a:t>
            </a:r>
            <a:r>
              <a:rPr lang="ru-RU" i="1" dirty="0"/>
              <a:t> </a:t>
            </a:r>
            <a:r>
              <a:rPr lang="ru-RU" i="1" dirty="0" err="1"/>
              <a:t>забруднення</a:t>
            </a:r>
            <a:r>
              <a:rPr lang="ru-RU" i="1" dirty="0"/>
              <a:t> </a:t>
            </a:r>
            <a:r>
              <a:rPr lang="ru-RU" i="1" dirty="0" err="1"/>
              <a:t>атмосфери</a:t>
            </a:r>
            <a:r>
              <a:rPr lang="ru-RU" i="1" dirty="0"/>
              <a:t> (ІЗА)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за сумою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ІЗА </a:t>
            </a:r>
            <a:r>
              <a:rPr lang="ru-RU" dirty="0" err="1"/>
              <a:t>забруднювальних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середньорічними</a:t>
            </a:r>
            <a:r>
              <a:rPr lang="ru-RU" dirty="0"/>
              <a:t> </a:t>
            </a:r>
            <a:r>
              <a:rPr lang="ru-RU" dirty="0" err="1"/>
              <a:t>концентраціями</a:t>
            </a:r>
            <a:r>
              <a:rPr lang="ru-RU" dirty="0"/>
              <a:t>.</a:t>
            </a:r>
          </a:p>
          <a:p>
            <a:pPr indent="92075"/>
            <a:endParaRPr lang="uk-UA" dirty="0" smtClean="0"/>
          </a:p>
        </p:txBody>
      </p:sp>
      <p:sp>
        <p:nvSpPr>
          <p:cNvPr id="50178" name="AutoShape 2" descr="data:image/jpeg;base64,/9j/4AAQSkZJRgABAQAAAQABAAD/2wCEAAkGBhQSERUUExQWFBUWFhgYFxgXFxsdFxgcGBwfGBgYFR4XHCYeGBsmHBwVHy8gIycpLC4tFR8xNTAqNSYrLCoBCQoKDgwOGg8PGiwkHyQsLCwpKiwtLCwsLC8pLCwsKSwsLCwsLCwsLCwsKSksLCwsLCwsLCksLCwsLCwsLCwsLP/AABEIAKcBLQMBIgACEQEDEQH/xAAcAAABBQEBAQAAAAAAAAAAAAAFAQIDBAYHAAj/xABHEAACAQIEAwUFBQUECgEFAAABAhEDIQAEEjEFIkEGE1FhcQcygZGhFCNCUrFiwdHh8DNygpIVFiQ0Q1NUstLxomODwtPi/8QAGQEAAgMBAAAAAAAAAAAAAAAAAQIAAwQF/8QAKhEAAgICAgICAAYDAQEAAAAAAAECEQMhEjEEEyJBIzJRYXGBBZHwsRT/2gAMAwEAAhEDEQA/AMXX7Q1azd3T+7UmNXX5my9f44bR7PVWaQGXfWzOS1oJ5d9hsfEfDXHTtAPw88S/aBIg3EwQDNwAbxMbW9fPCtutI25IKXcrBrcGXUpVLoAvKxABUzGmYC6ugti+1XUuxBJJAA0i/vWiwt/QjC1Myq6iT76qG5ZZggIRTImASLeBxEKjn3WeSQLqBPhcyAbGLiSRvYYolfZnuMHoXumOldQAB1H5iYgeQ388eaktMBbDURsJvEDYeAxasqhmudMMQokMDO0kgbAxfCPXUAUrgsC6sY5dpFztFo8/C+Fu30H2R7EqmKhaIgsQIkrMnmg+Mi3gMU6xDgQxB2jrsREWJ2i3h4Yu5jLsrglg3UzAYSAZIFouR/7xUqOJAhbsd2giADNhsZI89XwwW+wc412OQQIglhtII6HnkeFrbnUPCcWKqafeM229NreEFuUTv6Y8lRkVVVhYFiI1TazMbMkHpJ97yxVpEIxblJuQF6Ttv1uROJbZV7GnZbJg28JgTvfqduo+HXrbyfBe+70i7JTZjYhbCZgbmIE9Z6wDiitRPdNwVESpJEgbXkCI8dx4SN72UyKvR1qdGp00g6pKKASOa5sf/jGLI/uXwmpPf0c/oZxl5TDcs6GPTVpsdxcrtPvqeuL6LSrMrlGNSmqKqa9NkJK/hOrffD+O5MJUqUXDkKzCwHnpIMflP1HhijSoKsGK7erH9x/qMXwnKD+LEy+uWpqyvms+qVnf7Mwdi7c1awLkyQFS8SeuKyLBF+gxqEyyVAVZoJJIp1rCCZAR99vzSdrjArP8I0MBdH6U3sT/AHGnS/wOKPJlPKk39Bw4scfyFfJ11VTMwUK7E3J8B0xPUzqMiLNTlBBinvJJ6sI3+mKZGmQQQQWkR+0cJrH9DFWPzJ4lxSJPxYTdssVqgMRNlCyRBMDeATGHZUSW+H78RI0jY22tv4jCZKtLMAGkEdPU+mK8cnPI5P7HnFRhSB3GOPHLuRoBB2Or59PE4p1O1xFIVNC6WYqLmZ3/AHHBbN8J7xyYe/gY/U4iHBAo2f8Azn9A2N3KFbRlpkHBeO/aNXKAFgC5m8+OKvFanMfQfvwQy+T0SQrX3l5+UsYwC4nWbWw0noBcGZ8PninJT6LceuyF8goja4/rocKuTE7npsD/AAxcPCczFtP9fHDk4PmN5H0xYoyJ7IkVegvSbD8uK1PLg3j5jBFuE1z1A+WIV7PV/wA/6D9BgrHIjywKPElGnbqv64u06jRysVkXiL+V/h8sV+McKq01BYyC6D0nr9MTUAfEfL+eM+W4NUNjamjxyX7THfw638PXFrKUNP4ifXbpJ+gwgpn8w/y//wBYk0wJL7XNtvrip5cktNsdY4x2kS0mu3w/TD6sEYr5ZCxY6gRIiB0geZxK1GB7x+n8MJ0WWVjw2n+UfLCrkkH4QPhiTWo/H9RhhdJ9/wCoxYmw6JScRl4w/wCzjz+Z/jgXxTLiVuw32Y/xwoTSjIWA11L294/XCnIAG7vHXn3JNhv1nfFKvxynpI1HzjSDvPj1FsWaPGVZWI/CBNxuxhZvaTMemOhyicx8idOFqTJaoBLEDUSVm4Ek+gn6dMQVWNOyMxMp4sJBsCGNzqA3kCJNr4gbjiSQxGmSJDCTPTp06i+LB4kqw5VgL6ZUC7TJBm+rm/y/Jbi1oT5FjKUwobvTPMWqMTuYDBjaBEnYD5Ww9INPUoKlYXUdjY8pJmRIm4jz2wObjlNkZiJWQDeN13NoPh/hw/hHEQUWNRLtAU3mwA6DwmB5+GM84rpBUn0wxUrozzflUFqZBj3dGnm2Mje0RilouQsBtcXHuiVLbHmJuPI4izmd+8Ko0stQosXA0zrWWAm+oajPXxBxd4fmNBA0XKkiZLArqAYR5kWNredqpSX5SJWEEoA6yOXVqmbzPrcmL+cDDqSKQIA9f5f1virSzNQoXYKzA7C0iN9rn9+LNDOh1kA+OwmYFvXYR5eeNkUkDosUgskAc3L8J8tv/WOjUcloo0wgBZAL26+9BPjjmlE2k733jboLfDBqjlSBTanUq09TOulSCCVIUbx4gxjRHFKe0tElmwxhwySav7L/AGxymmsH6Oon+8tj9CvywHylDU6jpufhifPZ6o6w9TvArWlYZTB3tfY/LFjgtMQW8bfLf64WUHF8ZKi7nCaUoS5L9UWauSVxDKCPPFDM8MYKUUipTO9KqNSGd4m6/XBljhtNcI4/oRMxp4IAGE92RUfkqkmle4CVRzJuo5pEdMCOI8Mq0zfkB21KCD/dcHS/0Pljd0M1TZqqhlaWkgEHoBf5fTFStlNE92dAMysakM+Km3yjFcoJv5IuWRtVZi1UrvuPKMWcmPeI8fkYEjBWpw+m5eR3JVC5KSyELH4N1O1lMb2wNytMKWXWrgndZjYRuJB8sZo4+M7rQ8pqUaM3xviFVKxFNpHqBpPhuPXFPMcWrGmpVpfUQy6rAdD73p1xr6lIEmQJ9MMq0BG30xsU9VRncd9mNHE64oVCzBX1IFuPdvMaiRMwMK3EKbpQGtTXNWmG0xPvwZgRscaPNUQbW88A2y4WsGCzDIY9CDGA8rWqGUE92bepRt8cMemB9P0xTfOP4kX2hf43w2tmmY2MC3h0EY2+2Bk9M2XmUAL/AHQfpiWnBgx44GVq7HTBiFUdLx1x5M0wAF5E+F7+mJ7YMHpmhna+kDQEfnX9+MzmeG97RqANoI0kNcRJj8N8GuO50mnpIMF1uT4BrRHnihl64FOoJEkLA+N8YpVLOv0NUVKOIhzmR0MFECESdt9Ik3vvJxJlaPLPiT+uF45U1MxQzyrBUjoo8/ERivwrMHRDHmBadpibbYu8mNQ0ivA25dl+gsFvUfoMSOoIM3EGR8MRUXu3r+4YdVrAKZ/Kd/MQPrjlwVzVm+XQCzwpnLUWpggF6m9msFF4OIuCIDVPkpNzPUYnVJy1FCyBlaoWGtbSV09eoGE4bS0VCSy3XSIYEySPDHbnw4ujmxU+S0HGFsD89T1EeWLrPinUaW+A/U44tHW6Fy/AUdxpFwDPMwHLvdjB8/n0OHV+z1NTzKRubuZgnybx+uCdKtT06WKyJjT+Jj46dmCHc9JB3xS43mWQSAA7DSaYUKEYDV3jEagVkGVH5dwMOpbpo57daIqvD6JZi0AuSx5iJJMyBNh6eGHjI0Niwt+38uuLXE+ytOolOaiB6dM02JQQYBNM3PLsSQZHOBNpxQ4h2dyyle7Aa4BUVGDXkiJYTIjyvjQ4wX0Lt7RNXp0kpELzKxAgNaRsbkixj54s0KIRFaNRJB1K4IGmwDAXC6W8DMjfpUzHDVpUKdMg3LMNRDIpk8rBhzDUJ36DBKlw9SyO7aFEKZ1GWBCROq077TbGebj9CNti5bMAakJC6iwbTGzRZpgdJB9Tti1QyxpgsTAAkGJg7RuYBEGPl1wyjmQo1NodAukBZVQ8eOmzTHKeixsuIqWZb7vvGfXURFMKJtIBUncrvFt8US+mCwrSzihnBYDREkgqSpMTDe7J8fD5w/aFaq8OQFjryxeCekf144G5nJsGTumQEAapMEQRLPPvXEmcVc7kqzOX7xQslX7u6c11Ig8oJkFB1EkCcalNiuVmn+3aVBYoREEg7GY2vF5G/TGtyFWEonwrVR/8hjnSZNFouVqK8rSJCdAGWdxI552sZjHSMplgaVHSSx76oSALi8n6gX/aGOt4kvw3b/6mc7zE3JV/20U+02UbLguRqD1J5Ysea3yjEWU7R5aFUv3ZAAh1YCYvzAFd/PBnNZaKqKy2OZUgTIiTMjYSTPxwQzXZDK1S2qkAZ3Uleg8DBxg8zLNTT/Y6XgQhHG1VbYLp1Vf+zdXHirA/ocRZ+mTTZPEQfPxH6j449nPZbQa6O6HoTBj9D9cVf9Rs5T/ss3qA2DyR8n1AYxryf1Rv9cX0ytl6v3xhdIUkeQHdqAoHhPp+uJ8zW8Lk2A6k9BgTnUzmXctVSk+9wQv4VjbyE7dTgH2g7XNT0ppC1HphnBb3FcAqotdmBBJ6AgXk40wyxn90Vzg4K0r/AIH8a7QAE0aTK53qNJuRaF0g8o/ngXQz7rNluZ/Fa0flxRy1UkAijAGqCu51EH4i1sTNXqTAoVT6JOKM8nHJWPaD41zh+IqZS4zkamYJdSyMInSxhh4xqEEbbYqPwZ+7Rb6lmWO5k2/H0wbp1K88uVrn/wC2b4p57OvTaGpOs7BoB9CD1wi8jMvpF7x43orcKoPQDC0sRciSYEdG/qcSJmCX5o95dhHh5nEVbiZj3D8xiFUR8x3POGMXmwOkPYDp5nFuKeXLJ2hZRhBaNXUWTt9f5YZpPgPmf4Yxub4zmKVSogemAjaZZR4Tiu/afMf82l8AP4Y0UJZvWdvAfP8Aljwb0xgl4/mDtXp/If8AjiUcXzbCVqIwmJCjeJ6jAelbItukGe1rnulvH3g2/utjLu9t9vP+OCc1qoitziZAACib3JHliDNhKdwhDbTvBHUQd8Z/ZFz+OzfjyrFi4yRZyGUP9rPLG4Ntx0vPxtbC56i9NkYksrGReFMQYtcAj9cC1zRJGl6guBZyN/LVbBoULAVg76b/AHjzHndjjVk8hKG0zHiklO1RUHEgP+GLbyx6ap6eDL/kGPHiYg/drMEDmJ3JM7XMFReTyC9zi2mTokSKYIIkc388OfJUgjuaQCpBN7+oE3xnXkJulFmt5KVtlAcQEn7tTY2uADclhaZuLExYY8eKKDPdJY33uAwbwtYEeh+c+TahWYrTpa2AmB4ddz5/XElfJ01kGjBG4tInaea0xhvc6/KxFkV9gfNZuWEgDlAgT06mdz5+WLXCM0F1SYkjFatWpRanLeBEGOuxv/6xPw/iS0tQICSQQN7R54MUpyvok/JfDj2a6pTKoaoGpkIqFYkQpt0FrrPU9MU1zqKXYsrF7KhpuRCxqEkW5WsT+QD1ir1mNHWzcysjEAyvvCy9Dt+uIlplKRcrdHS2r8JJsQDzDl6DcNiujmSW7L+f4lTW6oxNQAoQJJZdM2IkQoYH0BGxGHA+6zF1JK8wIuNOl0gCdUSZ8GHXFWvXo1GCXDL7jCJIYXV4IkbxAtpOwJx6vnaiKys+hSQpEzsbDyiRtMRgXaEc2y3n6Y0CCdVNCYFwQREDUYJvMj+eKnfKKdOmDchjUU7CY5hqss2Ujy88VqWeDnl0iAATqhhFzAtKmIn9oWx7hj1KmgHSyGqpKso3BiGaJAgxG18Hg3ordXosf6RUFfeSGMyQSBsPlte/XD6WZJqqrtrph51RLaTE2MAHTiLP5UBy1hdgd4uNQA6dd5m/lhmSTZh7oMyR5QNrwBPh9cLHHbpCS+IZ4sS9SmafMFHMTAKDVLKQYLNZZbrHri1wyHOpkKA3C2BEkLYmQRY3MEYgShBVe9A7yjTaSOU6maI6gkgyRvOClTKBcvNOrT1LPIeUhhaxMy289TI64WOHJOXEPJLZWXLVBQcU6dxG7QSA4CMnqWmN73i86TgvG8ylTUaC0ndyl3YgyuvUBJALFYwB4S1ZaVZ3A91CNLGJ7xDAuY8cWOG8SrVK1MmwDAafFtBuCbxeIOOlhTxriumGeFS+T+ujUcP4yatemCgUtVQk6pjmmBbxJxu6bHWw6W/Qbf11xyrs9WJr5c9TUpz8SMdTonmfyYfVV/njnZsjnLZshjjBVFEztAkz8BJ+Q3wM4vxFFptqapSFpfu2tcAC46m3xwVOAfbOiGyVUHY6f+4Ypi1aQwKPHqLb5yp5/dC/n7mFTi+W652r/l/f3eOfDg9Mzygz4z/HEVThdNYECfMWxoUpINI6E3GcqD/v1f4C3/ZhjdoMnN85mT/iIH0XGFHB6R/4afLC0+C0+tJP8uHUpApG8Pa3JKP7bMMPEuR+8YOUO5rU6SCkHovSX+0uQrDkEEGZuCZt545NV4NR1Ad2g1Aj3Re22Om8BcFaSbxRoAfCYxdHa2K9HFva/wBjKeQzVL7PqFOujNoLkhSpAIUm8cw9MY/K95NndfQm378dl9teRFQ5Mn/qGWd4BW4HgJVTHjjP9ieyFOrTerWTUrOyoNREaSdRsb3IX/CcVyU2+MPsMsmPFDnkMPmsgoo6nLNNUFzJLHkYzPrGM3Vp2JG2w+dvpj6Cf2f5Z+U02KTOmTGxG++xOB+Z9m/DRUCMqqzRCGoQ3lAmca8cHHH8nswS86E5/FM47wD8QhTsbkD6nB3s5R1Zck/89vhyrb646Zl/ZZkjIFKwMTJ+Mk/1bBjK+zrKpTCIrKASY1SJPrhs2LnicV2xI/5DHGduzl9bKSsbYznH8oyANLHodXxg7xjuT9issLMGJ6QT+mMf7TOyNClkzVVWBSogLXtqDC4YgX5fna+Od4/h5ML5Sao1P/IYvIfGKdnPezmYKEEqt23O+0R+p+BwU4tUGoGRSLTtqIki1rzIxBwdaSoi1Kbkw0ldDCG8tUqQYw3jDQ1PTqZemqNRsd4JGNWXLH4pP7L/ABcTll2tMu1czQJMFlJUie7NiSpJE+h6fqcUs5UDU8wwYMNLaeWNIJsptv54rnMHwv6X/T+pxNkaYqpVVpTVAkLJE3mJE/PC5Mlr6/8ADqZvGjCDasi9n9XRWquACRSiDtzOowb7RZmoDI0QXUkad4MQSLgRitwHhdLLFyajvqUD+yAiGDf8w+GJOPZlaqwmqZmSsfvOLpZ8fr7RxvVN5LrQHy4q1qyDulSGafuyAs2CliDPSMDOIv3dVkLKdMCVHLteJnFmqKq372oOghvObeGB7ZT8o1DzYTPzxT7IzWi6UJRNNnkZQhAIDaS87k2gdQAL/EDwwP7xgX5mVRrAVbqTJifEAn1xYTibaFas9Ioo2majwToWBt03iQZwPo8U10nBjUFnYQfh8hiSjQkAnn6Qpy4nmQVFBIMKbE2BB5tV7fPFQZ88pIb3tWom5AuIFwGm8+eN1ka/D63c08wV1mkqK5SYaBZ4Kqq3N9rYF5jhtCiqrVVCw1wOhM20hjfcXAFoxY8W/izLddoC5auO7YIAFNyxKyzRAG2xljtG2CjrBowAxBUhIB/EDBJ96bAzgTUrmn3hp9y9NSpKnmnpK/siwPhbFjI8fWtUooAlLmQNK394R3ZT4WPzwIJq7YyjbsM9oB90dwZJgeQvMdAP0jAvL1nNPSHpoOUG0GDsxvzH0GKvE+N1GqVQxXQlVkA2eCWAJ6EQL+Z+UNHtSyrp7qkYNiQ8xexhxPQ/DrOExfGWy6eFyNZU4cP9nAqRpytFdQBgjmBPiAca3hPCldAr1EDbao1Aj8OrziBedhjmB7aOYmjSOlQovUFhMD3/ADN8Op9rjq1dwuqQZFWqLjxvfG95sS3Hszf/AC5m3y6On8T4BUoUKwDqwKjSE3B1gjfy6YDcIqxWQE3FWmfUEb/M4xy9sYV0GXUK6hGAquLAgiIG8gc2/ngh2Y4+KuZooKITmW4qs2xFoIGMzkpSTs0rDOMWmjYdnqo7/Lxf7yl+ox1dTDnzMbdQARP1x810+3NSkwKU1BQ8p1XBU23EdMPz3tUz1SZqMAfBiPL8MdMc2WJuRr4WkfTOBXakf7JWn8o/UY+Zf9dM1Miqw9Gf/wAsbDsZ29rvTq5evW1B9PdhpJJJhlBMmLA/PCrC00xvU2tMPouFZPHClAemBHaHiaUAnuhmaAOpA3I6CPPxxueMyxdugrTIJM+OLSRgPwnNU61EVFFwxSoCLqwNjIsQVg28CMEVpA7AD4D+GGUHVkbVtJj6w5l9DjY8DMGmf2ad/LbGTWkALAfLGmyNUI1GdjRBJ6CGpjrb8WClS2Az3tbM0aJUkaM2G6gnUrj5TjmuV7W5ukNFOu6ICdK2i5kxK+J+uOt+0nId/Qp0qRTvqlRe6Ba7inLvoiZhZ6Y43xPgL5deYqoSNaM33smAGgja/QzfbDYrUrQvkYueJ/sXsx7Qc6tzmqkf4Z/7cUc/Xp1KgzU1WrVCGY1GuCkdVgMsaYEDaMA+IVNrxF8Gmy7LlacjkYjcQQy6yR4xzH6Y1ySfxZixR9eJzXYSTtzngP8AeX9OXr/hw4dvM/8A9S/yX/xxn1wrNhzntbD47e5//qG8uVP/ABwey3F62a4Rm3zNQ1D31FQTHQqdlA2nGABOoAXk332+GNsidxwOszDSTmkBgz0W48tsUZ2uEo/dGzBimqyJatGUOTCtyOy28T5QLjwnFXiFYa0uTv5H9MObjiRdidth/LA3P5tXIIaI8RjjQxzU1Z3seWEXZaVZvBj+v2cXOEVlGq/4hF/L0GM84Y7MDv5HBPhLhEu0G5IxfnjyhRon5kZvig++YXxHzxWq1l8R88VanEl/MPpivU4gLlSGMbWvjDHx2VvKkTlVdtJjfr88V+JcFWk/OGUNBUmmQrWuULCGHpgj2QrUqtdqlay0qRcAgkmoWAUqFuQFv6icFszxmgzQWWFss0yBHkHgjHZ8bw1VuVHO8jyWnqNmaRzqIJTSANR0r/hElfG2JwDZl7siIgItjEGTpuNiPXyxquIez7M0FpKQrd5V7vVqB1OQYLW5VkNc+AHhhK/ZGquoBQWCu5AKyBTgtqWZBE+74Exh3xktA2gBnM3RZAKdM96FhgyJoJWA0SJiZ+eK44vVqsErU1diNKswU3AgK09LAbjbGg4D2TrVaDVKVJnUu6sbTMwBc+YIItzYqcI4eK7mAoANi5CLMxctABDA232wnexaX2V+5qmkxpUqbVEA1Du5DgyKqEWA08pjrB/KMCeHMTW0PQoq0kWpwQwBIggwtwMbvgPAXrvAr0kenVZHdnBFRxflYCGVkgE+IcYMZX2Zgy4q6VB+7AUwF/M5ME2J0gCYgmJssnDjtjxtOq0c54nwdiQ4K1O9UVH+8IYORJ1qBAN5/wAU2xQpZCCDVoMiAFi2slYXeCAQT0geOOk8VThvC6YD6s5XqA6UkaLcpLhbBQRsSScF+ytahn8oJCmD94tgVeNiFtpPSOgEXGM8siX0aYxkzjvEsqlJlOglKiCpTbXupkXtZgQVI6EeeJOEilVqpTKMNU3FS9lJ8PLHfB2Vo1aa0amWAphpUAaYOzBTYgkXt1Aw7MezXJUSGp0UDDYs9UkE2kKnTfDKSe3aA246OM8I4DSzFRVUOq6dRLHceVt7gYM8A4bSXPK2hqeioE962rVaBEHl0nyHrjo+S9mOWBXmKOFB+6ZgY62dm5Z8QT54zPbDglPJZmiuV72rmQveLSbnUlmPNUCjUSSgXwhOmNeP1OPx3+5hc8vctHLs89BKtRHo1gyuwb7wbg3jlxcHCKZqijTo1ndxFPSwbmiZiJjefTHS39nuTzebD11eiDTpq9MwOYCO7DWaw5ZuYUXxp6Hs1oZfVVyhOsoANbTZdgrRK+fjbFUFGb26NspuOPat/RwejwimaopsM1q7zu200UgPJGnU1QCbdYwdodkTSqodbKy/eBWFO6g6ZOmpYSQNW0keOO38b7k5Xu8yhK6UY7jU6wwEqZmR9Mc4y/DqZzJzLQwM6UkglD+FwDtEC46YS4P8v6khlyxVdJ9jeNtUy1IVHMg2OlBySupSx72CGFxE7YztLO0M7UGtmIUQANK6ma6qCah5mggdPE7Y7j/qrlmp8oIV1UxqmQECCZ35QBv1PjjDpwXLPmKCZFKVBcuTq15cMXakwOpnWYhoOrxJOLMU5qWyqUFLRU7OdmA9JkywqI1SrzCsATTNMEQwULAvEyd8Hez/AGXc1GXMygQxYDmJAIKsGNr+GLPH8+9FwFBesQU5GQdNRgOw5ipnl6xbY4q8E453pSjUp16VStT5iyyBoWVcvaRHiPLD5Mtsrx4mreglx3sroUvQ1MFElIlj5oSQD6f+sc44hxivmK6IlPlooEkmLQJPXcxbyjpOC3buvnaNN3SugpK6o0uxKFrgMCBDQQLExIxyXK8YOqpMgkkreN95jphWtFsWztvZHMuHN1dwCy02HuExJQyYny8L2k4z3tc4xlq1VJqVRyqHRKcsGVvdYOy6TcG+4xley/bb7M6NphlJv10veV8twR1DeQxrM97UMhUzFIPQR0fSuYLoGVVEwQCJsSfh8MLdND0+Ls56+UytQhQ2YlupSkAPX7ywAkk+WDnG81TqLTdy+ggBHpUkCPA0XDVJ7wBOab7dInq/DvZVw/vWr0VWpRqINKBy1Pc6tMG6tYxMcuJeJdiMlyUTlYRmLgUwwAYCCSEMzp8ot6Y0JpyuzHPIoYnjcW2cO/2eLNW/yU//ANmCOX7N97S76kuYqpzTop0yy6d+XvZM+U23jGv7V+zCgtammWd6bVQ+lGBemCICgvMoCxi87HwxXy2Tq5OkgqAAKtnpmxO5gjcz8cNkmorlHZRgwPLJqujOcFzmWhRSStWYLqblpggBwamsd5JgQsAGAZvjZ9smo1+GpQRmCMaYpoi8692pqQ4bTrqMA53i1pNznTRoV81TrZpFd1cFrDS63BSooHMP2vekXnYG+FcDp1kNBzmDTTNmpliL1KaKg063AMqpYxGr3hirn7N/Z0ZReOPGjlY4Llif95qDwnL/AL1qYZU4Ll9MjNEtGxy7i/hMkfHHXcx7HKFWo7BqqamJMKAgJjYFZgkmwtM7CMIPYXQBk1q0C88oW17ykgf1OBceirZyTL9nqZWXzSUmvKsjyPUqCMPPZ+l/1tH4q4//ABx3LMexPKVqRbnp1nIcsG5lJA5L2K2PTrjLVPZCgJHfZgQYvTQ/oMB8Q0zm57JDTqGbyumY1EuFkzF9Hk3+U+GID2cuB9rym2/emPT3Mbni3DeH0HdKmbqQ1LumRKQYKFgqSV2dWGqT1J8cAc5wvh1JmRs5mQy9Dl1PSRB1RBsQR0OJoaivw/svUcSlfLkAxNOoxYGLCy/TF4dn6gA1ZqkCRO7C3jjL5IlaVd1JU6KYmYu1QG0eSnA/7W/52+ZxLil0Tdn1DX7rM0zljVZltB003goZVjpTcMAcLR4ylMkV6q0KqLNQVKaKLbshIHeKYkEXhgDBtjm2X4g0ajUTu9ZQ1DN7SNYFxI1QSscpxZy/BaObr01R+8qbqdMoCt/xEdL/AAxS8TjKgufxsL9luNfZstTZqlKlRzBmGj7qHbuyYYEB6ei5FrAxbCcV9oS0arhaJZZHO1L7pieY6QahESfKSu+IKHZ+sK4oMOZp1aUXUwEmRrYAob3kHpBxY4Xw2llKpqtRSVWF7y4Q2mVXUpeZFtvHDepydJbKvauPK9ASjxamWqVamWZXeoavdFWSl+VdQga1jm0bSTJJxHxLtnWrmHflOyiyT5gfvnBjj3BM3mqnfV2VQwUqqhtIXcA+NjJ8cCMn2LqtVWiuappTqnnJU6bXi/4okdMXS8R8eUpCw8inXEg+yU84Ey7LJLghl99fGCbKCJBm21tsdJ7N9hqNLLxRoHLuzKdTVD3pCmRrYXuJ5RA5sV27DZfJwcuwoQOatVq6v8QDMQCfGNjGIaXbPVXaj9oDadTd9TK6QTsQDZgARY77DyzPFJdPRpWRN0kFON8QdFUVcxTWoC3eACQqkfgJOtTdRM+cYCcK7Ss1RjWOs67wfeSCIIMAi5I8YHxI8Vzn2l6WX7upmVILVK8qlKnaDvp12Pn6b4lfsrOVKItF6gAamNRWG2ckiTtEi4JHTDZcay4+CdFfJxds1OSrJo1LBhZA6hdxvcC22Ic/mVcUyinn91gp1A7hWtKiNQJNhsd8ZHL5mq+Wqd0tNXCIhQE8oF2Vw2+zLFpm+L3Y3RpOtao1MZFQ6QjWGlVDXHSY6YTxvHeGFLZXk8jHypySf8lLiHC80+dpAU6jUhq7wqQqkG6kE27wHp5+mNLk8n9nV+9rPpnvGBMjfobRIAlRbfecRVOIJRV6VZ3CayUqF5s11RiTIhpUT+Vb4F5ZEz1VHq94KaalRGcjXpO9QJZ1NyAdwB4Y1KDdhlmikm2UuL5ihmKwo0lapqICBiQKd/8AhxdRfrYRtgnmfZ6tODluWx1BiSCfFSTK+mB/aXMpwxftlGiDoqQ6GVlWsWUkkSJsRI8uuLnDfbDka1LUrMtSJ7phzbTuDBHmDiqUGu/sshkjk3D6Dv2tstkzytWqU1gIolifwrA26b9MZjspmcyO8dcvTpsDzUTyuQSplAPwyW5p3EdMX832wdaQZMsymoNQZjGqbSsCSYi5jpjN8T7W5gU6dY8kVNKo1S7ktpAbQSSJ2MdRY4RWtUN2wtX7KCrVOalxWNQtNUEppZdPdqFYhVUDcdVvvheK9nc3XqL98gFMaFZqZIqo4V2OlSNOk2Bn9MXeI57NGnbLd6jLDDUSwPXUBBB8/LDskKuYy7UglSgdJUNEimYlSATIIsNtjfBubXQdGPyXZOlWzdWlm8zXzA1KzUiGRDV7uNbQxYqE7uCpsQZ2wlX2c8PzBGXIbLVoZqYJWKy/hamw3AsCBBE3F8UXztalmCyOxzCH/aKdiysR4KICQG8uvXGf7ScbNWsy1KKqUZ/s9RajLUpkwTIXlqAkC2kGIg4M267K4RbeyXjvseOTyz1nZmdWCiIKnUQqRF2JYhdMdemKGV4PTpVhTzuW1U2F+5JULadVJgQKkTDAk7EQDjc8F7TVsxl6dDMVgjrI1MDzCeUmbagI3xqcn2LDZd1d2qBhKyRZttSzME+drDwEUrO+jVLBxVsxfYVsxl8x3eWqmrkxTXU4WnINQSEEA820MRBg4JUuz+dSr3lXiLvRq6SGcFWUkQhmwpy0WAgGAZ3wM7P9uqoaogWkjU6h192TFRtmYKbICRsJAvfGs4t2jSusEHQGVtJHM245YIiJBIPXGmcX67a2Zef4nGPX2WMkrvl3oUs0marjVpZuVlDTvvMWuOo6YxGUzL5CqaRuAWmDqpnTAYQwgwSL+K433Z7NvOmllqNJbHU7APH91FJM9JOKfa3h+Wq5hadTLVKpekzI1KpoUFZNQ2Ij8M7zIsbnGfHN4lSVWdHB5Dxtxf5X3+4GqZTK5tkd1WkKgaKlI6TIH4gbdOoxN2H4WKedq0TmDUUUFqIZgoWeJBBi5T6dcZrO9jcy9SpRaq9FDzotRS4Y73qAjmJuPW8G2MtkeyGYzz16hcZTuvu1V9V+6GkrK7QRBNxJPhjVFym3USeblwOCcX/R9MiuB7zKRa8j69MQ5zOLG6spBBMglZETHUb7Y+QGpViB7zaumrVby3nBDhvC61Ms1Wi60+7fSxTkkxF7A3859MK0kc5I+j8h2jVcxUpliypHNErDKCukjfE69oVaqyqFBLQN+YxsbQLDzxmuHdrFy+UoURRd2ejSYkKGUIUA1MfUHfw3xS4tlc69cZ3KnLjLoknuwS4CyWJQiHaD5bYtg1VyRmzLk+KlQZ7W9hctnWVmXRUtJpFVdtQMa9Qg7GOuMvxb2S5VlUPVrr3a6AQaZYqDZSAvNFwIHlglxBnDNnabPWWoKZ7sUpZKnUOZ5VshAgm52sRkuK9sa9RmVm7uJlUlfg34pHw9MZ55HdRNWHHS2RZHsBkXZsr3+YpNUZNLOFJYiYUqBy3M74lzHsLpqxH2mrYkf2IOxibPgcmcA5hYzM+e8+s46p2b419soiqtXS45aqqEPOAJbmUkBhBiY3wilyNDx0BePezPJjNB071aZgMqSVSba9TkjT7o0geJthvCs1lKISFqLUQkMykQQDYwdhYkbb9Zxqa9CqQSKtRjvzFQp8AdKgx8cZLOdi27wVEpIjSS2liQ5NzrDGL3sPHExZ+JTlwrIqfQc7QZl1VK1JQ9WpSbulAUVgti8aveaDqtE6fSchw3ibGoYaoxhlB37tjbmH4TGodMGk4HVRldqbVmhRDKHVVUQAvOSBsY0iYxLmUrsG5NCst9FHZujLJEx+1O8iDhfYgqLX9FHK9reI0NLU8umYU8pY6xqvOpLTAFjZtrRtgH2r4xVzNdS2Zp01WmHIytOorgtA5xqLOy+FpjYYMcTr5mEFEd0tMlhKuvMbapuAY6/OTjI0OFZtc2lZChYOGYoPfFwabAgWIJBnxnF7yJ7sHapo1+RzOXFehTRjmg683emHV7FbMCFEHYkzONB2j7H0a1tAICHlRRqAUAlX02YyQRNyAR64DtPns3UZhTp0qdIkFFVNJRQIswtc7wIPwwU7J9omfN6ay1adaoiIrLUPd6qYmNMwoMMTbyxV5GdRxNxXSEwwmsjd9/RV7XJnkpDKpTenQhRuSzAiACR6RptEbY2PA+0may+QmolOpXpgQpPNpgDnjdgPCTAO5wc4rTr1aNRaJR2ICgM0R4sCJ59o2HpjDVeL1cnU0rlGqVVZderQT3ZMOyxU0pI1AEyfG0nHK8fypZknBb+9muWr5P+Cxnu0dRqlCsEdg5K1VTT3fPEsIFxJYEEnzixxdo8Wp0dTE1GVHA0wGOpSC1OQb2M9CCp3iMZbtNnFqd6+VpDIvtzWDmbsTSL0iSIiIIiZIMYseybgmYq1KlWnmnKIwWojAEM8KzWY3W/vQCYBx3MGebi49I43k/4/FPKssttfR1TOrRzFIalDaqYMA2hr7+IjHH8xm81lqr0i6qARogkwPwweoi3wx0rM8K+zSaVWhSXSAVC31FgAFUHYm3QycBe0HZzOZxNSChRDqNdRliqSp5RLqdKbmRe+2HTpNRf9l7Tk05f6Fy3E2znCcxSqsrVDTNIFwAupgdJJ1Xjebe5gL7OfY1SQ97m6i1KguqUmlFHixI5j6W9cScW4OeF01qBmr0ZipVnVDECZVQFQA7NB3gkQMScC7ZUDAYl5YGFIkAHYTvPhilXW2aEt6R0Lj+WoUcq71VVqaCT3jWA2OkmyH5CcYThq5epme9oUxTgEA+9r5idSzPQCD+440XHPtbCkculV6Q195TqaFdvyQXYCBe3lv1wC4fwzOU6hP2RUQuFQrWTXTWLF1kr5yG6YZSaDwtWHKHHKKvoqCohg3qBlNryrD44Zmu0JZFNHNIpE3ZQ0qY37tubl91gRfp4e492iq0cprAFWo7GmkpGgi07NqbePG1onHIM5SqU6ndlHCgDSIIcCLCCACdrDGPypZOP4X+xsfG/kdl4PXytcaUJNRAIqVLszA7sTGsyLjwxn+P+zLIVarVKr1wxgaqZtSnlWVCyqgdSItc4xNFK1EI9VKigmUYAgsBdtjKkWs0eIx0+jxuocorvqDMjNTdAS1l1La5abCDBnx3xi8fyM8PjNOX7iOcHL9DCHsJnaNZqIqUcxTGk02YlajqbTABAIIIuYMY6V2WWsMsKNaiB3YZRLgzflACzaOpvtbHIOKZjNu9OpmKtSihF6OWrFs3pcXGkwh57wSDcx4YJcC9oTUzVdadVadM0hVetz1mDkqGZkVUQ6gouTY22OOp66aaRa25fFvQX9o/ZullO6ztIMgLEOhICISvKVUgW94RtJBjGOyvaVz94xIULGmBckxMb/XrjqHZfjAzFEqUmoHYjlY078yqSW5WAgSbWwzi3ZetmKNSqiJQqKqFOUamETVpsNJZRuLXkY0PCqcpPZjj5DUlBR/sxOU7SVqtUKi1Gc20pMwLX09PPbG04pwLN08sBl6lNKrNLllLkSI5DI0kC5PX5YC8E7XpltSh6aFCA6U6NUgE21VGKg7b+e2Pe0P2jUTQVRTWo0B0bmKq6ncCAWWA28THTpwpQyzyp8Wkn/NnRWRVSoyPa/iVagoStULVw66xl3YUdBCuF0zIMCxtvY7RpuO9qUpoqUkR/tDli8E0216qmiBLkMdQNvzCRil2uy68TyNLiGVTVWRVp5inTgnQoOl1A8D9CR+HAVOzfEcrk2qlsv3IZWANQd4uoq5KmIQg6SZvvjuYpRxq4/2YckXldTL/AAXiVCk7fd00j3IWdN5633sCb2xs8nxvLVeGZnv110aLq7qhvBIOoeQILfA45rwvgrV1L1NacxA7upSYeMmTMb+VveBxrfZ02ZytR1p5TvEbkeqrM6vE6SIYgASZ5fjtOOUZKfJmhyjx4hvtRXyOVq0gWAmkP/qaEBLJKbFSdQuP0ELUzdGrmCuXfS+hn0lAFluZgW1QDJ8NwN4w7tTwahmEfRpoRUpg1O6LMpHLpIlGWw0wGNmBgSDjP5vstTp1SlPN66gAcyq6TIM8iiTcgbk3v51xxZJwqUmtkqC3Vmpr8UzJo1KKsRVPPRaiVIbSRqogghQ0GYJHyk4xHEOA1q5+0ZqoKRFNZIAqQBPNVIcdDGoaha5wT4VxbiOTzVSiKDZhHRWp1KaypNlJkCxW8rYjT6Y3bcJRgPtaUmFRQHQJCtUjpMG+0E+Ajqbo+PCD5IHN1RxP/Q9Ngrd6atMzNRdWlYIB1qI0kSLG3njpfYtaNOhooIigGSyKra5sGcvfVb64LZzsvlDQaloOVWtFMQ67m4gGRq6QelsZ/ixShVKtWpZVoALVFNMVgBAdQGAJFwYA6Hrjpw8nHKHFx3+xzs3h5ckrhNm3DY9OIQMOnHF4nUsmD4dbwGIAcOB88CiJk1vLET8PpNvTQ+qj94wobHg+DQbKp7M5Y/8ABT+vTHv9Vsr1oofUT+uLmrDw3rgbYU0VqXAqK+6ir6AAfTEVXszQa5S/j1GL4fDxUwvBLoNgQ9jqYMrUdT02MfMYibsWCxY16hLb3N/WDjRJUGPNUw1sGjNP2GTTCMqmZDd1TLg+IYqSD574I0eE1BTCVDTqbEn7wSQI1Aa4U26RgmanWcL3k9RgOcurJ648uVbKQ4e3dtT5NDghlILBgREHWT088AMp7M8rSYPTQU3UyHQKCPTl/fjWg4cDgqUl9j0gRm+DVKlPQ1dtwZCgGwIG1hvho4NVGk98G0rph1BBAsNVrxg0MeJ/qcBybDSqjKZzhGdOYpP3ne06csF1hYYggFVCgWnqfSMO7QcCq5unTUl6ZRixOsEtaIm+kR4EH9+m1jC6xg+yVUVvDCXaOf0Oy1UKpotUpVaby4ddVOsGGkh+hsJ5Wi/jiTPdl6zhYOhlm6hgBIjl01NukHG81Y8XHXAWSS6BHx4KPFoxOX4XmKZRgqciwVRNIf8Aaczq1R4EC5kG0CU7LUTQrI+Wq0i51Sz0zT1XI0BSRTVSbWJ6zjpQcYU1B4fTFkc80O8cfoz3AwuVpaadIg2E8lwPEhVBO+6/HEr8VzOiFa+sElkBlRusKRv49B0wZeov5SfhOEVh+Uj/AA4jzTl2COKEekY/iHC1q1XrBKtCqygH7OQAxBkO0idQ928yD0gYoZXh+caqTX7uvT5iitllBUkGIN7AnVAi43GOghptpJ+GFv4HDe+dUIsGO267MFleEVwmlpcldBYpBK2sYudtztJwJr+zAMrqBWQOQWC1G0nSZEhjBgixMnzx1KD4Y8FPhivnIaOKMVSOddl+xlXJV2ck5mm6lXp1lU+QKmYBjeVMi1t8EsxwMsR3avltM6e6cLCzOlZFj9IJxtFDdVHwJPzsMI1I+Xyw/tk+wcYo53R4PmlrNVNR6xYz95AKbSabIVK+k/I4bxDhWZZ9YDNvBYy14mCZE2gHzuDOOhVKDkQOU+g+mKb8JqH/AIzfBVwfZJhUUYY1M4NCa6ykFoKLpF+bnKsC3QfHbrivxbgmYztNadd6rU0fvF1M4ZHAgGYNhPgYkwcdIThtrlm8zE/TCf6O8ifU4nsYVFGNfhGYqCkWrlzSfUusyJ06JYaBqMGzG/1mRMlnGX72rTqPqaGIKwpiFgkiQdVx4jGsThgB90+pJOHjKH+jgObG4op62w7UcR6sKKmI4FLZKCcev5Yar4fqthaFscJ8v68MKs4aHw4Ng0Sx4Jw8E4iBw6cSibHFjPSPrhww1Ww7AodbHAYWMNAws4AT3dYQ0R4kelsOGEwKIj3c+Z+eHCn5n549fHtRxKLBWpg9PrjwUeGFnCD0wSHio8MLoHhhB6YcDiaIIF9MPjCThcNRD0+WHA4aWwmsYlAZJqw4MMRE4QVBgqgWTThcQd6JwveYKoUnwukYh73DhUwdEtkwOExH3mE7wYlC2PIw0rhrPhqvg8USx+jDCBhS+GBonEURkx6jDhiLvMeFTEcQ8gAKuHCphMewojJA2F14XHsQQUNhdWPY9hSDtWFD49j2CQcGwofC49gMgq1Bh6tHkMJj2AOh2rHg2PY9iMI4PhFqYXHsBDWKHwobCY9iDji0Y8Kh6R5zhMexGAkDY8WGFx7DIIxqmE1Y9j2IQdOGvUx7HsQghfxx7CY9gsUcwx4HHsexBGeLEY83xwmPYYJ4eX1wrY9j2GANM74Qz449j2GCiNlM74WDj2PYgx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2" name="Picture 6" descr="http://chas-z.com.ua/wp-content/uploads/2013/06/1129-426x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3200394" cy="426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4" name="Picture 8" descr="C:\Users\Папиш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715148"/>
            <a:ext cx="2143260" cy="14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348</TotalTime>
  <Words>926</Words>
  <Application>Microsoft Office PowerPoint</Application>
  <PresentationFormat>Экран (4:3)</PresentationFormat>
  <Paragraphs>173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День Победы_06</vt:lpstr>
      <vt:lpstr>Порівняння обсягів і структури забруднення міст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Папіш Олександр</dc:creator>
  <cp:lastModifiedBy>Папиш</cp:lastModifiedBy>
  <cp:revision>37</cp:revision>
  <dcterms:created xsi:type="dcterms:W3CDTF">2013-03-16T20:41:41Z</dcterms:created>
  <dcterms:modified xsi:type="dcterms:W3CDTF">2014-02-03T19:22:48Z</dcterms:modified>
</cp:coreProperties>
</file>