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4"/>
  </p:sldMasterIdLst>
  <p:notesMasterIdLst>
    <p:notesMasterId r:id="rId30"/>
  </p:notesMasterIdLst>
  <p:sldIdLst>
    <p:sldId id="256" r:id="rId5"/>
    <p:sldId id="265" r:id="rId6"/>
    <p:sldId id="262" r:id="rId7"/>
    <p:sldId id="257" r:id="rId8"/>
    <p:sldId id="263" r:id="rId9"/>
    <p:sldId id="264" r:id="rId10"/>
    <p:sldId id="279" r:id="rId11"/>
    <p:sldId id="266" r:id="rId12"/>
    <p:sldId id="267" r:id="rId13"/>
    <p:sldId id="268" r:id="rId14"/>
    <p:sldId id="280" r:id="rId15"/>
    <p:sldId id="281" r:id="rId16"/>
    <p:sldId id="269" r:id="rId17"/>
    <p:sldId id="258" r:id="rId18"/>
    <p:sldId id="277" r:id="rId19"/>
    <p:sldId id="259" r:id="rId20"/>
    <p:sldId id="278" r:id="rId21"/>
    <p:sldId id="260" r:id="rId22"/>
    <p:sldId id="261" r:id="rId23"/>
    <p:sldId id="270" r:id="rId24"/>
    <p:sldId id="271" r:id="rId25"/>
    <p:sldId id="272" r:id="rId26"/>
    <p:sldId id="273" r:id="rId27"/>
    <p:sldId id="282" r:id="rId28"/>
    <p:sldId id="274" r:id="rId2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33CC"/>
    <a:srgbClr val="000066"/>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18" autoAdjust="0"/>
    <p:restoredTop sz="94654" autoAdjust="0"/>
  </p:normalViewPr>
  <p:slideViewPr>
    <p:cSldViewPr snapToGrid="0">
      <p:cViewPr varScale="1">
        <p:scale>
          <a:sx n="79" d="100"/>
          <a:sy n="79" d="100"/>
        </p:scale>
        <p:origin x="-240" y="-77"/>
      </p:cViewPr>
      <p:guideLst>
        <p:guide orient="horz" pos="2160"/>
        <p:guide pos="2880"/>
      </p:guideLst>
    </p:cSldViewPr>
  </p:slideViewPr>
  <p:outlineViewPr>
    <p:cViewPr>
      <p:scale>
        <a:sx n="33" d="100"/>
        <a:sy n="33" d="100"/>
      </p:scale>
      <p:origin x="0" y="654"/>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0" d="100"/>
          <a:sy n="80" d="100"/>
        </p:scale>
        <p:origin x="-1974"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4E250AF4-2D4D-4670-B476-598210E01367}" type="datetimeFigureOut">
              <a:rPr lang="ru-RU"/>
              <a:pPr>
                <a:defRPr/>
              </a:pPr>
              <a:t>28.11.2012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FC0F7A52-1014-4F65-A760-D66A050D85E4}"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раз слайда 1"/>
          <p:cNvSpPr>
            <a:spLocks noGrp="1" noRot="1" noChangeAspect="1" noTextEdit="1"/>
          </p:cNvSpPr>
          <p:nvPr>
            <p:ph type="sldImg"/>
          </p:nvPr>
        </p:nvSpPr>
        <p:spPr bwMode="auto">
          <a:noFill/>
          <a:ln>
            <a:solidFill>
              <a:srgbClr val="000000"/>
            </a:solidFill>
            <a:miter lim="800000"/>
            <a:headEnd/>
            <a:tailEnd/>
          </a:ln>
        </p:spPr>
      </p:sp>
      <p:sp>
        <p:nvSpPr>
          <p:cNvPr id="3072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3072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3A8383-34F3-4347-8337-D6C75BF43751}" type="slidenum">
              <a:rPr lang="ru-RU" smtClean="0"/>
              <a:pPr/>
              <a:t>1</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Овал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p>
        </p:txBody>
      </p:sp>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8" name="Заголовок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ru-RU" smtClean="0"/>
              <a:t>Образец заголовка</a:t>
            </a:r>
            <a:endParaRPr lang="en-US"/>
          </a:p>
        </p:txBody>
      </p:sp>
      <p:sp>
        <p:nvSpPr>
          <p:cNvPr id="7" name="Дата 14"/>
          <p:cNvSpPr>
            <a:spLocks noGrp="1"/>
          </p:cNvSpPr>
          <p:nvPr>
            <p:ph type="dt" sz="half" idx="10"/>
          </p:nvPr>
        </p:nvSpPr>
        <p:spPr/>
        <p:txBody>
          <a:bodyPr/>
          <a:lstStyle>
            <a:lvl1pPr>
              <a:defRPr/>
            </a:lvl1pPr>
          </a:lstStyle>
          <a:p>
            <a:pPr>
              <a:defRPr/>
            </a:pPr>
            <a:endParaRPr lang="ru-RU"/>
          </a:p>
        </p:txBody>
      </p:sp>
      <p:sp>
        <p:nvSpPr>
          <p:cNvPr id="8" name="Номер слайда 15"/>
          <p:cNvSpPr>
            <a:spLocks noGrp="1"/>
          </p:cNvSpPr>
          <p:nvPr>
            <p:ph type="sldNum" sz="quarter" idx="11"/>
          </p:nvPr>
        </p:nvSpPr>
        <p:spPr/>
        <p:txBody>
          <a:bodyPr/>
          <a:lstStyle>
            <a:lvl1pPr>
              <a:defRPr/>
            </a:lvl1pPr>
          </a:lstStyle>
          <a:p>
            <a:pPr>
              <a:defRPr/>
            </a:pPr>
            <a:fld id="{0CF914F3-3C57-4807-B16D-9CBCF9409F69}" type="slidenum">
              <a:rPr lang="ru-RU"/>
              <a:pPr>
                <a:defRPr/>
              </a:pPr>
              <a:t>‹#›</a:t>
            </a:fld>
            <a:endParaRPr lang="ru-RU"/>
          </a:p>
        </p:txBody>
      </p:sp>
      <p:sp>
        <p:nvSpPr>
          <p:cNvPr id="10" name="Нижний колонтитул 16"/>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68C704B0-D342-43F3-B610-51B40397848C}"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51D78F11-6803-4387-9891-C95AE13DE44B}"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12192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447800"/>
            <a:ext cx="4038600" cy="46783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447800"/>
            <a:ext cx="4038600" cy="22621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862388"/>
            <a:ext cx="4038600" cy="22637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23"/>
          <p:cNvSpPr>
            <a:spLocks noGrp="1"/>
          </p:cNvSpPr>
          <p:nvPr>
            <p:ph type="dt" sz="half" idx="10"/>
          </p:nvPr>
        </p:nvSpPr>
        <p:spPr/>
        <p:txBody>
          <a:bodyPr/>
          <a:lstStyle>
            <a:lvl1pPr>
              <a:defRPr/>
            </a:lvl1pPr>
          </a:lstStyle>
          <a:p>
            <a:pPr>
              <a:defRPr/>
            </a:pPr>
            <a:endParaRPr lang="ru-RU"/>
          </a:p>
        </p:txBody>
      </p:sp>
      <p:sp>
        <p:nvSpPr>
          <p:cNvPr id="7" name="Нижний колонтитул 9"/>
          <p:cNvSpPr>
            <a:spLocks noGrp="1"/>
          </p:cNvSpPr>
          <p:nvPr>
            <p:ph type="ftr" sz="quarter" idx="11"/>
          </p:nvPr>
        </p:nvSpPr>
        <p:spPr/>
        <p:txBody>
          <a:bodyPr/>
          <a:lstStyle>
            <a:lvl1pPr>
              <a:defRPr/>
            </a:lvl1pPr>
          </a:lstStyle>
          <a:p>
            <a:pPr>
              <a:defRPr/>
            </a:pPr>
            <a:endParaRPr lang="ru-RU"/>
          </a:p>
        </p:txBody>
      </p:sp>
      <p:sp>
        <p:nvSpPr>
          <p:cNvPr id="8" name="Номер слайда 21"/>
          <p:cNvSpPr>
            <a:spLocks noGrp="1"/>
          </p:cNvSpPr>
          <p:nvPr>
            <p:ph type="sldNum" sz="quarter" idx="12"/>
          </p:nvPr>
        </p:nvSpPr>
        <p:spPr/>
        <p:txBody>
          <a:bodyPr/>
          <a:lstStyle>
            <a:lvl1pPr>
              <a:defRPr/>
            </a:lvl1pPr>
          </a:lstStyle>
          <a:p>
            <a:pPr>
              <a:defRPr/>
            </a:pPr>
            <a:fld id="{5058FD45-821D-400C-B2D6-9D65FD6D2D4B}" type="slidenum">
              <a:rPr lang="ru-RU"/>
              <a:pPr>
                <a:defRPr/>
              </a:pPr>
              <a:t>‹#›</a:t>
            </a:fld>
            <a:endParaRPr lang="ru-RU"/>
          </a:p>
        </p:txBody>
      </p:sp>
    </p:spTree>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Заголовок 16"/>
          <p:cNvSpPr>
            <a:spLocks noGrp="1"/>
          </p:cNvSpPr>
          <p:nvPr>
            <p:ph type="title"/>
          </p:nvPr>
        </p:nvSpPr>
        <p:spPr/>
        <p:txBody>
          <a:bodyPr rtlCol="0"/>
          <a:lstStyle/>
          <a:p>
            <a:r>
              <a:rPr lang="ru-RU" smtClean="0"/>
              <a:t>Образец заголовка</a:t>
            </a:r>
            <a:endParaRPr lang="en-US"/>
          </a:p>
        </p:txBody>
      </p:sp>
      <p:sp>
        <p:nvSpPr>
          <p:cNvPr id="4" name="Дата 23"/>
          <p:cNvSpPr>
            <a:spLocks noGrp="1"/>
          </p:cNvSpPr>
          <p:nvPr>
            <p:ph type="dt" sz="half" idx="10"/>
          </p:nvPr>
        </p:nvSpPr>
        <p:spPr/>
        <p:txBody>
          <a:bodyPr/>
          <a:lstStyle>
            <a:lvl1pPr>
              <a:defRPr/>
            </a:lvl1pPr>
          </a:lstStyle>
          <a:p>
            <a:pPr>
              <a:defRPr/>
            </a:pPr>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FF69376E-9456-44B7-A858-E8EDCBD5C3D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1A29D93-17C9-442A-B462-6660F7A939CC}"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11" name="Содержимое 10"/>
          <p:cNvSpPr>
            <a:spLocks noGrp="1"/>
          </p:cNvSpPr>
          <p:nvPr>
            <p:ph sz="half" idx="1"/>
          </p:nvPr>
        </p:nvSpPr>
        <p:spPr>
          <a:xfrm>
            <a:off x="457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BAFE673F-1118-4370-B287-D17A92B299D6}"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4" name="Содержимое 33"/>
          <p:cNvSpPr>
            <a:spLocks noGrp="1"/>
          </p:cNvSpPr>
          <p:nvPr>
            <p:ph sz="quarter" idx="4"/>
          </p:nvPr>
        </p:nvSpPr>
        <p:spPr>
          <a:xfrm>
            <a:off x="4649788"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Заголовок 1"/>
          <p:cNvSpPr>
            <a:spLocks noGrp="1"/>
          </p:cNvSpPr>
          <p:nvPr>
            <p:ph type="title"/>
          </p:nvPr>
        </p:nvSpPr>
        <p:spPr>
          <a:xfrm>
            <a:off x="457200" y="155448"/>
            <a:ext cx="8229600" cy="1143000"/>
          </a:xfrm>
        </p:spPr>
        <p:txBody>
          <a:bodyPr/>
          <a:lstStyle>
            <a:lvl1pPr>
              <a:defRPr/>
            </a:lvl1pPr>
          </a:lstStyle>
          <a:p>
            <a:r>
              <a:rPr lang="ru-RU" smtClean="0"/>
              <a:t>Образец заголовка</a:t>
            </a:r>
            <a:endParaRPr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9" name="Номер слайда 8"/>
          <p:cNvSpPr>
            <a:spLocks noGrp="1"/>
          </p:cNvSpPr>
          <p:nvPr>
            <p:ph type="sldNum" sz="quarter" idx="10"/>
          </p:nvPr>
        </p:nvSpPr>
        <p:spPr/>
        <p:txBody>
          <a:bodyPr/>
          <a:lstStyle>
            <a:lvl1pPr>
              <a:defRPr/>
            </a:lvl1pPr>
          </a:lstStyle>
          <a:p>
            <a:pPr>
              <a:defRPr/>
            </a:pPr>
            <a:fld id="{9AF2F60C-497C-408C-ADDA-DAAF9A6C4796}" type="slidenum">
              <a:rPr lang="ru-RU"/>
              <a:pPr>
                <a:defRPr/>
              </a:pPr>
              <a:t>‹#›</a:t>
            </a:fld>
            <a:endParaRPr lang="ru-RU"/>
          </a:p>
        </p:txBody>
      </p:sp>
      <p:sp>
        <p:nvSpPr>
          <p:cNvPr id="10" name="Нижний колонтитул 7"/>
          <p:cNvSpPr>
            <a:spLocks noGrp="1"/>
          </p:cNvSpPr>
          <p:nvPr>
            <p:ph type="ftr" sz="quarter" idx="11"/>
          </p:nvPr>
        </p:nvSpPr>
        <p:spPr/>
        <p:txBody>
          <a:bodyPr/>
          <a:lstStyle>
            <a:lvl1pPr>
              <a:defRPr/>
            </a:lvl1pPr>
          </a:lstStyle>
          <a:p>
            <a:pPr>
              <a:defRPr/>
            </a:pPr>
            <a:endParaRPr lang="ru-RU"/>
          </a:p>
        </p:txBody>
      </p:sp>
      <p:sp>
        <p:nvSpPr>
          <p:cNvPr id="11" name="Дата 6"/>
          <p:cNvSpPr>
            <a:spLocks noGrp="1"/>
          </p:cNvSpPr>
          <p:nvPr>
            <p:ph type="dt" sz="half" idx="12"/>
          </p:nvPr>
        </p:nvSpPr>
        <p:spPr/>
        <p:txBody>
          <a:bodyPr/>
          <a:lstStyle>
            <a:lvl1pPr>
              <a:defRPr/>
            </a:lvl1pPr>
          </a:lstStyle>
          <a:p>
            <a:pPr>
              <a:defRPr/>
            </a:pP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A40BC167-F5BE-49D5-B59E-73DC835B3BA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3"/>
          <p:cNvSpPr>
            <a:spLocks noGrp="1"/>
          </p:cNvSpPr>
          <p:nvPr>
            <p:ph type="dt" sz="half" idx="10"/>
          </p:nvPr>
        </p:nvSpPr>
        <p:spPr/>
        <p:txBody>
          <a:bodyPr/>
          <a:lstStyle>
            <a:lvl1pPr>
              <a:defRPr/>
            </a:lvl1pPr>
          </a:lstStyle>
          <a:p>
            <a:pPr>
              <a:defRPr/>
            </a:pPr>
            <a:endParaRPr lang="ru-RU"/>
          </a:p>
        </p:txBody>
      </p:sp>
      <p:sp>
        <p:nvSpPr>
          <p:cNvPr id="3" name="Нижний колонтитул 9"/>
          <p:cNvSpPr>
            <a:spLocks noGrp="1"/>
          </p:cNvSpPr>
          <p:nvPr>
            <p:ph type="ftr" sz="quarter" idx="11"/>
          </p:nvPr>
        </p:nvSpPr>
        <p:spPr/>
        <p:txBody>
          <a:bodyPr/>
          <a:lstStyle>
            <a:lvl1pPr>
              <a:defRPr/>
            </a:lvl1pPr>
          </a:lstStyle>
          <a:p>
            <a:pPr>
              <a:defRPr/>
            </a:pPr>
            <a:endParaRPr lang="ru-RU"/>
          </a:p>
        </p:txBody>
      </p:sp>
      <p:sp>
        <p:nvSpPr>
          <p:cNvPr id="4" name="Номер слайда 21"/>
          <p:cNvSpPr>
            <a:spLocks noGrp="1"/>
          </p:cNvSpPr>
          <p:nvPr>
            <p:ph type="sldNum" sz="quarter" idx="12"/>
          </p:nvPr>
        </p:nvSpPr>
        <p:spPr/>
        <p:txBody>
          <a:bodyPr/>
          <a:lstStyle>
            <a:lvl1pPr>
              <a:defRPr/>
            </a:lvl1pPr>
          </a:lstStyle>
          <a:p>
            <a:pPr>
              <a:defRPr/>
            </a:pPr>
            <a:fld id="{167FC579-16F6-4879-80C4-1A2E58E1E861}"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Текст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5" name="Дата 23"/>
          <p:cNvSpPr>
            <a:spLocks noGrp="1"/>
          </p:cNvSpPr>
          <p:nvPr>
            <p:ph type="dt" sz="half" idx="10"/>
          </p:nvPr>
        </p:nvSpPr>
        <p:spPr/>
        <p:txBody>
          <a:bodyPr/>
          <a:lstStyle>
            <a:lvl1pPr>
              <a:defRPr/>
            </a:lvl1pPr>
          </a:lstStyle>
          <a:p>
            <a:pPr>
              <a:defRPr/>
            </a:pPr>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AA1B77E4-ABEE-430A-82BC-FC421C2A8AC0}"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ru-RU" noProof="0" smtClean="0"/>
              <a:t>Вставка рисунка</a:t>
            </a:r>
            <a:endParaRPr lang="en-US" noProof="0"/>
          </a:p>
        </p:txBody>
      </p:sp>
      <p:sp>
        <p:nvSpPr>
          <p:cNvPr id="4" name="Текст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5" name="Дата 23"/>
          <p:cNvSpPr>
            <a:spLocks noGrp="1"/>
          </p:cNvSpPr>
          <p:nvPr>
            <p:ph type="dt" sz="half" idx="10"/>
          </p:nvPr>
        </p:nvSpPr>
        <p:spPr/>
        <p:txBody>
          <a:bodyPr/>
          <a:lstStyle>
            <a:lvl1pPr>
              <a:defRPr/>
            </a:lvl1pPr>
          </a:lstStyle>
          <a:p>
            <a:pPr>
              <a:defRPr/>
            </a:pPr>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A5335010-F1B1-438B-A988-19A88A4B6A0D}"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Текст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latin typeface="Arial" charset="0"/>
              </a:defRPr>
            </a:lvl1pPr>
          </a:lstStyle>
          <a:p>
            <a:pPr>
              <a:defRPr/>
            </a:pPr>
            <a:endParaRPr lang="ru-RU"/>
          </a:p>
        </p:txBody>
      </p:sp>
      <p:sp>
        <p:nvSpPr>
          <p:cNvPr id="10" name="Нижний колонтитул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latin typeface="Arial" charset="0"/>
              </a:defRPr>
            </a:lvl1pPr>
          </a:lstStyle>
          <a:p>
            <a:pPr>
              <a:defRPr/>
            </a:pPr>
            <a:endParaRPr lang="ru-RU"/>
          </a:p>
        </p:txBody>
      </p:sp>
      <p:sp>
        <p:nvSpPr>
          <p:cNvPr id="22" name="Номер слайда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latin typeface="Arial" charset="0"/>
              </a:defRPr>
            </a:lvl1pPr>
          </a:lstStyle>
          <a:p>
            <a:pPr>
              <a:defRPr/>
            </a:pPr>
            <a:fld id="{1DBD7E80-9E81-4433-95AF-5F79F4A12C05}" type="slidenum">
              <a:rPr lang="ru-RU"/>
              <a:pPr>
                <a:defRPr/>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ru-RU" smtClean="0"/>
              <a:t>Образец заголовка</a:t>
            </a:r>
            <a:endParaRPr lang="en-US"/>
          </a:p>
        </p:txBody>
      </p:sp>
    </p:spTree>
  </p:cSld>
  <p:clrMap bg1="dk1" tx1="lt1" bg2="dk2" tx2="lt2" accent1="accent1" accent2="accent2" accent3="accent3" accent4="accent4" accent5="accent5" accent6="accent6" hlink="hlink" folHlink="folHlink"/>
  <p:sldLayoutIdLst>
    <p:sldLayoutId id="2147483842" r:id="rId1"/>
    <p:sldLayoutId id="2147483833" r:id="rId2"/>
    <p:sldLayoutId id="2147483843" r:id="rId3"/>
    <p:sldLayoutId id="2147483834" r:id="rId4"/>
    <p:sldLayoutId id="2147483844" r:id="rId5"/>
    <p:sldLayoutId id="2147483835" r:id="rId6"/>
    <p:sldLayoutId id="2147483836" r:id="rId7"/>
    <p:sldLayoutId id="2147483837" r:id="rId8"/>
    <p:sldLayoutId id="2147483838" r:id="rId9"/>
    <p:sldLayoutId id="2147483839" r:id="rId10"/>
    <p:sldLayoutId id="2147483840" r:id="rId11"/>
    <p:sldLayoutId id="2147483841" r:id="rId12"/>
  </p:sldLayoutIdLst>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6">
                                            <p:txEl>
                                              <p:pRg st="0" end="0"/>
                                            </p:txEl>
                                          </p:spTgt>
                                        </p:tgtEl>
                                        <p:attrNameLst>
                                          <p:attrName>style.visibility</p:attrName>
                                        </p:attrNameLst>
                                      </p:cBhvr>
                                      <p:to>
                                        <p:strVal val="visible"/>
                                      </p:to>
                                    </p:set>
                                    <p:animEffect transition="in" filter="dissolve">
                                      <p:cBhvr>
                                        <p:cTn id="12" dur="500"/>
                                        <p:tgtEl>
                                          <p:spTgt spid="1026">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26">
                                            <p:txEl>
                                              <p:pRg st="1" end="1"/>
                                            </p:txEl>
                                          </p:spTgt>
                                        </p:tgtEl>
                                        <p:attrNameLst>
                                          <p:attrName>style.visibility</p:attrName>
                                        </p:attrNameLst>
                                      </p:cBhvr>
                                      <p:to>
                                        <p:strVal val="visible"/>
                                      </p:to>
                                    </p:set>
                                    <p:animEffect transition="in" filter="dissolve">
                                      <p:cBhvr>
                                        <p:cTn id="15" dur="500"/>
                                        <p:tgtEl>
                                          <p:spTgt spid="1026">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26">
                                            <p:txEl>
                                              <p:pRg st="2" end="2"/>
                                            </p:txEl>
                                          </p:spTgt>
                                        </p:tgtEl>
                                        <p:attrNameLst>
                                          <p:attrName>style.visibility</p:attrName>
                                        </p:attrNameLst>
                                      </p:cBhvr>
                                      <p:to>
                                        <p:strVal val="visible"/>
                                      </p:to>
                                    </p:set>
                                    <p:animEffect transition="in" filter="dissolve">
                                      <p:cBhvr>
                                        <p:cTn id="18" dur="500"/>
                                        <p:tgtEl>
                                          <p:spTgt spid="1026">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026">
                                            <p:txEl>
                                              <p:pRg st="3" end="3"/>
                                            </p:txEl>
                                          </p:spTgt>
                                        </p:tgtEl>
                                        <p:attrNameLst>
                                          <p:attrName>style.visibility</p:attrName>
                                        </p:attrNameLst>
                                      </p:cBhvr>
                                      <p:to>
                                        <p:strVal val="visible"/>
                                      </p:to>
                                    </p:set>
                                    <p:animEffect transition="in" filter="dissolve">
                                      <p:cBhvr>
                                        <p:cTn id="21" dur="500"/>
                                        <p:tgtEl>
                                          <p:spTgt spid="1026">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026">
                                            <p:txEl>
                                              <p:pRg st="4" end="4"/>
                                            </p:txEl>
                                          </p:spTgt>
                                        </p:tgtEl>
                                        <p:attrNameLst>
                                          <p:attrName>style.visibility</p:attrName>
                                        </p:attrNameLst>
                                      </p:cBhvr>
                                      <p:to>
                                        <p:strVal val="visible"/>
                                      </p:to>
                                    </p:set>
                                    <p:animEffect transition="in" filter="dissolve">
                                      <p:cBhvr>
                                        <p:cTn id="24" dur="500"/>
                                        <p:tgtEl>
                                          <p:spTgt spid="10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build="p">
        <p:tmplLst>
          <p:tmpl lvl="1">
            <p:tnLst>
              <p:par>
                <p:cTn presetID="9" presetClass="entr" presetSubtype="0" fill="hold" nodeType="click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dissolve">
                      <p:cBhvr>
                        <p:cTn dur="500"/>
                        <p:tgtEl>
                          <p:spTgt spid="1026"/>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dissolve">
                      <p:cBhvr>
                        <p:cTn dur="500"/>
                        <p:tgtEl>
                          <p:spTgt spid="1026"/>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dissolve">
                      <p:cBhvr>
                        <p:cTn dur="500"/>
                        <p:tgtEl>
                          <p:spTgt spid="1026"/>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dissolve">
                      <p:cBhvr>
                        <p:cTn dur="500"/>
                        <p:tgtEl>
                          <p:spTgt spid="1026"/>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dissolve">
                      <p:cBhvr>
                        <p:cTn dur="500"/>
                        <p:tgtEl>
                          <p:spTgt spid="1026"/>
                        </p:tgtEl>
                      </p:cBhvr>
                    </p:animEffect>
                  </p:childTnLst>
                </p:cTn>
              </p:par>
            </p:tnLst>
          </p:tmpl>
        </p:tmplLst>
      </p:bldP>
      <p:bldP spid="5" grpId="0"/>
    </p:bldLst>
  </p:timing>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6" name="Rectangle 6"/>
          <p:cNvSpPr>
            <a:spLocks noGrp="1"/>
          </p:cNvSpPr>
          <p:nvPr>
            <p:ph type="subTitle" idx="4294967295"/>
          </p:nvPr>
        </p:nvSpPr>
        <p:spPr>
          <a:xfrm>
            <a:off x="1042988" y="981075"/>
            <a:ext cx="7200900" cy="5111750"/>
          </a:xfrm>
        </p:spPr>
        <p:txBody>
          <a:bodyPr/>
          <a:lstStyle/>
          <a:p>
            <a:pPr marL="0" indent="0" algn="ctr">
              <a:buFont typeface="Wingdings 2" pitchFamily="18" charset="2"/>
              <a:buNone/>
            </a:pPr>
            <a:endParaRPr lang="ru-RU" sz="6000" b="1" u="sng" smtClean="0"/>
          </a:p>
          <a:p>
            <a:pPr marL="0" indent="0" algn="ctr">
              <a:buFont typeface="Wingdings 2" pitchFamily="18" charset="2"/>
              <a:buNone/>
            </a:pPr>
            <a:r>
              <a:rPr lang="ru-RU" sz="6000" b="1" u="sng" smtClean="0"/>
              <a:t>БИОНИКА</a:t>
            </a:r>
            <a:r>
              <a:rPr lang="ru-RU" sz="6000" u="sng" smtClean="0"/>
              <a:t/>
            </a:r>
            <a:br>
              <a:rPr lang="ru-RU" sz="6000" u="sng" smtClean="0"/>
            </a:br>
            <a:endParaRPr lang="ru-RU" sz="6000" u="sng" smtClean="0"/>
          </a:p>
          <a:p>
            <a:pPr marL="0" indent="0" algn="ctr">
              <a:buFont typeface="Wingdings 2" pitchFamily="18" charset="2"/>
              <a:buNone/>
            </a:pPr>
            <a:r>
              <a:rPr lang="ru-RU" smtClean="0"/>
              <a:t>“БИОлогия” и “техНИКА” </a:t>
            </a:r>
            <a:br>
              <a:rPr lang="ru-RU" smtClean="0"/>
            </a:br>
            <a:r>
              <a:rPr lang="ru-RU" i="1" smtClean="0"/>
              <a:t>прикладная наука о применении в технических устройствах и системах принципов, свойств, функций и структур живой природы</a:t>
            </a:r>
            <a:r>
              <a:rPr lang="ru-RU" smtClean="0"/>
              <a:t> </a:t>
            </a:r>
          </a:p>
          <a:p>
            <a:pPr marL="0" indent="0" algn="ctr">
              <a:buFont typeface="Wingdings 2" pitchFamily="18" charset="2"/>
              <a:buNone/>
            </a:pPr>
            <a:endParaRPr lang="ru-RU" u="sng" smtClean="0"/>
          </a:p>
          <a:p>
            <a:pPr marL="0" indent="0" algn="ctr">
              <a:buFont typeface="Wingdings 2" pitchFamily="18" charset="2"/>
              <a:buNone/>
            </a:pPr>
            <a:endParaRPr lang="ru-RU" u="sng" smtClean="0"/>
          </a:p>
          <a:p>
            <a:pPr marL="0" indent="0" algn="ctr">
              <a:buFont typeface="Wingdings 2" pitchFamily="18" charset="2"/>
              <a:buNone/>
            </a:pPr>
            <a:endParaRPr lang="ru-RU" u="sng" smtClean="0"/>
          </a:p>
          <a:p>
            <a:pPr marL="0" indent="0" algn="ctr">
              <a:buFont typeface="Wingdings 2" pitchFamily="18" charset="2"/>
              <a:buNone/>
            </a:pPr>
            <a:endParaRPr lang="ru-RU" u="sng" smtClean="0"/>
          </a:p>
          <a:p>
            <a:pPr marL="0" indent="0" algn="ctr">
              <a:buFont typeface="Wingdings 2" pitchFamily="18" charset="2"/>
              <a:buNone/>
            </a:pPr>
            <a:endParaRPr lang="ru-RU" smtClean="0"/>
          </a:p>
        </p:txBody>
      </p:sp>
      <p:pic>
        <p:nvPicPr>
          <p:cNvPr id="5127" name="Picture 7" descr="EPIDEM"/>
          <p:cNvPicPr>
            <a:picLocks noChangeAspect="1" noChangeArrowheads="1"/>
          </p:cNvPicPr>
          <p:nvPr/>
        </p:nvPicPr>
        <p:blipFill>
          <a:blip r:embed="rId3" cstate="print"/>
          <a:srcRect/>
          <a:stretch>
            <a:fillRect/>
          </a:stretch>
        </p:blipFill>
        <p:spPr bwMode="auto">
          <a:xfrm>
            <a:off x="6300788" y="0"/>
            <a:ext cx="2843212" cy="2132013"/>
          </a:xfrm>
          <a:prstGeom prst="rect">
            <a:avLst/>
          </a:prstGeom>
          <a:noFill/>
          <a:ln w="9525">
            <a:noFill/>
            <a:miter lim="800000"/>
            <a:headEnd/>
            <a:tailEnd/>
          </a:ln>
        </p:spPr>
      </p:pic>
      <p:pic>
        <p:nvPicPr>
          <p:cNvPr id="5131" name="Picture 11" descr="ЯГУАР"/>
          <p:cNvPicPr>
            <a:picLocks noChangeAspect="1" noChangeArrowheads="1"/>
          </p:cNvPicPr>
          <p:nvPr/>
        </p:nvPicPr>
        <p:blipFill>
          <a:blip r:embed="rId4" cstate="print"/>
          <a:srcRect/>
          <a:stretch>
            <a:fillRect/>
          </a:stretch>
        </p:blipFill>
        <p:spPr bwMode="auto">
          <a:xfrm>
            <a:off x="0" y="0"/>
            <a:ext cx="2987675" cy="2108200"/>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6">
                                            <p:txEl>
                                              <p:pRg st="1" end="1"/>
                                            </p:txEl>
                                          </p:spTgt>
                                        </p:tgtEl>
                                        <p:attrNameLst>
                                          <p:attrName>style.visibility</p:attrName>
                                        </p:attrNameLst>
                                      </p:cBhvr>
                                      <p:to>
                                        <p:strVal val="visible"/>
                                      </p:to>
                                    </p:set>
                                    <p:animEffect transition="in" filter="fade">
                                      <p:cBhvr>
                                        <p:cTn id="7" dur="2000"/>
                                        <p:tgtEl>
                                          <p:spTgt spid="512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126">
                                            <p:txEl>
                                              <p:pRg st="2" end="2"/>
                                            </p:txEl>
                                          </p:spTgt>
                                        </p:tgtEl>
                                        <p:attrNameLst>
                                          <p:attrName>style.visibility</p:attrName>
                                        </p:attrNameLst>
                                      </p:cBhvr>
                                      <p:to>
                                        <p:strVal val="visible"/>
                                      </p:to>
                                    </p:set>
                                    <p:animEffect transition="in" filter="fade">
                                      <p:cBhvr>
                                        <p:cTn id="10" dur="2000"/>
                                        <p:tgtEl>
                                          <p:spTgt spid="5126">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131"/>
                                        </p:tgtEl>
                                        <p:attrNameLst>
                                          <p:attrName>style.visibility</p:attrName>
                                        </p:attrNameLst>
                                      </p:cBhvr>
                                      <p:to>
                                        <p:strVal val="visible"/>
                                      </p:to>
                                    </p:set>
                                    <p:animEffect transition="in" filter="fade">
                                      <p:cBhvr>
                                        <p:cTn id="13" dur="2000"/>
                                        <p:tgtEl>
                                          <p:spTgt spid="5131"/>
                                        </p:tgtEl>
                                      </p:cBhvr>
                                    </p:animEffect>
                                  </p:childTnLst>
                                </p:cTn>
                              </p:par>
                              <p:par>
                                <p:cTn id="14" presetID="10" presetClass="entr" presetSubtype="0" fill="hold" nodeType="withEffect">
                                  <p:stCondLst>
                                    <p:cond delay="0"/>
                                  </p:stCondLst>
                                  <p:childTnLst>
                                    <p:set>
                                      <p:cBhvr>
                                        <p:cTn id="15" dur="1" fill="hold">
                                          <p:stCondLst>
                                            <p:cond delay="0"/>
                                          </p:stCondLst>
                                        </p:cTn>
                                        <p:tgtEl>
                                          <p:spTgt spid="5127"/>
                                        </p:tgtEl>
                                        <p:attrNameLst>
                                          <p:attrName>style.visibility</p:attrName>
                                        </p:attrNameLst>
                                      </p:cBhvr>
                                      <p:to>
                                        <p:strVal val="visible"/>
                                      </p:to>
                                    </p:set>
                                    <p:animEffect transition="in" filter="fade">
                                      <p:cBhvr>
                                        <p:cTn id="16" dur="20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4" name="Picture 10" descr="8122440"/>
          <p:cNvPicPr>
            <a:picLocks noChangeAspect="1" noChangeArrowheads="1"/>
          </p:cNvPicPr>
          <p:nvPr/>
        </p:nvPicPr>
        <p:blipFill>
          <a:blip r:embed="rId2" cstate="print"/>
          <a:srcRect/>
          <a:stretch>
            <a:fillRect/>
          </a:stretch>
        </p:blipFill>
        <p:spPr bwMode="auto">
          <a:xfrm>
            <a:off x="0" y="0"/>
            <a:ext cx="3359150" cy="2519363"/>
          </a:xfrm>
          <a:prstGeom prst="rect">
            <a:avLst/>
          </a:prstGeom>
          <a:noFill/>
          <a:ln w="9525">
            <a:noFill/>
            <a:miter lim="800000"/>
            <a:headEnd/>
            <a:tailEnd/>
          </a:ln>
        </p:spPr>
      </p:pic>
      <p:sp>
        <p:nvSpPr>
          <p:cNvPr id="16391" name="Rectangle 7"/>
          <p:cNvSpPr>
            <a:spLocks noChangeArrowheads="1"/>
          </p:cNvSpPr>
          <p:nvPr/>
        </p:nvSpPr>
        <p:spPr bwMode="auto">
          <a:xfrm>
            <a:off x="517525" y="293688"/>
            <a:ext cx="7848600" cy="579437"/>
          </a:xfrm>
          <a:prstGeom prst="rect">
            <a:avLst/>
          </a:prstGeom>
          <a:noFill/>
          <a:ln w="9525">
            <a:noFill/>
            <a:miter lim="800000"/>
            <a:headEnd/>
            <a:tailEnd/>
          </a:ln>
        </p:spPr>
        <p:txBody>
          <a:bodyPr anchor="ctr">
            <a:spAutoFit/>
          </a:bodyPr>
          <a:lstStyle/>
          <a:p>
            <a:pPr algn="ctr" eaLnBrk="0" hangingPunct="0"/>
            <a:r>
              <a:rPr lang="ru-RU" sz="3200"/>
              <a:t>Архитектурно-строительная бионика </a:t>
            </a:r>
          </a:p>
        </p:txBody>
      </p:sp>
      <p:sp>
        <p:nvSpPr>
          <p:cNvPr id="16392" name="Rectangle 8"/>
          <p:cNvSpPr>
            <a:spLocks noChangeArrowheads="1"/>
          </p:cNvSpPr>
          <p:nvPr/>
        </p:nvSpPr>
        <p:spPr bwMode="auto">
          <a:xfrm>
            <a:off x="446088" y="785813"/>
            <a:ext cx="8064500" cy="5918200"/>
          </a:xfrm>
          <a:prstGeom prst="rect">
            <a:avLst/>
          </a:prstGeom>
          <a:noFill/>
          <a:ln w="9525">
            <a:noFill/>
            <a:miter lim="800000"/>
            <a:headEnd/>
            <a:tailEnd/>
          </a:ln>
        </p:spPr>
        <p:txBody>
          <a:bodyPr lIns="274551" tIns="76176" bIns="0" anchor="ctr">
            <a:spAutoFit/>
          </a:bodyPr>
          <a:lstStyle/>
          <a:p>
            <a:r>
              <a:rPr lang="ru-RU" sz="2400"/>
              <a:t>	                     В архитектурно-строительной   </a:t>
            </a:r>
          </a:p>
          <a:p>
            <a:r>
              <a:rPr lang="ru-RU" sz="2400"/>
              <a:t>                                бионике большое внимание </a:t>
            </a:r>
          </a:p>
          <a:p>
            <a:r>
              <a:rPr lang="ru-RU" sz="2400"/>
              <a:t>                                уделяется новым строительным </a:t>
            </a:r>
          </a:p>
          <a:p>
            <a:r>
              <a:rPr lang="ru-RU" sz="2400"/>
              <a:t>                                технологиям. Например, в области</a:t>
            </a:r>
          </a:p>
          <a:p>
            <a:r>
              <a:rPr lang="ru-RU" sz="2400"/>
              <a:t>                                разработок эффективных и безотходных строительных технологий перспективным направлением является создание слоистых конструкций. Идея заимствована у глубоководных моллюсков. Их прочные ракушки, например у широко распространенного "морского уха", состоят из чередующихся жестких и мягких пластинок. Когда жесткая пластинка трескается, то деформация поглощается мягким слоем и трещина не идет дальше. Такая технология может быть использована и для покрытия автомобилей.</a:t>
            </a:r>
          </a:p>
          <a:p>
            <a:r>
              <a:rPr lang="ru-RU" sz="2400"/>
              <a:t>	</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94"/>
                                        </p:tgtEl>
                                        <p:attrNameLst>
                                          <p:attrName>style.visibility</p:attrName>
                                        </p:attrNameLst>
                                      </p:cBhvr>
                                      <p:to>
                                        <p:strVal val="visible"/>
                                      </p:to>
                                    </p:set>
                                    <p:animEffect transition="in" filter="fade">
                                      <p:cBhvr>
                                        <p:cTn id="7" dur="2000"/>
                                        <p:tgtEl>
                                          <p:spTgt spid="1639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391"/>
                                        </p:tgtEl>
                                        <p:attrNameLst>
                                          <p:attrName>style.visibility</p:attrName>
                                        </p:attrNameLst>
                                      </p:cBhvr>
                                      <p:to>
                                        <p:strVal val="visible"/>
                                      </p:to>
                                    </p:set>
                                    <p:animEffect transition="in" filter="fade">
                                      <p:cBhvr>
                                        <p:cTn id="10" dur="2000"/>
                                        <p:tgtEl>
                                          <p:spTgt spid="1639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392"/>
                                        </p:tgtEl>
                                        <p:attrNameLst>
                                          <p:attrName>style.visibility</p:attrName>
                                        </p:attrNameLst>
                                      </p:cBhvr>
                                      <p:to>
                                        <p:strVal val="visible"/>
                                      </p:to>
                                    </p:set>
                                    <p:animEffect transition="in" filter="fade">
                                      <p:cBhvr>
                                        <p:cTn id="13" dur="2000"/>
                                        <p:tgtEl>
                                          <p:spTgt spid="16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p:bldP spid="1639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p:cNvSpPr>
          <p:nvPr>
            <p:ph type="title"/>
          </p:nvPr>
        </p:nvSpPr>
        <p:spPr bwMode="auto">
          <a:xfrm>
            <a:off x="468313" y="620713"/>
            <a:ext cx="8229600" cy="606425"/>
          </a:xfrm>
          <a:ln w="9525"/>
        </p:spPr>
        <p:txBody>
          <a:bodyPr wrap="square" lIns="91440" tIns="45720" rIns="91440" bIns="45720" numCol="1" compatLnSpc="1">
            <a:prstTxWarp prst="textNoShape">
              <a:avLst/>
            </a:prstTxWarp>
            <a:normAutofit fontScale="90000"/>
          </a:bodyPr>
          <a:lstStyle/>
          <a:p>
            <a:pPr algn="ctr">
              <a:defRPr/>
            </a:pPr>
            <a:r>
              <a:rPr lang="ru-RU" sz="4000" smtClean="0">
                <a:ln>
                  <a:noFill/>
                </a:ln>
                <a:effectLst/>
                <a:latin typeface="Arial" charset="0"/>
              </a:rPr>
              <a:t>Нейробионика</a:t>
            </a:r>
          </a:p>
        </p:txBody>
      </p:sp>
      <p:sp>
        <p:nvSpPr>
          <p:cNvPr id="53251" name="Rectangle 3"/>
          <p:cNvSpPr>
            <a:spLocks noGrp="1"/>
          </p:cNvSpPr>
          <p:nvPr>
            <p:ph type="body" idx="1"/>
          </p:nvPr>
        </p:nvSpPr>
        <p:spPr>
          <a:xfrm>
            <a:off x="457200" y="1447800"/>
            <a:ext cx="8229600" cy="4678363"/>
          </a:xfrm>
        </p:spPr>
        <p:txBody>
          <a:bodyPr/>
          <a:lstStyle/>
          <a:p>
            <a:pPr>
              <a:buFont typeface="Wingdings 2" pitchFamily="18" charset="2"/>
              <a:buNone/>
            </a:pPr>
            <a:r>
              <a:rPr lang="ru-RU" smtClean="0">
                <a:latin typeface="Arial" charset="0"/>
              </a:rPr>
              <a:t>   		Нейробионика - научное направление, изучающее возможность использования принципов строения и функционирования мозга с целью создания более совершенных технических устройств и технологических процессов. Основными направлениями нейробионики являются изучение нервной системы человека и животных и моделирование нервных клеток-нейронов и нейронных сетей. Это дает возможность совершенствовать и развивать электронную и вычислительную технику.</a:t>
            </a:r>
          </a:p>
          <a:p>
            <a:pPr>
              <a:buFont typeface="Wingdings 2" pitchFamily="18" charset="2"/>
              <a:buNone/>
            </a:pPr>
            <a:endParaRPr lang="ru-RU" smtClean="0">
              <a:latin typeface="Arial"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fade">
                                      <p:cBhvr>
                                        <p:cTn id="7" dur="2000"/>
                                        <p:tgtEl>
                                          <p:spTgt spid="532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251">
                                            <p:txEl>
                                              <p:pRg st="0" end="0"/>
                                            </p:txEl>
                                          </p:spTgt>
                                        </p:tgtEl>
                                        <p:attrNameLst>
                                          <p:attrName>style.visibility</p:attrName>
                                        </p:attrNameLst>
                                      </p:cBhvr>
                                      <p:to>
                                        <p:strVal val="visible"/>
                                      </p:to>
                                    </p:set>
                                    <p:animEffect transition="in" filter="fade">
                                      <p:cBhvr>
                                        <p:cTn id="10" dur="2000"/>
                                        <p:tgtEl>
                                          <p:spTgt spid="532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1"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6327" name="Picture 7" descr="post-12150-1180381946"/>
          <p:cNvPicPr>
            <a:picLocks noGrp="1" noChangeAspect="1" noChangeArrowheads="1"/>
          </p:cNvPicPr>
          <p:nvPr>
            <p:ph sz="quarter" idx="3"/>
          </p:nvPr>
        </p:nvPicPr>
        <p:blipFill>
          <a:blip r:embed="rId2" cstate="print"/>
          <a:srcRect/>
          <a:stretch>
            <a:fillRect/>
          </a:stretch>
        </p:blipFill>
        <p:spPr>
          <a:xfrm>
            <a:off x="6135688" y="0"/>
            <a:ext cx="2811462" cy="3348038"/>
          </a:xfrm>
        </p:spPr>
      </p:pic>
      <p:pic>
        <p:nvPicPr>
          <p:cNvPr id="56324" name="Picture 4" descr="проходная"/>
          <p:cNvPicPr>
            <a:picLocks noGrp="1" noChangeAspect="1" noChangeArrowheads="1"/>
          </p:cNvPicPr>
          <p:nvPr>
            <p:ph sz="quarter" idx="2"/>
          </p:nvPr>
        </p:nvPicPr>
        <p:blipFill>
          <a:blip r:embed="rId3" cstate="print"/>
          <a:srcRect/>
          <a:stretch>
            <a:fillRect/>
          </a:stretch>
        </p:blipFill>
        <p:spPr>
          <a:xfrm>
            <a:off x="6135688" y="3514725"/>
            <a:ext cx="2820987" cy="3343275"/>
          </a:xfrm>
        </p:spPr>
      </p:pic>
      <p:sp>
        <p:nvSpPr>
          <p:cNvPr id="56323" name="Rectangle 3"/>
          <p:cNvSpPr>
            <a:spLocks noGrp="1"/>
          </p:cNvSpPr>
          <p:nvPr>
            <p:ph type="body" sz="half" idx="1"/>
          </p:nvPr>
        </p:nvSpPr>
        <p:spPr>
          <a:xfrm>
            <a:off x="457200" y="490538"/>
            <a:ext cx="5559425" cy="5635625"/>
          </a:xfrm>
        </p:spPr>
        <p:txBody>
          <a:bodyPr/>
          <a:lstStyle/>
          <a:p>
            <a:pPr eaLnBrk="1" hangingPunct="1">
              <a:spcBef>
                <a:spcPct val="0"/>
              </a:spcBef>
              <a:buClrTx/>
              <a:buSzTx/>
              <a:buFontTx/>
              <a:buNone/>
            </a:pPr>
            <a:r>
              <a:rPr lang="ru-RU" sz="2400" smtClean="0"/>
              <a:t>   		Яркий пример Архитектурно-строительной бионики — полная аналогия строения стеблей злаков и современных высотных сооружений. Стебли злаковых растений способны выдерживать большие нагрузки и при этом не ломаться под тяжестью соцветия. Если ветер пригибает их к земле, они быстро восстанавливают вертикальное положение. В чем же секрет? Оказывается, их строение сходно с конструкцией современных высотных фабричных труб — одним из последних достижений инженерной мысли. </a:t>
            </a:r>
          </a:p>
          <a:p>
            <a:pPr>
              <a:buFont typeface="Wingdings 2" pitchFamily="18" charset="2"/>
              <a:buNone/>
            </a:pPr>
            <a:endParaRPr lang="ru-RU" sz="2400" smtClean="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327"/>
                                        </p:tgtEl>
                                        <p:attrNameLst>
                                          <p:attrName>style.visibility</p:attrName>
                                        </p:attrNameLst>
                                      </p:cBhvr>
                                      <p:to>
                                        <p:strVal val="visible"/>
                                      </p:to>
                                    </p:set>
                                    <p:animEffect transition="in" filter="fade">
                                      <p:cBhvr>
                                        <p:cTn id="7" dur="2000"/>
                                        <p:tgtEl>
                                          <p:spTgt spid="56327"/>
                                        </p:tgtEl>
                                      </p:cBhvr>
                                    </p:animEffect>
                                  </p:childTnLst>
                                </p:cTn>
                              </p:par>
                              <p:par>
                                <p:cTn id="8" presetID="10" presetClass="entr" presetSubtype="0" fill="hold" nodeType="withEffect">
                                  <p:stCondLst>
                                    <p:cond delay="0"/>
                                  </p:stCondLst>
                                  <p:childTnLst>
                                    <p:set>
                                      <p:cBhvr>
                                        <p:cTn id="9" dur="1" fill="hold">
                                          <p:stCondLst>
                                            <p:cond delay="0"/>
                                          </p:stCondLst>
                                        </p:cTn>
                                        <p:tgtEl>
                                          <p:spTgt spid="56324"/>
                                        </p:tgtEl>
                                        <p:attrNameLst>
                                          <p:attrName>style.visibility</p:attrName>
                                        </p:attrNameLst>
                                      </p:cBhvr>
                                      <p:to>
                                        <p:strVal val="visible"/>
                                      </p:to>
                                    </p:set>
                                    <p:animEffect transition="in" filter="fade">
                                      <p:cBhvr>
                                        <p:cTn id="10" dur="2000"/>
                                        <p:tgtEl>
                                          <p:spTgt spid="563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6323">
                                            <p:txEl>
                                              <p:pRg st="0" end="0"/>
                                            </p:txEl>
                                          </p:spTgt>
                                        </p:tgtEl>
                                        <p:attrNameLst>
                                          <p:attrName>style.visibility</p:attrName>
                                        </p:attrNameLst>
                                      </p:cBhvr>
                                      <p:to>
                                        <p:strVal val="visible"/>
                                      </p:to>
                                    </p:set>
                                    <p:animEffect transition="in" filter="fade">
                                      <p:cBhvr>
                                        <p:cTn id="13" dur="2000"/>
                                        <p:tgtEl>
                                          <p:spTgt spid="563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8" name="Picture 10" descr="2"/>
          <p:cNvPicPr>
            <a:picLocks noChangeAspect="1" noChangeArrowheads="1"/>
          </p:cNvPicPr>
          <p:nvPr/>
        </p:nvPicPr>
        <p:blipFill>
          <a:blip r:embed="rId2" cstate="print"/>
          <a:srcRect/>
          <a:stretch>
            <a:fillRect/>
          </a:stretch>
        </p:blipFill>
        <p:spPr bwMode="auto">
          <a:xfrm>
            <a:off x="4803775" y="2962275"/>
            <a:ext cx="4340225" cy="3895725"/>
          </a:xfrm>
          <a:prstGeom prst="rect">
            <a:avLst/>
          </a:prstGeom>
          <a:noFill/>
          <a:ln w="9525">
            <a:noFill/>
            <a:miter lim="800000"/>
            <a:headEnd/>
            <a:tailEnd/>
          </a:ln>
        </p:spPr>
      </p:pic>
      <p:pic>
        <p:nvPicPr>
          <p:cNvPr id="22537" name="Picture 9" descr="1"/>
          <p:cNvPicPr>
            <a:picLocks noChangeAspect="1" noChangeArrowheads="1"/>
          </p:cNvPicPr>
          <p:nvPr/>
        </p:nvPicPr>
        <p:blipFill>
          <a:blip r:embed="rId3" cstate="print"/>
          <a:srcRect/>
          <a:stretch>
            <a:fillRect/>
          </a:stretch>
        </p:blipFill>
        <p:spPr bwMode="auto">
          <a:xfrm>
            <a:off x="0" y="0"/>
            <a:ext cx="4813300" cy="3243263"/>
          </a:xfrm>
          <a:prstGeom prst="rect">
            <a:avLst/>
          </a:prstGeom>
          <a:noFill/>
          <a:ln w="9525">
            <a:noFill/>
            <a:miter lim="800000"/>
            <a:headEnd/>
            <a:tailEnd/>
          </a:ln>
        </p:spPr>
      </p:pic>
      <p:sp>
        <p:nvSpPr>
          <p:cNvPr id="22535" name="Rectangle 7"/>
          <p:cNvSpPr>
            <a:spLocks noChangeArrowheads="1"/>
          </p:cNvSpPr>
          <p:nvPr/>
        </p:nvSpPr>
        <p:spPr bwMode="auto">
          <a:xfrm>
            <a:off x="1908175" y="476250"/>
            <a:ext cx="5268913" cy="579438"/>
          </a:xfrm>
          <a:prstGeom prst="rect">
            <a:avLst/>
          </a:prstGeom>
          <a:noFill/>
          <a:ln w="9525">
            <a:noFill/>
            <a:miter lim="800000"/>
            <a:headEnd/>
            <a:tailEnd/>
          </a:ln>
        </p:spPr>
        <p:txBody>
          <a:bodyPr wrap="none" anchor="ctr">
            <a:spAutoFit/>
          </a:bodyPr>
          <a:lstStyle/>
          <a:p>
            <a:pPr eaLnBrk="0" hangingPunct="0"/>
            <a:r>
              <a:rPr lang="ru-RU" sz="3200"/>
              <a:t>Первые примеры Бионики </a:t>
            </a:r>
          </a:p>
        </p:txBody>
      </p:sp>
      <p:sp>
        <p:nvSpPr>
          <p:cNvPr id="22536" name="Rectangle 8"/>
          <p:cNvSpPr>
            <a:spLocks noChangeArrowheads="1"/>
          </p:cNvSpPr>
          <p:nvPr/>
        </p:nvSpPr>
        <p:spPr bwMode="auto">
          <a:xfrm>
            <a:off x="323850" y="1196975"/>
            <a:ext cx="8281988" cy="5257800"/>
          </a:xfrm>
          <a:prstGeom prst="rect">
            <a:avLst/>
          </a:prstGeom>
          <a:noFill/>
          <a:ln w="9525">
            <a:noFill/>
            <a:miter lim="800000"/>
            <a:headEnd/>
            <a:tailEnd/>
          </a:ln>
        </p:spPr>
        <p:txBody>
          <a:bodyPr lIns="274551" tIns="76176" bIns="0" anchor="ctr">
            <a:spAutoFit/>
          </a:bodyPr>
          <a:lstStyle/>
          <a:p>
            <a:r>
              <a:rPr lang="ru-RU"/>
              <a:t>	</a:t>
            </a:r>
            <a:r>
              <a:rPr lang="ru-RU" sz="2000"/>
              <a:t>Почти любая технологическая проблема, которая встает перед дизайнерами или инженерами, была уже давно успешно решена другими живыми существами. Например, производители прохладительных напитков постоянно ищут новые способы упаковки своей продукции. В то же время обычная яблоня давно решила эту проблему. Яблоко на 97% состоит из воды, упакованной отнюдь не в древесный картон, а в съедобную кожуру, достаточно аппетитную, чтобы привлечь животных, которые съедают фрукт и распространяют зерна. 	</a:t>
            </a:r>
          </a:p>
          <a:p>
            <a:r>
              <a:rPr lang="ru-RU" sz="2000"/>
              <a:t>	Основание Эйфелевой башни напоминает костную структуру головки бедренной кости.</a:t>
            </a:r>
          </a:p>
          <a:p>
            <a:r>
              <a:rPr lang="ru-RU" sz="2000"/>
              <a:t>	Специалисты по бионике рассуждают именно таким образом. Когда они сталкиваются с некоей инженерной или дизайнерской проблемой, они ищут решение в «научной базе» неограниченного размера, которая принадлежит животным и растениям.</a:t>
            </a:r>
          </a:p>
          <a:p>
            <a:pPr eaLnBrk="0" hangingPunct="0"/>
            <a:endParaRPr lang="ru-RU" sz="200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8"/>
                                        </p:tgtEl>
                                        <p:attrNameLst>
                                          <p:attrName>style.visibility</p:attrName>
                                        </p:attrNameLst>
                                      </p:cBhvr>
                                      <p:to>
                                        <p:strVal val="visible"/>
                                      </p:to>
                                    </p:set>
                                    <p:animEffect transition="in" filter="fade">
                                      <p:cBhvr>
                                        <p:cTn id="7" dur="2000"/>
                                        <p:tgtEl>
                                          <p:spTgt spid="22538"/>
                                        </p:tgtEl>
                                      </p:cBhvr>
                                    </p:animEffect>
                                  </p:childTnLst>
                                </p:cTn>
                              </p:par>
                              <p:par>
                                <p:cTn id="8" presetID="10" presetClass="entr" presetSubtype="0" fill="hold" nodeType="withEffect">
                                  <p:stCondLst>
                                    <p:cond delay="0"/>
                                  </p:stCondLst>
                                  <p:childTnLst>
                                    <p:set>
                                      <p:cBhvr>
                                        <p:cTn id="9" dur="1" fill="hold">
                                          <p:stCondLst>
                                            <p:cond delay="0"/>
                                          </p:stCondLst>
                                        </p:cTn>
                                        <p:tgtEl>
                                          <p:spTgt spid="22537"/>
                                        </p:tgtEl>
                                        <p:attrNameLst>
                                          <p:attrName>style.visibility</p:attrName>
                                        </p:attrNameLst>
                                      </p:cBhvr>
                                      <p:to>
                                        <p:strVal val="visible"/>
                                      </p:to>
                                    </p:set>
                                    <p:animEffect transition="in" filter="fade">
                                      <p:cBhvr>
                                        <p:cTn id="10" dur="2000"/>
                                        <p:tgtEl>
                                          <p:spTgt spid="225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535"/>
                                        </p:tgtEl>
                                        <p:attrNameLst>
                                          <p:attrName>style.visibility</p:attrName>
                                        </p:attrNameLst>
                                      </p:cBhvr>
                                      <p:to>
                                        <p:strVal val="visible"/>
                                      </p:to>
                                    </p:set>
                                    <p:animEffect transition="in" filter="fade">
                                      <p:cBhvr>
                                        <p:cTn id="13" dur="2000"/>
                                        <p:tgtEl>
                                          <p:spTgt spid="2253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536"/>
                                        </p:tgtEl>
                                        <p:attrNameLst>
                                          <p:attrName>style.visibility</p:attrName>
                                        </p:attrNameLst>
                                      </p:cBhvr>
                                      <p:to>
                                        <p:strVal val="visible"/>
                                      </p:to>
                                    </p:set>
                                    <p:animEffect transition="in" filter="fade">
                                      <p:cBhvr>
                                        <p:cTn id="16" dur="2000"/>
                                        <p:tgtEl>
                                          <p:spTgt spid="22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p:bldP spid="225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SP_A0068"/>
          <p:cNvPicPr>
            <a:picLocks noChangeAspect="1" noChangeArrowheads="1"/>
          </p:cNvPicPr>
          <p:nvPr/>
        </p:nvPicPr>
        <p:blipFill>
          <a:blip r:embed="rId2" cstate="print"/>
          <a:srcRect/>
          <a:stretch>
            <a:fillRect/>
          </a:stretch>
        </p:blipFill>
        <p:spPr bwMode="auto">
          <a:xfrm>
            <a:off x="1385888" y="1400175"/>
            <a:ext cx="6421437" cy="4886325"/>
          </a:xfrm>
          <a:prstGeom prst="rect">
            <a:avLst/>
          </a:prstGeom>
          <a:noFill/>
          <a:ln w="9525">
            <a:noFill/>
            <a:miter lim="800000"/>
            <a:headEnd/>
            <a:tailEnd/>
          </a:ln>
        </p:spPr>
      </p:pic>
      <p:pic>
        <p:nvPicPr>
          <p:cNvPr id="12291" name="Picture 6" descr="SP_A0069"/>
          <p:cNvPicPr>
            <a:picLocks noChangeAspect="1" noChangeArrowheads="1"/>
          </p:cNvPicPr>
          <p:nvPr/>
        </p:nvPicPr>
        <p:blipFill>
          <a:blip r:embed="rId3" cstate="print"/>
          <a:srcRect/>
          <a:stretch>
            <a:fillRect/>
          </a:stretch>
        </p:blipFill>
        <p:spPr bwMode="auto">
          <a:xfrm rot="-1700526">
            <a:off x="377825" y="427038"/>
            <a:ext cx="2282825" cy="1978025"/>
          </a:xfrm>
          <a:prstGeom prst="rect">
            <a:avLst/>
          </a:prstGeom>
          <a:noFill/>
          <a:ln w="9525">
            <a:noFill/>
            <a:miter lim="800000"/>
            <a:headEnd/>
            <a:tailEnd/>
          </a:ln>
        </p:spPr>
      </p:pic>
      <p:pic>
        <p:nvPicPr>
          <p:cNvPr id="12292" name="Picture 5" descr="SP_A0070"/>
          <p:cNvPicPr>
            <a:picLocks noChangeAspect="1" noChangeArrowheads="1"/>
          </p:cNvPicPr>
          <p:nvPr/>
        </p:nvPicPr>
        <p:blipFill>
          <a:blip r:embed="rId4" cstate="print"/>
          <a:srcRect/>
          <a:stretch>
            <a:fillRect/>
          </a:stretch>
        </p:blipFill>
        <p:spPr bwMode="auto">
          <a:xfrm rot="1565266">
            <a:off x="6332538" y="454025"/>
            <a:ext cx="2500312" cy="2000250"/>
          </a:xfrm>
          <a:prstGeom prst="rect">
            <a:avLst/>
          </a:prstGeom>
          <a:noFill/>
          <a:ln w="9525">
            <a:noFill/>
            <a:miter lim="800000"/>
            <a:headEnd/>
            <a:tailEnd/>
          </a:ln>
        </p:spPr>
      </p:pic>
      <p:grpSp>
        <p:nvGrpSpPr>
          <p:cNvPr id="2" name="Rectangle 3"/>
          <p:cNvGrpSpPr>
            <a:grpSpLocks noGrp="1" noRot="1"/>
          </p:cNvGrpSpPr>
          <p:nvPr/>
        </p:nvGrpSpPr>
        <p:grpSpPr bwMode="auto">
          <a:xfrm>
            <a:off x="225425" y="1468438"/>
            <a:ext cx="8405813" cy="4487862"/>
            <a:chOff x="142" y="925"/>
            <a:chExt cx="5295" cy="2827"/>
          </a:xfrm>
        </p:grpSpPr>
        <p:pic>
          <p:nvPicPr>
            <p:cNvPr id="18439" name="Rectangle 3"/>
            <p:cNvPicPr>
              <a:picLocks noRot="1" noChangeArrowheads="1"/>
            </p:cNvPicPr>
            <p:nvPr/>
          </p:nvPicPr>
          <p:blipFill>
            <a:blip r:embed="rId5" cstate="print"/>
            <a:srcRect/>
            <a:stretch>
              <a:fillRect/>
            </a:stretch>
          </p:blipFill>
          <p:spPr bwMode="auto">
            <a:xfrm>
              <a:off x="142" y="925"/>
              <a:ext cx="5295" cy="2827"/>
            </a:xfrm>
            <a:prstGeom prst="rect">
              <a:avLst/>
            </a:prstGeom>
            <a:noFill/>
            <a:ln w="9525">
              <a:noFill/>
              <a:miter lim="800000"/>
              <a:headEnd/>
              <a:tailEnd/>
            </a:ln>
          </p:spPr>
        </p:pic>
        <p:sp>
          <p:nvSpPr>
            <p:cNvPr id="18440" name="Text Box 6"/>
            <p:cNvSpPr txBox="1">
              <a:spLocks noChangeArrowheads="1"/>
            </p:cNvSpPr>
            <p:nvPr/>
          </p:nvSpPr>
          <p:spPr bwMode="auto">
            <a:xfrm>
              <a:off x="215" y="1073"/>
              <a:ext cx="5049" cy="2295"/>
            </a:xfrm>
            <a:prstGeom prst="rect">
              <a:avLst/>
            </a:prstGeom>
            <a:noFill/>
            <a:ln w="9525">
              <a:noFill/>
              <a:miter lim="800000"/>
              <a:headEnd/>
              <a:tailEnd/>
            </a:ln>
          </p:spPr>
          <p:txBody>
            <a:bodyPr/>
            <a:lstStyle/>
            <a:p>
              <a:pPr marL="273050" indent="-273050" algn="ctr">
                <a:lnSpc>
                  <a:spcPct val="80000"/>
                </a:lnSpc>
                <a:spcBef>
                  <a:spcPts val="600"/>
                </a:spcBef>
                <a:buClr>
                  <a:schemeClr val="accent2"/>
                </a:buClr>
                <a:buSzPct val="85000"/>
                <a:buFont typeface="Wingdings 2" pitchFamily="18" charset="2"/>
                <a:buNone/>
              </a:pPr>
              <a:r>
                <a:rPr lang="ru-RU" sz="2400" b="1">
                  <a:latin typeface="Constantia" pitchFamily="18" charset="0"/>
                </a:rPr>
                <a:t>		</a:t>
              </a:r>
              <a:r>
                <a:rPr lang="ru-RU" sz="2400" b="1"/>
                <a:t>Принцип действия репейника был заимствован человеком для изготовления застёжек-липучек. Первые липкие ленты появились в 50-х годах </a:t>
              </a:r>
              <a:r>
                <a:rPr lang="en-US" sz="2400" b="1"/>
                <a:t>XX </a:t>
              </a:r>
              <a:r>
                <a:rPr lang="ru-RU" sz="2400" b="1"/>
                <a:t>столетия. С их помощью можно, например, застёгивать спортивные ботинки</a:t>
              </a:r>
              <a:r>
                <a:rPr lang="en-US" sz="2400" b="1"/>
                <a:t>; </a:t>
              </a:r>
              <a:r>
                <a:rPr lang="ru-RU" sz="2400" b="1"/>
                <a:t>в этом случаи шнурки уже не нужны. Кроме того, длину липучки легко регулировать - в этом одно из её преимуществ. В первые годы после своего изобретения такие застёжки были очень популярны. Сегодня все уже привыкли к удобной застёжке, и изготовители застёжек-липучек теперь следят лишь за тем, чтобы липучки были хорошо спрятаны под клапанами.</a:t>
              </a:r>
            </a:p>
          </p:txBody>
        </p:sp>
      </p:grpSp>
      <p:sp>
        <p:nvSpPr>
          <p:cNvPr id="18443" name="Rectangle 11"/>
          <p:cNvSpPr>
            <a:spLocks noChangeArrowheads="1"/>
          </p:cNvSpPr>
          <p:nvPr/>
        </p:nvSpPr>
        <p:spPr bwMode="auto">
          <a:xfrm>
            <a:off x="2339975" y="579438"/>
            <a:ext cx="3887788" cy="563562"/>
          </a:xfrm>
          <a:prstGeom prst="rect">
            <a:avLst/>
          </a:prstGeom>
          <a:noFill/>
          <a:ln w="9525">
            <a:noFill/>
            <a:miter lim="800000"/>
            <a:headEnd/>
            <a:tailEnd/>
          </a:ln>
        </p:spPr>
        <p:txBody>
          <a:bodyPr lIns="274551" tIns="76176" bIns="0" anchor="ctr">
            <a:spAutoFit/>
          </a:bodyPr>
          <a:lstStyle/>
          <a:p>
            <a:pPr eaLnBrk="0" hangingPunct="0"/>
            <a:r>
              <a:rPr lang="ru-RU" sz="3200"/>
              <a:t>Застёжки-липучки</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2000"/>
                                        <p:tgtEl>
                                          <p:spTgt spid="18434"/>
                                        </p:tgtEl>
                                      </p:cBhvr>
                                    </p:animEffect>
                                  </p:childTnLst>
                                </p:cTn>
                              </p:par>
                              <p:par>
                                <p:cTn id="8" presetID="10" presetClass="entr" presetSubtype="0" fill="hold" nodeType="withEffect">
                                  <p:stCondLst>
                                    <p:cond delay="0"/>
                                  </p:stCondLst>
                                  <p:childTnLst>
                                    <p:set>
                                      <p:cBhvr>
                                        <p:cTn id="9" dur="1" fill="hold">
                                          <p:stCondLst>
                                            <p:cond delay="0"/>
                                          </p:stCondLst>
                                        </p:cTn>
                                        <p:tgtEl>
                                          <p:spTgt spid="12291"/>
                                        </p:tgtEl>
                                        <p:attrNameLst>
                                          <p:attrName>style.visibility</p:attrName>
                                        </p:attrNameLst>
                                      </p:cBhvr>
                                      <p:to>
                                        <p:strVal val="visible"/>
                                      </p:to>
                                    </p:set>
                                    <p:animEffect transition="in" filter="fade">
                                      <p:cBhvr>
                                        <p:cTn id="10" dur="2000"/>
                                        <p:tgtEl>
                                          <p:spTgt spid="12291"/>
                                        </p:tgtEl>
                                      </p:cBhvr>
                                    </p:animEffect>
                                  </p:childTnLst>
                                </p:cTn>
                              </p:par>
                              <p:par>
                                <p:cTn id="11" presetID="10" presetClass="entr" presetSubtype="0" fill="hold" nodeType="withEffect">
                                  <p:stCondLst>
                                    <p:cond delay="0"/>
                                  </p:stCondLst>
                                  <p:childTnLst>
                                    <p:set>
                                      <p:cBhvr>
                                        <p:cTn id="12" dur="1" fill="hold">
                                          <p:stCondLst>
                                            <p:cond delay="0"/>
                                          </p:stCondLst>
                                        </p:cTn>
                                        <p:tgtEl>
                                          <p:spTgt spid="12292"/>
                                        </p:tgtEl>
                                        <p:attrNameLst>
                                          <p:attrName>style.visibility</p:attrName>
                                        </p:attrNameLst>
                                      </p:cBhvr>
                                      <p:to>
                                        <p:strVal val="visible"/>
                                      </p:to>
                                    </p:set>
                                    <p:animEffect transition="in" filter="fade">
                                      <p:cBhvr>
                                        <p:cTn id="13" dur="2000"/>
                                        <p:tgtEl>
                                          <p:spTgt spid="12292"/>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20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443"/>
                                        </p:tgtEl>
                                        <p:attrNameLst>
                                          <p:attrName>style.visibility</p:attrName>
                                        </p:attrNameLst>
                                      </p:cBhvr>
                                      <p:to>
                                        <p:strVal val="visible"/>
                                      </p:to>
                                    </p:set>
                                    <p:animEffect transition="in" filter="fade">
                                      <p:cBhvr>
                                        <p:cTn id="19" dur="2000"/>
                                        <p:tgtEl>
                                          <p:spTgt spid="18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6"/>
          <p:cNvSpPr>
            <a:spLocks noChangeArrowheads="1"/>
          </p:cNvSpPr>
          <p:nvPr/>
        </p:nvSpPr>
        <p:spPr bwMode="auto">
          <a:xfrm>
            <a:off x="4522788" y="377825"/>
            <a:ext cx="4419600" cy="5770563"/>
          </a:xfrm>
          <a:prstGeom prst="rect">
            <a:avLst/>
          </a:prstGeom>
          <a:noFill/>
          <a:ln w="9525">
            <a:noFill/>
            <a:miter lim="800000"/>
            <a:headEnd/>
            <a:tailEnd/>
          </a:ln>
        </p:spPr>
        <p:txBody>
          <a:bodyPr lIns="274551" tIns="76176" bIns="0" anchor="ctr">
            <a:spAutoFit/>
          </a:bodyPr>
          <a:lstStyle/>
          <a:p>
            <a:pPr algn="ctr" eaLnBrk="0" hangingPunct="0">
              <a:buClr>
                <a:schemeClr val="accent2"/>
              </a:buClr>
              <a:buSzPct val="85000"/>
              <a:buFont typeface="Wingdings 2" pitchFamily="18" charset="2"/>
              <a:buNone/>
            </a:pPr>
            <a:r>
              <a:rPr lang="ru-RU" sz="2200"/>
              <a:t>Группа, в состав которой вошли архитекторы, инженеры, дизайнеры, биологи и психологи, разработала проект "Вертикальный бионический город-башня". Через 15 лет в Шанхае должен появиться город-башня (по прогнозам ученых, через 20 лет численность Шанхая может достигнуть 30 млн человек). Город-башня рассчитан на 100 тысяч человек, в основу проекта положен "принцип конструкции дерева".</a:t>
            </a:r>
          </a:p>
          <a:p>
            <a:pPr algn="ctr" eaLnBrk="0" hangingPunct="0">
              <a:buClr>
                <a:schemeClr val="accent2"/>
              </a:buClr>
              <a:buSzPct val="85000"/>
              <a:buFont typeface="Wingdings 2" pitchFamily="18" charset="2"/>
              <a:buChar char=""/>
            </a:pPr>
            <a:endParaRPr lang="ru-RU" sz="2200"/>
          </a:p>
        </p:txBody>
      </p:sp>
      <p:pic>
        <p:nvPicPr>
          <p:cNvPr id="15367" name="Picture 7" descr="image002"/>
          <p:cNvPicPr>
            <a:picLocks noChangeAspect="1" noChangeArrowheads="1"/>
          </p:cNvPicPr>
          <p:nvPr/>
        </p:nvPicPr>
        <p:blipFill>
          <a:blip r:embed="rId2" cstate="print"/>
          <a:srcRect/>
          <a:stretch>
            <a:fillRect/>
          </a:stretch>
        </p:blipFill>
        <p:spPr bwMode="auto">
          <a:xfrm>
            <a:off x="431800" y="671513"/>
            <a:ext cx="4286250" cy="5173662"/>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fade">
                                      <p:cBhvr>
                                        <p:cTn id="7" dur="2000"/>
                                        <p:tgtEl>
                                          <p:spTgt spid="15366"/>
                                        </p:tgtEl>
                                      </p:cBhvr>
                                    </p:animEffect>
                                  </p:childTnLst>
                                </p:cTn>
                              </p:par>
                              <p:par>
                                <p:cTn id="8" presetID="10" presetClass="entr" presetSubtype="0" fill="hold" nodeType="withEffect">
                                  <p:stCondLst>
                                    <p:cond delay="0"/>
                                  </p:stCondLst>
                                  <p:childTnLst>
                                    <p:set>
                                      <p:cBhvr>
                                        <p:cTn id="9" dur="1" fill="hold">
                                          <p:stCondLst>
                                            <p:cond delay="0"/>
                                          </p:stCondLst>
                                        </p:cTn>
                                        <p:tgtEl>
                                          <p:spTgt spid="15367"/>
                                        </p:tgtEl>
                                        <p:attrNameLst>
                                          <p:attrName>style.visibility</p:attrName>
                                        </p:attrNameLst>
                                      </p:cBhvr>
                                      <p:to>
                                        <p:strVal val="visible"/>
                                      </p:to>
                                    </p:set>
                                    <p:animEffect transition="in" filter="fade">
                                      <p:cBhvr>
                                        <p:cTn id="10" dur="20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bmp"/>
          <p:cNvPicPr>
            <a:picLocks noChangeAspect="1"/>
          </p:cNvPicPr>
          <p:nvPr/>
        </p:nvPicPr>
        <p:blipFill>
          <a:blip r:embed="rId2" cstate="print"/>
          <a:srcRect/>
          <a:stretch>
            <a:fillRect/>
          </a:stretch>
        </p:blipFill>
        <p:spPr bwMode="auto">
          <a:xfrm>
            <a:off x="142875" y="847725"/>
            <a:ext cx="3267075" cy="2360613"/>
          </a:xfrm>
          <a:prstGeom prst="rect">
            <a:avLst/>
          </a:prstGeom>
          <a:noFill/>
          <a:ln w="9525">
            <a:noFill/>
            <a:miter lim="800000"/>
            <a:headEnd/>
            <a:tailEnd/>
          </a:ln>
        </p:spPr>
      </p:pic>
      <p:pic>
        <p:nvPicPr>
          <p:cNvPr id="5" name="Рисунок 4" descr="123.bmp"/>
          <p:cNvPicPr>
            <a:picLocks noChangeAspect="1"/>
          </p:cNvPicPr>
          <p:nvPr/>
        </p:nvPicPr>
        <p:blipFill>
          <a:blip r:embed="rId3" cstate="print"/>
          <a:srcRect/>
          <a:stretch>
            <a:fillRect/>
          </a:stretch>
        </p:blipFill>
        <p:spPr bwMode="auto">
          <a:xfrm>
            <a:off x="4699000" y="3392488"/>
            <a:ext cx="4157663" cy="3076575"/>
          </a:xfrm>
          <a:prstGeom prst="rect">
            <a:avLst/>
          </a:prstGeom>
          <a:noFill/>
          <a:ln w="9525">
            <a:noFill/>
            <a:miter lim="800000"/>
            <a:headEnd/>
            <a:tailEnd/>
          </a:ln>
        </p:spPr>
      </p:pic>
      <p:sp>
        <p:nvSpPr>
          <p:cNvPr id="19465" name="Rectangle 9"/>
          <p:cNvSpPr>
            <a:spLocks noChangeArrowheads="1"/>
          </p:cNvSpPr>
          <p:nvPr/>
        </p:nvSpPr>
        <p:spPr bwMode="auto">
          <a:xfrm>
            <a:off x="2843213" y="263525"/>
            <a:ext cx="3529012" cy="579438"/>
          </a:xfrm>
          <a:prstGeom prst="rect">
            <a:avLst/>
          </a:prstGeom>
          <a:noFill/>
          <a:ln w="9525">
            <a:noFill/>
            <a:miter lim="800000"/>
            <a:headEnd/>
            <a:tailEnd/>
          </a:ln>
        </p:spPr>
        <p:txBody>
          <a:bodyPr anchor="ctr">
            <a:spAutoFit/>
          </a:bodyPr>
          <a:lstStyle/>
          <a:p>
            <a:pPr algn="ctr" eaLnBrk="0" hangingPunct="0"/>
            <a:r>
              <a:rPr lang="ru-RU" sz="3200"/>
              <a:t>Присоски </a:t>
            </a:r>
          </a:p>
        </p:txBody>
      </p:sp>
      <p:sp>
        <p:nvSpPr>
          <p:cNvPr id="19466" name="Rectangle 10"/>
          <p:cNvSpPr>
            <a:spLocks noChangeArrowheads="1"/>
          </p:cNvSpPr>
          <p:nvPr/>
        </p:nvSpPr>
        <p:spPr bwMode="auto">
          <a:xfrm>
            <a:off x="3282950" y="871538"/>
            <a:ext cx="5718175" cy="2574925"/>
          </a:xfrm>
          <a:prstGeom prst="rect">
            <a:avLst/>
          </a:prstGeom>
          <a:noFill/>
          <a:ln w="9525">
            <a:noFill/>
            <a:miter lim="800000"/>
            <a:headEnd/>
            <a:tailEnd/>
          </a:ln>
        </p:spPr>
        <p:txBody>
          <a:bodyPr lIns="274551" tIns="76176" bIns="0" anchor="ctr">
            <a:spAutoFit/>
          </a:bodyPr>
          <a:lstStyle/>
          <a:p>
            <a:r>
              <a:rPr lang="ru-RU" sz="2200" b="1"/>
              <a:t>	</a:t>
            </a:r>
            <a:r>
              <a:rPr lang="ru-RU" sz="2000" b="1"/>
              <a:t>Осьминог</a:t>
            </a:r>
            <a:r>
              <a:rPr lang="ru-RU" sz="2000"/>
              <a:t>: осьминог изобрёл изощрённый метод охоты на свою жертву: он охватывает её щупальцами и присасывается сотнями, целые ряды которых находятся на щупальцах. Присоски помогают ему также двигаться по скользким поверхностям, не съезжая вниз.</a:t>
            </a:r>
          </a:p>
          <a:p>
            <a:r>
              <a:rPr lang="ru-RU" sz="2200" b="1"/>
              <a:t>	</a:t>
            </a:r>
            <a:endParaRPr lang="ru-RU" sz="2200"/>
          </a:p>
        </p:txBody>
      </p:sp>
      <p:sp>
        <p:nvSpPr>
          <p:cNvPr id="19467" name="Rectangle 11"/>
          <p:cNvSpPr>
            <a:spLocks noChangeArrowheads="1"/>
          </p:cNvSpPr>
          <p:nvPr/>
        </p:nvSpPr>
        <p:spPr bwMode="auto">
          <a:xfrm>
            <a:off x="301625" y="3268663"/>
            <a:ext cx="4402138" cy="3444875"/>
          </a:xfrm>
          <a:prstGeom prst="rect">
            <a:avLst/>
          </a:prstGeom>
          <a:noFill/>
          <a:ln w="9525">
            <a:noFill/>
            <a:miter lim="800000"/>
            <a:headEnd/>
            <a:tailEnd/>
          </a:ln>
        </p:spPr>
        <p:txBody>
          <a:bodyPr>
            <a:spAutoFit/>
          </a:bodyPr>
          <a:lstStyle/>
          <a:p>
            <a:r>
              <a:rPr lang="ru-RU" sz="2000" b="1"/>
              <a:t>Технические присоски</a:t>
            </a:r>
            <a:r>
              <a:rPr lang="ru-RU" sz="2000"/>
              <a:t>: если выстрелить из рогатки присасывающейся стрелой в стекло окна, то стрела прикрепится и останется на нём. Присоска слегка закруглена и расправляется при столкновении с преградой. Затем эластичная шайба опять стягивается; так возникает вакуум. И присоска прикрепляется к стеклу.</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465"/>
                                        </p:tgtEl>
                                        <p:attrNameLst>
                                          <p:attrName>style.visibility</p:attrName>
                                        </p:attrNameLst>
                                      </p:cBhvr>
                                      <p:to>
                                        <p:strVal val="visible"/>
                                      </p:to>
                                    </p:set>
                                    <p:animEffect transition="in" filter="fade">
                                      <p:cBhvr>
                                        <p:cTn id="13" dur="2000"/>
                                        <p:tgtEl>
                                          <p:spTgt spid="1946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466"/>
                                        </p:tgtEl>
                                        <p:attrNameLst>
                                          <p:attrName>style.visibility</p:attrName>
                                        </p:attrNameLst>
                                      </p:cBhvr>
                                      <p:to>
                                        <p:strVal val="visible"/>
                                      </p:to>
                                    </p:set>
                                    <p:animEffect transition="in" filter="fade">
                                      <p:cBhvr>
                                        <p:cTn id="16" dur="2000"/>
                                        <p:tgtEl>
                                          <p:spTgt spid="1946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467"/>
                                        </p:tgtEl>
                                        <p:attrNameLst>
                                          <p:attrName>style.visibility</p:attrName>
                                        </p:attrNameLst>
                                      </p:cBhvr>
                                      <p:to>
                                        <p:strVal val="visible"/>
                                      </p:to>
                                    </p:set>
                                    <p:animEffect transition="in" filter="fade">
                                      <p:cBhvr>
                                        <p:cTn id="19" dur="2000"/>
                                        <p:tgtEl>
                                          <p:spTgt spid="19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5" grpId="0"/>
      <p:bldP spid="19466" grpId="0"/>
      <p:bldP spid="19467"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5" name="Rectangle 3"/>
          <p:cNvSpPr>
            <a:spLocks noGrp="1"/>
          </p:cNvSpPr>
          <p:nvPr>
            <p:ph type="body" sz="half" idx="1"/>
          </p:nvPr>
        </p:nvSpPr>
        <p:spPr>
          <a:xfrm>
            <a:off x="0" y="392113"/>
            <a:ext cx="6251575" cy="6465887"/>
          </a:xfrm>
        </p:spPr>
        <p:txBody>
          <a:bodyPr/>
          <a:lstStyle/>
          <a:p>
            <a:pPr>
              <a:lnSpc>
                <a:spcPct val="90000"/>
              </a:lnSpc>
              <a:buFont typeface="Wingdings 2" pitchFamily="18" charset="2"/>
              <a:buNone/>
            </a:pPr>
            <a:r>
              <a:rPr lang="ru-RU" sz="2000" smtClean="0">
                <a:latin typeface="Arial" charset="0"/>
              </a:rPr>
              <a:t>		В направлении создания прямоходящих двуногих роботов дальше всех продвинулись ученые из Стенфордского университета. Они уже почти три года экспериментируют с миниатюрным шестиногим роботом, гексаподом, построенным по результатам изучения системы передвижения таракана. Первый гексапод был сконструирован 25 января 2000 г. Сейчас конструкция бегает весьма шустро — со скоростью 55 см (более трех собственных длин) в секунду — и так же успешно преодолевает препятствия. 		</a:t>
            </a:r>
          </a:p>
          <a:p>
            <a:pPr>
              <a:lnSpc>
                <a:spcPct val="90000"/>
              </a:lnSpc>
              <a:buFont typeface="Wingdings 2" pitchFamily="18" charset="2"/>
              <a:buNone/>
            </a:pPr>
            <a:r>
              <a:rPr lang="ru-RU" sz="2000" smtClean="0">
                <a:latin typeface="Arial" charset="0"/>
              </a:rPr>
              <a:t>		В Стенфорде так же разработан одноногий прыгающий монопод человеческого роста, который способен удерживать неустойчивое равновесие, постоянно прыгая. Как известно, человек перемещается путем «падения» с одной ноги на другую и большую часть времени проводит на одной ноге. В перспективе ученые из Стенфорда надеются создать двуногого робота с человеческой системой ходьбы.</a:t>
            </a:r>
          </a:p>
        </p:txBody>
      </p:sp>
      <p:pic>
        <p:nvPicPr>
          <p:cNvPr id="44037" name="Picture 5" descr="foto6_"/>
          <p:cNvPicPr>
            <a:picLocks noGrp="1" noChangeAspect="1" noChangeArrowheads="1"/>
          </p:cNvPicPr>
          <p:nvPr>
            <p:ph sz="quarter" idx="2"/>
          </p:nvPr>
        </p:nvPicPr>
        <p:blipFill>
          <a:blip r:embed="rId2" cstate="print"/>
          <a:srcRect/>
          <a:stretch>
            <a:fillRect/>
          </a:stretch>
        </p:blipFill>
        <p:spPr>
          <a:xfrm>
            <a:off x="6184900" y="973138"/>
            <a:ext cx="2597150" cy="2181225"/>
          </a:xfrm>
        </p:spPr>
      </p:pic>
      <p:pic>
        <p:nvPicPr>
          <p:cNvPr id="44040" name="Picture 8" descr="foto7_"/>
          <p:cNvPicPr>
            <a:picLocks noGrp="1" noChangeAspect="1" noChangeArrowheads="1"/>
          </p:cNvPicPr>
          <p:nvPr>
            <p:ph sz="quarter" idx="3"/>
          </p:nvPr>
        </p:nvPicPr>
        <p:blipFill>
          <a:blip r:embed="rId3" cstate="print"/>
          <a:srcRect/>
          <a:stretch>
            <a:fillRect/>
          </a:stretch>
        </p:blipFill>
        <p:spPr>
          <a:xfrm>
            <a:off x="6184900" y="4114800"/>
            <a:ext cx="2592388" cy="2401888"/>
          </a:xfrm>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fade">
                                      <p:cBhvr>
                                        <p:cTn id="7" dur="2000"/>
                                        <p:tgtEl>
                                          <p:spTgt spid="440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fade">
                                      <p:cBhvr>
                                        <p:cTn id="10" dur="2000"/>
                                        <p:tgtEl>
                                          <p:spTgt spid="4403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4037"/>
                                        </p:tgtEl>
                                        <p:attrNameLst>
                                          <p:attrName>style.visibility</p:attrName>
                                        </p:attrNameLst>
                                      </p:cBhvr>
                                      <p:to>
                                        <p:strVal val="visible"/>
                                      </p:to>
                                    </p:set>
                                    <p:animEffect transition="in" filter="fade">
                                      <p:cBhvr>
                                        <p:cTn id="13" dur="2000"/>
                                        <p:tgtEl>
                                          <p:spTgt spid="44037"/>
                                        </p:tgtEl>
                                      </p:cBhvr>
                                    </p:animEffect>
                                  </p:childTnLst>
                                </p:cTn>
                              </p:par>
                              <p:par>
                                <p:cTn id="14" presetID="10" presetClass="entr" presetSubtype="0" fill="hold" nodeType="withEffect">
                                  <p:stCondLst>
                                    <p:cond delay="0"/>
                                  </p:stCondLst>
                                  <p:childTnLst>
                                    <p:set>
                                      <p:cBhvr>
                                        <p:cTn id="15" dur="1" fill="hold">
                                          <p:stCondLst>
                                            <p:cond delay="0"/>
                                          </p:stCondLst>
                                        </p:cTn>
                                        <p:tgtEl>
                                          <p:spTgt spid="44040"/>
                                        </p:tgtEl>
                                        <p:attrNameLst>
                                          <p:attrName>style.visibility</p:attrName>
                                        </p:attrNameLst>
                                      </p:cBhvr>
                                      <p:to>
                                        <p:strVal val="visible"/>
                                      </p:to>
                                    </p:set>
                                    <p:animEffect transition="in" filter="fade">
                                      <p:cBhvr>
                                        <p:cTn id="16" dur="2000"/>
                                        <p:tgtEl>
                                          <p:spTgt spid="44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F:\1.bmp"/>
          <p:cNvPicPr>
            <a:picLocks noChangeAspect="1" noChangeArrowheads="1"/>
          </p:cNvPicPr>
          <p:nvPr/>
        </p:nvPicPr>
        <p:blipFill>
          <a:blip r:embed="rId2" cstate="print"/>
          <a:srcRect/>
          <a:stretch>
            <a:fillRect/>
          </a:stretch>
        </p:blipFill>
        <p:spPr bwMode="auto">
          <a:xfrm>
            <a:off x="5754688" y="333375"/>
            <a:ext cx="2857500" cy="3240088"/>
          </a:xfrm>
          <a:prstGeom prst="rect">
            <a:avLst/>
          </a:prstGeom>
          <a:noFill/>
          <a:ln w="9525">
            <a:noFill/>
            <a:miter lim="800000"/>
            <a:headEnd/>
            <a:tailEnd/>
          </a:ln>
        </p:spPr>
      </p:pic>
      <p:sp>
        <p:nvSpPr>
          <p:cNvPr id="20486" name="Rectangle 6"/>
          <p:cNvSpPr>
            <a:spLocks noChangeArrowheads="1"/>
          </p:cNvSpPr>
          <p:nvPr/>
        </p:nvSpPr>
        <p:spPr bwMode="auto">
          <a:xfrm>
            <a:off x="4067175" y="3573463"/>
            <a:ext cx="4965700" cy="1325562"/>
          </a:xfrm>
          <a:prstGeom prst="rect">
            <a:avLst/>
          </a:prstGeom>
          <a:noFill/>
          <a:ln w="9525">
            <a:noFill/>
            <a:miter lim="800000"/>
            <a:headEnd/>
            <a:tailEnd/>
          </a:ln>
        </p:spPr>
        <p:txBody>
          <a:bodyPr lIns="274551" tIns="76176" bIns="0" anchor="ctr">
            <a:spAutoFit/>
          </a:bodyPr>
          <a:lstStyle/>
          <a:p>
            <a:pPr algn="ctr" eaLnBrk="0" hangingPunct="0">
              <a:buClr>
                <a:schemeClr val="accent2"/>
              </a:buClr>
              <a:buSzPct val="85000"/>
              <a:buFont typeface="Wingdings 2" pitchFamily="18" charset="2"/>
              <a:buNone/>
            </a:pPr>
            <a:r>
              <a:rPr lang="ru-RU" sz="3200"/>
              <a:t>Крыши, </a:t>
            </a:r>
          </a:p>
          <a:p>
            <a:pPr algn="ctr" eaLnBrk="0" hangingPunct="0">
              <a:buClr>
                <a:schemeClr val="accent2"/>
              </a:buClr>
              <a:buSzPct val="85000"/>
              <a:buFont typeface="Wingdings 2" pitchFamily="18" charset="2"/>
              <a:buNone/>
            </a:pPr>
            <a:r>
              <a:rPr lang="ru-RU" sz="3200"/>
              <a:t>отталкивающие воду</a:t>
            </a:r>
          </a:p>
          <a:p>
            <a:pPr eaLnBrk="0" hangingPunct="0"/>
            <a:endParaRPr lang="ru-RU"/>
          </a:p>
        </p:txBody>
      </p:sp>
      <p:sp>
        <p:nvSpPr>
          <p:cNvPr id="20487" name="Rectangle 7"/>
          <p:cNvSpPr>
            <a:spLocks noChangeArrowheads="1"/>
          </p:cNvSpPr>
          <p:nvPr/>
        </p:nvSpPr>
        <p:spPr bwMode="auto">
          <a:xfrm>
            <a:off x="4859338" y="4641850"/>
            <a:ext cx="3595687" cy="1905000"/>
          </a:xfrm>
          <a:prstGeom prst="rect">
            <a:avLst/>
          </a:prstGeom>
          <a:noFill/>
          <a:ln w="9525">
            <a:noFill/>
            <a:miter lim="800000"/>
            <a:headEnd/>
            <a:tailEnd/>
          </a:ln>
        </p:spPr>
        <p:txBody>
          <a:bodyPr lIns="0" tIns="76176" bIns="0" anchor="ctr">
            <a:spAutoFit/>
          </a:bodyPr>
          <a:lstStyle/>
          <a:p>
            <a:r>
              <a:rPr lang="ru-RU"/>
              <a:t>	</a:t>
            </a:r>
            <a:r>
              <a:rPr lang="ru-RU" sz="2000"/>
              <a:t>Важную роль при строительстве домов играет крыша, которая</a:t>
            </a:r>
          </a:p>
          <a:p>
            <a:r>
              <a:rPr lang="ru-RU" sz="2000"/>
              <a:t>должна защищать помещения здания от попадания воды.</a:t>
            </a:r>
          </a:p>
        </p:txBody>
      </p:sp>
      <p:sp>
        <p:nvSpPr>
          <p:cNvPr id="20488" name="Rectangle 8"/>
          <p:cNvSpPr>
            <a:spLocks noChangeArrowheads="1"/>
          </p:cNvSpPr>
          <p:nvPr/>
        </p:nvSpPr>
        <p:spPr bwMode="auto">
          <a:xfrm>
            <a:off x="250825" y="131763"/>
            <a:ext cx="4046538" cy="579437"/>
          </a:xfrm>
          <a:prstGeom prst="rect">
            <a:avLst/>
          </a:prstGeom>
          <a:noFill/>
          <a:ln w="9525">
            <a:noFill/>
            <a:miter lim="800000"/>
            <a:headEnd/>
            <a:tailEnd/>
          </a:ln>
        </p:spPr>
        <p:txBody>
          <a:bodyPr wrap="none" anchor="ctr">
            <a:spAutoFit/>
          </a:bodyPr>
          <a:lstStyle/>
          <a:p>
            <a:pPr eaLnBrk="0" hangingPunct="0"/>
            <a:r>
              <a:rPr lang="ru-RU" sz="3200"/>
              <a:t>Кокон из яйца паука</a:t>
            </a:r>
            <a:r>
              <a:rPr lang="ru-RU"/>
              <a:t> </a:t>
            </a:r>
          </a:p>
        </p:txBody>
      </p:sp>
      <p:sp>
        <p:nvSpPr>
          <p:cNvPr id="20489" name="Rectangle 9"/>
          <p:cNvSpPr>
            <a:spLocks noChangeArrowheads="1"/>
          </p:cNvSpPr>
          <p:nvPr/>
        </p:nvSpPr>
        <p:spPr bwMode="auto">
          <a:xfrm>
            <a:off x="350838" y="623888"/>
            <a:ext cx="5391150" cy="3124200"/>
          </a:xfrm>
          <a:prstGeom prst="rect">
            <a:avLst/>
          </a:prstGeom>
          <a:noFill/>
          <a:ln w="9525">
            <a:noFill/>
            <a:miter lim="800000"/>
            <a:headEnd/>
            <a:tailEnd/>
          </a:ln>
        </p:spPr>
        <p:txBody>
          <a:bodyPr lIns="0" tIns="76176" bIns="0" anchor="ctr">
            <a:spAutoFit/>
          </a:bodyPr>
          <a:lstStyle/>
          <a:p>
            <a:pPr eaLnBrk="0" hangingPunct="0">
              <a:buClr>
                <a:schemeClr val="accent2"/>
              </a:buClr>
              <a:buSzPct val="85000"/>
              <a:buFont typeface="Wingdings 2" pitchFamily="18" charset="2"/>
              <a:buNone/>
            </a:pPr>
            <a:r>
              <a:rPr lang="ru-RU" sz="1600"/>
              <a:t>	</a:t>
            </a:r>
            <a:r>
              <a:rPr lang="ru-RU" sz="2000"/>
              <a:t>Паук  изготовляет  тонкую «накидку» из водонепроницаемого материала, чтобы защитить отложенные яйца. Этот кокон величиной с кулак имеет форму колокольчика и открывается снизу. Он состоит из того же материала, что и нити паутины. Конечно, он не соткан из отдельных нитей, а представляет собой единую оболочку. Она прекрасно защищает яйцо от непогоды и влажности.</a:t>
            </a:r>
          </a:p>
        </p:txBody>
      </p:sp>
      <p:sp>
        <p:nvSpPr>
          <p:cNvPr id="20490" name="Rectangle 10"/>
          <p:cNvSpPr>
            <a:spLocks noChangeArrowheads="1"/>
          </p:cNvSpPr>
          <p:nvPr/>
        </p:nvSpPr>
        <p:spPr bwMode="auto">
          <a:xfrm>
            <a:off x="611188" y="3644900"/>
            <a:ext cx="1385887" cy="579438"/>
          </a:xfrm>
          <a:prstGeom prst="rect">
            <a:avLst/>
          </a:prstGeom>
          <a:noFill/>
          <a:ln w="9525">
            <a:noFill/>
            <a:miter lim="800000"/>
            <a:headEnd/>
            <a:tailEnd/>
          </a:ln>
        </p:spPr>
        <p:txBody>
          <a:bodyPr wrap="none" anchor="ctr">
            <a:spAutoFit/>
          </a:bodyPr>
          <a:lstStyle/>
          <a:p>
            <a:pPr eaLnBrk="0" hangingPunct="0"/>
            <a:r>
              <a:rPr lang="ru-RU" sz="3200"/>
              <a:t>Плащ </a:t>
            </a:r>
          </a:p>
        </p:txBody>
      </p:sp>
      <p:sp>
        <p:nvSpPr>
          <p:cNvPr id="20491" name="Rectangle 11"/>
          <p:cNvSpPr>
            <a:spLocks noChangeArrowheads="1"/>
          </p:cNvSpPr>
          <p:nvPr/>
        </p:nvSpPr>
        <p:spPr bwMode="auto">
          <a:xfrm>
            <a:off x="323850" y="4100513"/>
            <a:ext cx="4248150" cy="2514600"/>
          </a:xfrm>
          <a:prstGeom prst="rect">
            <a:avLst/>
          </a:prstGeom>
          <a:noFill/>
          <a:ln w="9525">
            <a:noFill/>
            <a:miter lim="800000"/>
            <a:headEnd/>
            <a:tailEnd/>
          </a:ln>
        </p:spPr>
        <p:txBody>
          <a:bodyPr lIns="0" tIns="76176" bIns="0" anchor="ctr">
            <a:spAutoFit/>
          </a:bodyPr>
          <a:lstStyle/>
          <a:p>
            <a:pPr eaLnBrk="0" hangingPunct="0">
              <a:buClr>
                <a:schemeClr val="accent2"/>
              </a:buClr>
              <a:buSzPct val="85000"/>
              <a:buFont typeface="Wingdings 2" pitchFamily="18" charset="2"/>
              <a:buNone/>
            </a:pPr>
            <a:r>
              <a:rPr lang="ru-RU"/>
              <a:t>	</a:t>
            </a:r>
            <a:r>
              <a:rPr lang="ru-RU" sz="2000"/>
              <a:t>Когда мы выходим на улицу в дождь, то надеваем водонепроницаемый плащ или берем с собой зонтик. Как с кокона яйца паука с защитной пленкой, с искусственного материала стекает вода, в результате чего человек не промокает.</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2000"/>
                                        <p:tgtEl>
                                          <p:spTgt spid="143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486"/>
                                        </p:tgtEl>
                                        <p:attrNameLst>
                                          <p:attrName>style.visibility</p:attrName>
                                        </p:attrNameLst>
                                      </p:cBhvr>
                                      <p:to>
                                        <p:strVal val="visible"/>
                                      </p:to>
                                    </p:set>
                                    <p:animEffect transition="in" filter="fade">
                                      <p:cBhvr>
                                        <p:cTn id="10" dur="2000"/>
                                        <p:tgtEl>
                                          <p:spTgt spid="2048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487"/>
                                        </p:tgtEl>
                                        <p:attrNameLst>
                                          <p:attrName>style.visibility</p:attrName>
                                        </p:attrNameLst>
                                      </p:cBhvr>
                                      <p:to>
                                        <p:strVal val="visible"/>
                                      </p:to>
                                    </p:set>
                                    <p:animEffect transition="in" filter="fade">
                                      <p:cBhvr>
                                        <p:cTn id="13" dur="2000"/>
                                        <p:tgtEl>
                                          <p:spTgt spid="2048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488"/>
                                        </p:tgtEl>
                                        <p:attrNameLst>
                                          <p:attrName>style.visibility</p:attrName>
                                        </p:attrNameLst>
                                      </p:cBhvr>
                                      <p:to>
                                        <p:strVal val="visible"/>
                                      </p:to>
                                    </p:set>
                                    <p:animEffect transition="in" filter="fade">
                                      <p:cBhvr>
                                        <p:cTn id="16" dur="2000"/>
                                        <p:tgtEl>
                                          <p:spTgt spid="2048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489"/>
                                        </p:tgtEl>
                                        <p:attrNameLst>
                                          <p:attrName>style.visibility</p:attrName>
                                        </p:attrNameLst>
                                      </p:cBhvr>
                                      <p:to>
                                        <p:strVal val="visible"/>
                                      </p:to>
                                    </p:set>
                                    <p:animEffect transition="in" filter="fade">
                                      <p:cBhvr>
                                        <p:cTn id="19" dur="2000"/>
                                        <p:tgtEl>
                                          <p:spTgt spid="2048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490"/>
                                        </p:tgtEl>
                                        <p:attrNameLst>
                                          <p:attrName>style.visibility</p:attrName>
                                        </p:attrNameLst>
                                      </p:cBhvr>
                                      <p:to>
                                        <p:strVal val="visible"/>
                                      </p:to>
                                    </p:set>
                                    <p:animEffect transition="in" filter="fade">
                                      <p:cBhvr>
                                        <p:cTn id="22" dur="2000"/>
                                        <p:tgtEl>
                                          <p:spTgt spid="2049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491"/>
                                        </p:tgtEl>
                                        <p:attrNameLst>
                                          <p:attrName>style.visibility</p:attrName>
                                        </p:attrNameLst>
                                      </p:cBhvr>
                                      <p:to>
                                        <p:strVal val="visible"/>
                                      </p:to>
                                    </p:set>
                                    <p:animEffect transition="in" filter="fade">
                                      <p:cBhvr>
                                        <p:cTn id="25" dur="2000"/>
                                        <p:tgtEl>
                                          <p:spTgt spid="20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P spid="20487" grpId="0"/>
      <p:bldP spid="20488" grpId="0"/>
      <p:bldP spid="20489" grpId="0"/>
      <p:bldP spid="20490" grpId="0"/>
      <p:bldP spid="20491"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6" descr="C:\Documents and Settings\Барик\Рабочий стол\foto4_.jpg"/>
          <p:cNvPicPr>
            <a:picLocks noChangeAspect="1" noChangeArrowheads="1"/>
          </p:cNvPicPr>
          <p:nvPr/>
        </p:nvPicPr>
        <p:blipFill>
          <a:blip r:embed="rId2" cstate="print"/>
          <a:srcRect/>
          <a:stretch>
            <a:fillRect/>
          </a:stretch>
        </p:blipFill>
        <p:spPr bwMode="auto">
          <a:xfrm>
            <a:off x="3941763" y="165100"/>
            <a:ext cx="5014912" cy="4754563"/>
          </a:xfrm>
          <a:prstGeom prst="rect">
            <a:avLst/>
          </a:prstGeom>
          <a:noFill/>
          <a:ln w="9525">
            <a:noFill/>
            <a:miter lim="800000"/>
            <a:headEnd/>
            <a:tailEnd/>
          </a:ln>
        </p:spPr>
      </p:pic>
      <p:sp>
        <p:nvSpPr>
          <p:cNvPr id="7171" name="Rectangle 3"/>
          <p:cNvSpPr>
            <a:spLocks noGrp="1" noRot="1" noChangeArrowheads="1"/>
          </p:cNvSpPr>
          <p:nvPr>
            <p:ph idx="1"/>
          </p:nvPr>
        </p:nvSpPr>
        <p:spPr>
          <a:xfrm>
            <a:off x="0" y="420688"/>
            <a:ext cx="4071938" cy="6624637"/>
          </a:xfrm>
        </p:spPr>
        <p:txBody>
          <a:bodyPr/>
          <a:lstStyle/>
          <a:p>
            <a:pPr eaLnBrk="1" hangingPunct="1">
              <a:buFont typeface="Wingdings 2" pitchFamily="18" charset="2"/>
              <a:buNone/>
            </a:pPr>
            <a:r>
              <a:rPr lang="ru-RU" sz="2000" smtClean="0">
                <a:latin typeface="Arial" charset="0"/>
              </a:rPr>
              <a:t>		Исследователи из Bell Labs (корпорация Lucent) недавно обнаружили в теле глубоководных губок рода Euplectellas высококачественное оптоволокно. По результатам тестов оказалось, что материал из скелета этих 20-сантиметровых губок может пропускать цифровой сигнал не хуже, чем современные коммуникационные кабели, при этом природное оптоволокно значительно прочнее человеческого благодаря наличию органической оболочки. </a:t>
            </a:r>
          </a:p>
        </p:txBody>
      </p:sp>
      <p:sp>
        <p:nvSpPr>
          <p:cNvPr id="15364" name="Прямоугольник 6"/>
          <p:cNvSpPr>
            <a:spLocks noChangeArrowheads="1"/>
          </p:cNvSpPr>
          <p:nvPr/>
        </p:nvSpPr>
        <p:spPr bwMode="auto">
          <a:xfrm>
            <a:off x="5080000" y="4981575"/>
            <a:ext cx="3214688" cy="1616075"/>
          </a:xfrm>
          <a:prstGeom prst="rect">
            <a:avLst/>
          </a:prstGeom>
          <a:noFill/>
          <a:ln w="9525">
            <a:noFill/>
            <a:miter lim="800000"/>
            <a:headEnd/>
            <a:tailEnd/>
          </a:ln>
        </p:spPr>
        <p:txBody>
          <a:bodyPr>
            <a:spAutoFit/>
          </a:bodyPr>
          <a:lstStyle/>
          <a:p>
            <a:pPr algn="ctr"/>
            <a:r>
              <a:rPr lang="ru-RU" sz="2000" b="1"/>
              <a:t>Скелет глубоководных губок рода Euplectellas построен из высококачественного оптоволокна</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2000"/>
                                        <p:tgtEl>
                                          <p:spTgt spid="153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71"/>
                                        </p:tgtEl>
                                        <p:attrNameLst>
                                          <p:attrName>style.visibility</p:attrName>
                                        </p:attrNameLst>
                                      </p:cBhvr>
                                      <p:to>
                                        <p:strVal val="visible"/>
                                      </p:to>
                                    </p:set>
                                    <p:animEffect transition="in" filter="fade">
                                      <p:cBhvr>
                                        <p:cTn id="10" dur="2000"/>
                                        <p:tgtEl>
                                          <p:spTgt spid="717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364"/>
                                        </p:tgtEl>
                                        <p:attrNameLst>
                                          <p:attrName>style.visibility</p:attrName>
                                        </p:attrNameLst>
                                      </p:cBhvr>
                                      <p:to>
                                        <p:strVal val="visible"/>
                                      </p:to>
                                    </p:set>
                                    <p:animEffect transition="in" filter="fade">
                                      <p:cBhvr>
                                        <p:cTn id="13" dur="20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1536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Rectangle 7"/>
          <p:cNvSpPr>
            <a:spLocks noChangeArrowheads="1"/>
          </p:cNvSpPr>
          <p:nvPr/>
        </p:nvSpPr>
        <p:spPr bwMode="auto">
          <a:xfrm>
            <a:off x="1042988" y="404813"/>
            <a:ext cx="6948487" cy="822325"/>
          </a:xfrm>
          <a:prstGeom prst="rect">
            <a:avLst/>
          </a:prstGeom>
          <a:noFill/>
          <a:ln w="9525">
            <a:noFill/>
            <a:miter lim="800000"/>
            <a:headEnd/>
            <a:tailEnd/>
          </a:ln>
        </p:spPr>
        <p:txBody>
          <a:bodyPr anchor="ctr">
            <a:spAutoFit/>
          </a:bodyPr>
          <a:lstStyle/>
          <a:p>
            <a:pPr algn="ctr" eaLnBrk="0" hangingPunct="0"/>
            <a:r>
              <a:rPr lang="ru-RU" sz="2400"/>
              <a:t>Основные направления работ по бионике охватывают следующие проблемы:</a:t>
            </a:r>
            <a:endParaRPr lang="ru-RU"/>
          </a:p>
        </p:txBody>
      </p:sp>
      <p:sp>
        <p:nvSpPr>
          <p:cNvPr id="10251" name="Rectangle 11"/>
          <p:cNvSpPr>
            <a:spLocks noChangeArrowheads="1"/>
          </p:cNvSpPr>
          <p:nvPr/>
        </p:nvSpPr>
        <p:spPr bwMode="auto">
          <a:xfrm>
            <a:off x="395288" y="1584325"/>
            <a:ext cx="8353425" cy="4648200"/>
          </a:xfrm>
          <a:prstGeom prst="rect">
            <a:avLst/>
          </a:prstGeom>
          <a:noFill/>
          <a:ln w="9525">
            <a:noFill/>
            <a:miter lim="800000"/>
            <a:headEnd/>
            <a:tailEnd/>
          </a:ln>
        </p:spPr>
        <p:txBody>
          <a:bodyPr lIns="274551" tIns="76176" bIns="0" anchor="ctr">
            <a:spAutoFit/>
          </a:bodyPr>
          <a:lstStyle/>
          <a:p>
            <a:pPr>
              <a:buFont typeface="Wingdings" pitchFamily="2" charset="2"/>
              <a:buChar char="ь"/>
            </a:pPr>
            <a:r>
              <a:rPr lang="ru-RU" sz="2000"/>
              <a:t>  	изучение нервной системы человека и животных и моделирование нервных клеток (нейронов) и нейронных сетей для дальнейшего совершенствования вычислительной техники и разработки новых элементов и устройств автоматики и телемеханики (нейробионика);</a:t>
            </a:r>
          </a:p>
          <a:p>
            <a:pPr>
              <a:buFont typeface="Wingdings" pitchFamily="2" charset="2"/>
              <a:buChar char="ь"/>
            </a:pPr>
            <a:r>
              <a:rPr lang="ru-RU" sz="2000"/>
              <a:t>	исследование органов чувств и других воспринимающих систем живых организмов с целью разработки новых датчиков и систем обнаружения;</a:t>
            </a:r>
          </a:p>
          <a:p>
            <a:pPr>
              <a:buFont typeface="Wingdings" pitchFamily="2" charset="2"/>
              <a:buChar char="ь"/>
            </a:pPr>
            <a:r>
              <a:rPr lang="ru-RU" sz="2000"/>
              <a:t>	изучение принципов ориентации, локации и навигации у различных животных для использования этих принципов в технике;</a:t>
            </a:r>
          </a:p>
          <a:p>
            <a:pPr>
              <a:buFont typeface="Wingdings" pitchFamily="2" charset="2"/>
              <a:buChar char="ь"/>
            </a:pPr>
            <a:r>
              <a:rPr lang="ru-RU" sz="2000"/>
              <a:t>	исследование морфологических, физиологических, биохимических особенностей живых организмов для выдвижения новых технических и научных идей.</a:t>
            </a:r>
          </a:p>
          <a:p>
            <a:pPr eaLnBrk="0" hangingPunct="0"/>
            <a:endParaRPr lang="ru-RU" sz="200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7">
                                            <p:txEl>
                                              <p:pRg st="0" end="0"/>
                                            </p:txEl>
                                          </p:spTgt>
                                        </p:tgtEl>
                                        <p:attrNameLst>
                                          <p:attrName>style.visibility</p:attrName>
                                        </p:attrNameLst>
                                      </p:cBhvr>
                                      <p:to>
                                        <p:strVal val="visible"/>
                                      </p:to>
                                    </p:set>
                                    <p:animEffect transition="in" filter="fade">
                                      <p:cBhvr>
                                        <p:cTn id="7" dur="2000"/>
                                        <p:tgtEl>
                                          <p:spTgt spid="1024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51">
                                            <p:txEl>
                                              <p:pRg st="0" end="0"/>
                                            </p:txEl>
                                          </p:spTgt>
                                        </p:tgtEl>
                                        <p:attrNameLst>
                                          <p:attrName>style.visibility</p:attrName>
                                        </p:attrNameLst>
                                      </p:cBhvr>
                                      <p:to>
                                        <p:strVal val="visible"/>
                                      </p:to>
                                    </p:set>
                                    <p:animEffect transition="in" filter="fade">
                                      <p:cBhvr>
                                        <p:cTn id="10" dur="2000"/>
                                        <p:tgtEl>
                                          <p:spTgt spid="10251">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251">
                                            <p:txEl>
                                              <p:pRg st="1" end="1"/>
                                            </p:txEl>
                                          </p:spTgt>
                                        </p:tgtEl>
                                        <p:attrNameLst>
                                          <p:attrName>style.visibility</p:attrName>
                                        </p:attrNameLst>
                                      </p:cBhvr>
                                      <p:to>
                                        <p:strVal val="visible"/>
                                      </p:to>
                                    </p:set>
                                    <p:animEffect transition="in" filter="fade">
                                      <p:cBhvr>
                                        <p:cTn id="13" dur="2000"/>
                                        <p:tgtEl>
                                          <p:spTgt spid="10251">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251">
                                            <p:txEl>
                                              <p:pRg st="2" end="2"/>
                                            </p:txEl>
                                          </p:spTgt>
                                        </p:tgtEl>
                                        <p:attrNameLst>
                                          <p:attrName>style.visibility</p:attrName>
                                        </p:attrNameLst>
                                      </p:cBhvr>
                                      <p:to>
                                        <p:strVal val="visible"/>
                                      </p:to>
                                    </p:set>
                                    <p:animEffect transition="in" filter="fade">
                                      <p:cBhvr>
                                        <p:cTn id="16" dur="2000"/>
                                        <p:tgtEl>
                                          <p:spTgt spid="10251">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251">
                                            <p:txEl>
                                              <p:pRg st="3" end="3"/>
                                            </p:txEl>
                                          </p:spTgt>
                                        </p:tgtEl>
                                        <p:attrNameLst>
                                          <p:attrName>style.visibility</p:attrName>
                                        </p:attrNameLst>
                                      </p:cBhvr>
                                      <p:to>
                                        <p:strVal val="visible"/>
                                      </p:to>
                                    </p:set>
                                    <p:animEffect transition="in" filter="fade">
                                      <p:cBhvr>
                                        <p:cTn id="19" dur="2000"/>
                                        <p:tgtEl>
                                          <p:spTgt spid="102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Picture 2" descr="C:\Documents and Settings\Барик\Рабочий стол\foto2_.jpg"/>
          <p:cNvPicPr>
            <a:picLocks noChangeAspect="1" noChangeArrowheads="1"/>
          </p:cNvPicPr>
          <p:nvPr/>
        </p:nvPicPr>
        <p:blipFill>
          <a:blip r:embed="rId2" cstate="print"/>
          <a:srcRect/>
          <a:stretch>
            <a:fillRect/>
          </a:stretch>
        </p:blipFill>
        <p:spPr bwMode="auto">
          <a:xfrm>
            <a:off x="5715000" y="285750"/>
            <a:ext cx="3071813" cy="4203700"/>
          </a:xfrm>
          <a:prstGeom prst="rect">
            <a:avLst/>
          </a:prstGeom>
          <a:noFill/>
          <a:ln w="9525">
            <a:noFill/>
            <a:miter lim="800000"/>
            <a:headEnd/>
            <a:tailEnd/>
          </a:ln>
        </p:spPr>
      </p:pic>
      <p:sp>
        <p:nvSpPr>
          <p:cNvPr id="3" name="Содержимое 2"/>
          <p:cNvSpPr>
            <a:spLocks noGrp="1"/>
          </p:cNvSpPr>
          <p:nvPr>
            <p:ph idx="1"/>
          </p:nvPr>
        </p:nvSpPr>
        <p:spPr>
          <a:xfrm>
            <a:off x="357188" y="357188"/>
            <a:ext cx="5286375" cy="5738812"/>
          </a:xfrm>
        </p:spPr>
        <p:txBody>
          <a:bodyPr/>
          <a:lstStyle/>
          <a:p>
            <a:pPr eaLnBrk="1" hangingPunct="1">
              <a:buFont typeface="Wingdings 2" pitchFamily="18" charset="2"/>
              <a:buNone/>
            </a:pPr>
            <a:r>
              <a:rPr lang="ru-RU" sz="2000" smtClean="0"/>
              <a:t>    		</a:t>
            </a:r>
            <a:r>
              <a:rPr lang="ru-RU" sz="2100" smtClean="0"/>
              <a:t>Густав Эйфель в 1889 году построил чертеж Эйфелевой башни. Это сооружение считается одним из самых ранних очевидных примеров использования бионики в инженерии.</a:t>
            </a:r>
          </a:p>
          <a:p>
            <a:pPr eaLnBrk="1" hangingPunct="1"/>
            <a:endParaRPr lang="ru-RU" sz="2100" smtClean="0"/>
          </a:p>
          <a:p>
            <a:pPr eaLnBrk="1" hangingPunct="1">
              <a:buFont typeface="Wingdings 2" pitchFamily="18" charset="2"/>
              <a:buNone/>
            </a:pPr>
            <a:r>
              <a:rPr lang="ru-RU" sz="2100" smtClean="0"/>
              <a:t>    		Конструкция Эйфелевой башни основана на научной работе швейцарского профессора анатомии Хермана фон Мейера (Hermann Von Meyer). За 40 лет до сооружения парижского инженерного чуда профессор исследовал костную структуру головки бедренной кости в том месте, где она изгибается и под углом входит в сустав. И при этом кость почему-то не ломается под тяжестью тела.</a:t>
            </a:r>
          </a:p>
        </p:txBody>
      </p:sp>
      <p:sp>
        <p:nvSpPr>
          <p:cNvPr id="17412" name="Прямоугольник 4"/>
          <p:cNvSpPr>
            <a:spLocks noChangeArrowheads="1"/>
          </p:cNvSpPr>
          <p:nvPr/>
        </p:nvSpPr>
        <p:spPr bwMode="auto">
          <a:xfrm>
            <a:off x="5651500" y="4724400"/>
            <a:ext cx="3286125" cy="1616075"/>
          </a:xfrm>
          <a:prstGeom prst="rect">
            <a:avLst/>
          </a:prstGeom>
          <a:noFill/>
          <a:ln w="9525">
            <a:noFill/>
            <a:miter lim="800000"/>
            <a:headEnd/>
            <a:tailEnd/>
          </a:ln>
        </p:spPr>
        <p:txBody>
          <a:bodyPr>
            <a:spAutoFit/>
          </a:bodyPr>
          <a:lstStyle/>
          <a:p>
            <a:pPr algn="ctr"/>
            <a:r>
              <a:rPr lang="ru-RU" sz="2000" b="1"/>
              <a:t>Основание Эйфелевой башни напоминает костную структуру головки бедренной кости</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2000"/>
                                        <p:tgtEl>
                                          <p:spTgt spid="174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412"/>
                                        </p:tgtEl>
                                        <p:attrNameLst>
                                          <p:attrName>style.visibility</p:attrName>
                                        </p:attrNameLst>
                                      </p:cBhvr>
                                      <p:to>
                                        <p:strVal val="visible"/>
                                      </p:to>
                                    </p:set>
                                    <p:animEffect transition="in" filter="fade">
                                      <p:cBhvr>
                                        <p:cTn id="13" dur="20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41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88" y="214313"/>
            <a:ext cx="5214937" cy="5807075"/>
          </a:xfrm>
        </p:spPr>
        <p:txBody>
          <a:bodyPr/>
          <a:lstStyle/>
          <a:p>
            <a:pPr eaLnBrk="1" hangingPunct="1">
              <a:buFont typeface="Wingdings 2" pitchFamily="18" charset="2"/>
              <a:buNone/>
            </a:pPr>
            <a:r>
              <a:rPr lang="ru-RU" sz="2100" smtClean="0">
                <a:latin typeface="Arial" charset="0"/>
              </a:rPr>
              <a:t>    	Фон Мейер обнаружил, что головка кости покрыта изощренной сетью миниатюрных косточек, благодаря которым нагрузка удивительным образом перераспределяется по кости. Эта сеть имела строгую геометрическую структуру, которую профессор задокументировал. </a:t>
            </a:r>
          </a:p>
          <a:p>
            <a:pPr eaLnBrk="1" hangingPunct="1"/>
            <a:endParaRPr lang="ru-RU" sz="2100" smtClean="0">
              <a:latin typeface="Arial" charset="0"/>
            </a:endParaRPr>
          </a:p>
          <a:p>
            <a:pPr eaLnBrk="1" hangingPunct="1">
              <a:buFont typeface="Wingdings 2" pitchFamily="18" charset="2"/>
              <a:buNone/>
            </a:pPr>
            <a:r>
              <a:rPr lang="ru-RU" sz="2100" smtClean="0">
                <a:latin typeface="Arial" charset="0"/>
              </a:rPr>
              <a:t>     	В 1866 году швейцарский инженер Карл Кульман (Carl Cullman) подвел теоретическую базу под открытие фон Мейера, а спустя 20 лет природное распределение нагрузки с помощью кривых суппортов было использовано Эйфелем.</a:t>
            </a:r>
          </a:p>
        </p:txBody>
      </p:sp>
      <p:pic>
        <p:nvPicPr>
          <p:cNvPr id="18435" name="Picture 2" descr="C:\Documents and Settings\Барик\Рабочий стол\foto1_.jpg"/>
          <p:cNvPicPr>
            <a:picLocks noChangeAspect="1" noChangeArrowheads="1"/>
          </p:cNvPicPr>
          <p:nvPr/>
        </p:nvPicPr>
        <p:blipFill>
          <a:blip r:embed="rId2" cstate="print"/>
          <a:srcRect/>
          <a:stretch>
            <a:fillRect/>
          </a:stretch>
        </p:blipFill>
        <p:spPr bwMode="auto">
          <a:xfrm>
            <a:off x="5500688" y="214313"/>
            <a:ext cx="3422650" cy="4071937"/>
          </a:xfrm>
          <a:prstGeom prst="rect">
            <a:avLst/>
          </a:prstGeom>
          <a:noFill/>
          <a:ln w="9525">
            <a:noFill/>
            <a:miter lim="800000"/>
            <a:headEnd/>
            <a:tailEnd/>
          </a:ln>
        </p:spPr>
      </p:pic>
      <p:sp>
        <p:nvSpPr>
          <p:cNvPr id="18436" name="Прямоугольник 4"/>
          <p:cNvSpPr>
            <a:spLocks noChangeArrowheads="1"/>
          </p:cNvSpPr>
          <p:nvPr/>
        </p:nvSpPr>
        <p:spPr bwMode="auto">
          <a:xfrm>
            <a:off x="5500688" y="4500563"/>
            <a:ext cx="3429000" cy="701675"/>
          </a:xfrm>
          <a:prstGeom prst="rect">
            <a:avLst/>
          </a:prstGeom>
          <a:noFill/>
          <a:ln w="9525">
            <a:noFill/>
            <a:miter lim="800000"/>
            <a:headEnd/>
            <a:tailEnd/>
          </a:ln>
        </p:spPr>
        <p:txBody>
          <a:bodyPr>
            <a:spAutoFit/>
          </a:bodyPr>
          <a:lstStyle/>
          <a:p>
            <a:pPr algn="ctr"/>
            <a:r>
              <a:rPr lang="ru-RU" sz="2000" b="1"/>
              <a:t>Костная структура головки бедренной кости</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8435"/>
                                        </p:tgtEl>
                                        <p:attrNameLst>
                                          <p:attrName>style.visibility</p:attrName>
                                        </p:attrNameLst>
                                      </p:cBhvr>
                                      <p:to>
                                        <p:strVal val="visible"/>
                                      </p:to>
                                    </p:set>
                                    <p:animEffect transition="in" filter="fade">
                                      <p:cBhvr>
                                        <p:cTn id="10" dur="2000"/>
                                        <p:tgtEl>
                                          <p:spTgt spid="184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436"/>
                                        </p:tgtEl>
                                        <p:attrNameLst>
                                          <p:attrName>style.visibility</p:attrName>
                                        </p:attrNameLst>
                                      </p:cBhvr>
                                      <p:to>
                                        <p:strVal val="visible"/>
                                      </p:to>
                                    </p:set>
                                    <p:animEffect transition="in" filter="fade">
                                      <p:cBhvr>
                                        <p:cTn id="13" dur="20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43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88913"/>
            <a:ext cx="5264150" cy="6143625"/>
          </a:xfrm>
        </p:spPr>
        <p:txBody>
          <a:bodyPr/>
          <a:lstStyle/>
          <a:p>
            <a:pPr eaLnBrk="1" hangingPunct="1">
              <a:buFont typeface="Wingdings 2" pitchFamily="18" charset="2"/>
              <a:buNone/>
            </a:pPr>
            <a:r>
              <a:rPr lang="ru-RU" sz="1800" smtClean="0">
                <a:latin typeface="Arial" charset="0"/>
              </a:rPr>
              <a:t>     	</a:t>
            </a:r>
            <a:r>
              <a:rPr lang="ru-RU" sz="2000" smtClean="0">
                <a:latin typeface="Arial" charset="0"/>
              </a:rPr>
              <a:t>Другое знаменитое заимствование сделал швейцарский инженер Джордж де Местраль (Georges de Mestral) в 1955 году. Он часто гулял со своей собакой и заметил, что к ее шерсти постоянно прилипают какие-то непонятные растения. Устав постоянно чистить собаку, инженер решил выяснить причину, по которой сорняки прилипают к шерсти. Исследовав феномен, де Местраль определил, что он возможен благодаря маленьким крючкам на плодах дурнишника (так называется этот сорняк). В результате инженер осознал важность сделанного открытия и через восемь лет запатентовал удобную «липучку» Velcro, которая сегодня широко используется при изготовлении не только военной, но и гражданской одежды.</a:t>
            </a:r>
          </a:p>
        </p:txBody>
      </p:sp>
      <p:pic>
        <p:nvPicPr>
          <p:cNvPr id="19459" name="Picture 2" descr="C:\Documents and Settings\Барик\Рабочий стол\foto3_.jpg"/>
          <p:cNvPicPr>
            <a:picLocks noChangeAspect="1" noChangeArrowheads="1"/>
          </p:cNvPicPr>
          <p:nvPr/>
        </p:nvPicPr>
        <p:blipFill>
          <a:blip r:embed="rId2" cstate="print"/>
          <a:srcRect/>
          <a:stretch>
            <a:fillRect/>
          </a:stretch>
        </p:blipFill>
        <p:spPr bwMode="auto">
          <a:xfrm>
            <a:off x="5207000" y="1030288"/>
            <a:ext cx="3751263" cy="3706812"/>
          </a:xfrm>
          <a:prstGeom prst="rect">
            <a:avLst/>
          </a:prstGeom>
          <a:noFill/>
          <a:ln w="9525">
            <a:noFill/>
            <a:miter lim="800000"/>
            <a:headEnd/>
            <a:tailEnd/>
          </a:ln>
        </p:spPr>
      </p:pic>
      <p:sp>
        <p:nvSpPr>
          <p:cNvPr id="19460" name="Прямоугольник 4"/>
          <p:cNvSpPr>
            <a:spLocks noChangeArrowheads="1"/>
          </p:cNvSpPr>
          <p:nvPr/>
        </p:nvSpPr>
        <p:spPr bwMode="auto">
          <a:xfrm>
            <a:off x="5259388" y="5049838"/>
            <a:ext cx="3692525" cy="701675"/>
          </a:xfrm>
          <a:prstGeom prst="rect">
            <a:avLst/>
          </a:prstGeom>
          <a:noFill/>
          <a:ln w="9525">
            <a:noFill/>
            <a:miter lim="800000"/>
            <a:headEnd/>
            <a:tailEnd/>
          </a:ln>
        </p:spPr>
        <p:txBody>
          <a:bodyPr>
            <a:spAutoFit/>
          </a:bodyPr>
          <a:lstStyle/>
          <a:p>
            <a:pPr algn="ctr"/>
            <a:r>
              <a:rPr lang="ru-RU" sz="2000" b="1"/>
              <a:t>Плод дурнишника прицепился к рубашке</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9459"/>
                                        </p:tgtEl>
                                        <p:attrNameLst>
                                          <p:attrName>style.visibility</p:attrName>
                                        </p:attrNameLst>
                                      </p:cBhvr>
                                      <p:to>
                                        <p:strVal val="visible"/>
                                      </p:to>
                                    </p:set>
                                    <p:animEffect transition="in" filter="fade">
                                      <p:cBhvr>
                                        <p:cTn id="10" dur="2000"/>
                                        <p:tgtEl>
                                          <p:spTgt spid="1945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460"/>
                                        </p:tgtEl>
                                        <p:attrNameLst>
                                          <p:attrName>style.visibility</p:attrName>
                                        </p:attrNameLst>
                                      </p:cBhvr>
                                      <p:to>
                                        <p:strVal val="visible"/>
                                      </p:to>
                                    </p:set>
                                    <p:animEffect transition="in" filter="fade">
                                      <p:cBhvr>
                                        <p:cTn id="13" dur="20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460"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6" name="Рисунок 3" descr="0027.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Содержимое 2"/>
          <p:cNvSpPr>
            <a:spLocks noGrp="1"/>
          </p:cNvSpPr>
          <p:nvPr>
            <p:ph idx="1"/>
          </p:nvPr>
        </p:nvSpPr>
        <p:spPr>
          <a:xfrm>
            <a:off x="755650" y="908050"/>
            <a:ext cx="8007350" cy="4191000"/>
          </a:xfrm>
        </p:spPr>
        <p:txBody>
          <a:bodyPr/>
          <a:lstStyle/>
          <a:p>
            <a:pPr eaLnBrk="1" hangingPunct="1">
              <a:buFont typeface="Wingdings 2" pitchFamily="18" charset="2"/>
              <a:buNone/>
            </a:pPr>
            <a:r>
              <a:rPr lang="ru-RU" i="1" smtClean="0">
                <a:latin typeface="Arial" charset="0"/>
              </a:rPr>
              <a:t>   	</a:t>
            </a:r>
            <a:r>
              <a:rPr lang="ru-RU" i="1" smtClean="0">
                <a:solidFill>
                  <a:srgbClr val="FF33CC"/>
                </a:solidFill>
                <a:latin typeface="Arial" charset="0"/>
              </a:rPr>
              <a:t>Природа открывает перед инженерами и учеными бесконечные возможности по заимствованию технологий и идей. Раньше люди были не способны увидеть то, что находится у них буквально перед носом, но современные технические средства и компьютерное моделирование помогает хоть немного разобраться в том, как устроен окружающий мир, и попытаться скопировать из него некоторые детали для собственных нужд.</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2000"/>
                                        <p:tgtEl>
                                          <p:spTgt spid="266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40631" y="2366212"/>
            <a:ext cx="8450981" cy="1214387"/>
          </a:xfrm>
        </p:spPr>
        <p:txBody>
          <a:bodyPr>
            <a:noAutofit/>
          </a:bodyPr>
          <a:lstStyle/>
          <a:p>
            <a:pPr algn="ctr"/>
            <a:r>
              <a:rPr lang="ru-RU" sz="7200" i="1" dirty="0" smtClean="0">
                <a:solidFill>
                  <a:srgbClr val="FFC000"/>
                </a:solidFill>
              </a:rPr>
              <a:t>Спасибо за внимание!</a:t>
            </a:r>
            <a:endParaRPr lang="ru-RU" sz="7200" i="1" dirty="0">
              <a:solidFill>
                <a:srgbClr val="FFC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597508" y="2316154"/>
            <a:ext cx="5866029" cy="175432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ru-RU"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Гиниятуллин Владислав</a:t>
            </a:r>
            <a:endPar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defRPr/>
            </a:pPr>
            <a:endPar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defRPr/>
            </a:pPr>
            <a:r>
              <a:rPr lang="ru-RU"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Коваленко Артем </a:t>
            </a:r>
            <a:endPar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Прямоугольник 6"/>
          <p:cNvSpPr/>
          <p:nvPr/>
        </p:nvSpPr>
        <p:spPr>
          <a:xfrm>
            <a:off x="1000100" y="357166"/>
            <a:ext cx="6990312" cy="923330"/>
          </a:xfrm>
          <a:prstGeom prst="rect">
            <a:avLst/>
          </a:prstGeom>
          <a:noFill/>
        </p:spPr>
        <p:txBody>
          <a:bodyPr wrap="none">
            <a:spAutoFit/>
          </a:bodyPr>
          <a:lstStyle/>
          <a:p>
            <a:pPr algn="ctr">
              <a:defRPr/>
            </a:pPr>
            <a:r>
              <a:rPr lang="ru-RU"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Работу выполняли:</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0" fill="hold"/>
                                        <p:tgtEl>
                                          <p:spTgt spid="5"/>
                                        </p:tgtEl>
                                        <p:attrNameLst>
                                          <p:attrName>ppt_w</p:attrName>
                                        </p:attrNameLst>
                                      </p:cBhvr>
                                      <p:tavLst>
                                        <p:tav tm="0" fmla="#ppt_w*sin(2.5*pi*$)">
                                          <p:val>
                                            <p:fltVal val="0"/>
                                          </p:val>
                                        </p:tav>
                                        <p:tav tm="100000">
                                          <p:val>
                                            <p:fltVal val="1"/>
                                          </p:val>
                                        </p:tav>
                                      </p:tavLst>
                                    </p:anim>
                                    <p:anim calcmode="lin" valueType="num">
                                      <p:cBhvr>
                                        <p:cTn id="13" dur="5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Rectangle 7"/>
          <p:cNvSpPr>
            <a:spLocks noChangeArrowheads="1"/>
          </p:cNvSpPr>
          <p:nvPr/>
        </p:nvSpPr>
        <p:spPr bwMode="auto">
          <a:xfrm>
            <a:off x="1116013" y="730250"/>
            <a:ext cx="6840537" cy="579438"/>
          </a:xfrm>
          <a:prstGeom prst="rect">
            <a:avLst/>
          </a:prstGeom>
          <a:noFill/>
          <a:ln w="9525">
            <a:noFill/>
            <a:miter lim="800000"/>
            <a:headEnd/>
            <a:tailEnd/>
          </a:ln>
        </p:spPr>
        <p:txBody>
          <a:bodyPr anchor="ctr">
            <a:spAutoFit/>
          </a:bodyPr>
          <a:lstStyle/>
          <a:p>
            <a:pPr algn="ctr" eaLnBrk="0" hangingPunct="0"/>
            <a:r>
              <a:rPr lang="ru-RU" sz="3200" b="1"/>
              <a:t>Различают:</a:t>
            </a:r>
            <a:r>
              <a:rPr lang="ru-RU" sz="2800"/>
              <a:t> </a:t>
            </a:r>
          </a:p>
        </p:txBody>
      </p:sp>
      <p:sp>
        <p:nvSpPr>
          <p:cNvPr id="7176" name="Rectangle 8"/>
          <p:cNvSpPr>
            <a:spLocks noChangeArrowheads="1"/>
          </p:cNvSpPr>
          <p:nvPr/>
        </p:nvSpPr>
        <p:spPr bwMode="auto">
          <a:xfrm>
            <a:off x="611188" y="2276475"/>
            <a:ext cx="7921625" cy="2632075"/>
          </a:xfrm>
          <a:prstGeom prst="rect">
            <a:avLst/>
          </a:prstGeom>
          <a:noFill/>
          <a:ln w="9525">
            <a:noFill/>
            <a:miter lim="800000"/>
            <a:headEnd/>
            <a:tailEnd/>
          </a:ln>
        </p:spPr>
        <p:txBody>
          <a:bodyPr lIns="274551" tIns="76176" bIns="0" anchor="ctr">
            <a:spAutoFit/>
          </a:bodyPr>
          <a:lstStyle/>
          <a:p>
            <a:pPr>
              <a:buFont typeface="Wingdings" pitchFamily="2" charset="2"/>
              <a:buChar char="ь"/>
            </a:pPr>
            <a:r>
              <a:rPr lang="ru-RU" sz="2400"/>
              <a:t>	биологическую бионику - изучающую процессы, происходящие в биологических системах;</a:t>
            </a:r>
          </a:p>
          <a:p>
            <a:pPr>
              <a:buFont typeface="Wingdings" pitchFamily="2" charset="2"/>
              <a:buChar char="ь"/>
            </a:pPr>
            <a:r>
              <a:rPr lang="ru-RU" sz="2400"/>
              <a:t>	теоретическую бионику - строящую математические модели этих процессов;</a:t>
            </a:r>
          </a:p>
          <a:p>
            <a:pPr>
              <a:buFont typeface="Wingdings" pitchFamily="2" charset="2"/>
              <a:buChar char="ь"/>
            </a:pPr>
            <a:r>
              <a:rPr lang="ru-RU" sz="2400"/>
              <a:t>	техническую бионику - применяющую модели теоретической бионики для решения инженерных задач.</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5">
                                            <p:txEl>
                                              <p:pRg st="0" end="0"/>
                                            </p:txEl>
                                          </p:spTgt>
                                        </p:tgtEl>
                                        <p:attrNameLst>
                                          <p:attrName>style.visibility</p:attrName>
                                        </p:attrNameLst>
                                      </p:cBhvr>
                                      <p:to>
                                        <p:strVal val="visible"/>
                                      </p:to>
                                    </p:set>
                                    <p:animEffect transition="in" filter="fade">
                                      <p:cBhvr>
                                        <p:cTn id="7" dur="2000"/>
                                        <p:tgtEl>
                                          <p:spTgt spid="717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176">
                                            <p:txEl>
                                              <p:pRg st="0" end="0"/>
                                            </p:txEl>
                                          </p:spTgt>
                                        </p:tgtEl>
                                        <p:attrNameLst>
                                          <p:attrName>style.visibility</p:attrName>
                                        </p:attrNameLst>
                                      </p:cBhvr>
                                      <p:to>
                                        <p:strVal val="visible"/>
                                      </p:to>
                                    </p:set>
                                    <p:animEffect transition="in" filter="fade">
                                      <p:cBhvr>
                                        <p:cTn id="10" dur="2000"/>
                                        <p:tgtEl>
                                          <p:spTgt spid="7176">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176">
                                            <p:txEl>
                                              <p:pRg st="1" end="1"/>
                                            </p:txEl>
                                          </p:spTgt>
                                        </p:tgtEl>
                                        <p:attrNameLst>
                                          <p:attrName>style.visibility</p:attrName>
                                        </p:attrNameLst>
                                      </p:cBhvr>
                                      <p:to>
                                        <p:strVal val="visible"/>
                                      </p:to>
                                    </p:set>
                                    <p:animEffect transition="in" filter="fade">
                                      <p:cBhvr>
                                        <p:cTn id="13" dur="2000"/>
                                        <p:tgtEl>
                                          <p:spTgt spid="7176">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176">
                                            <p:txEl>
                                              <p:pRg st="2" end="2"/>
                                            </p:txEl>
                                          </p:spTgt>
                                        </p:tgtEl>
                                        <p:attrNameLst>
                                          <p:attrName>style.visibility</p:attrName>
                                        </p:attrNameLst>
                                      </p:cBhvr>
                                      <p:to>
                                        <p:strVal val="visible"/>
                                      </p:to>
                                    </p:set>
                                    <p:animEffect transition="in" filter="fade">
                                      <p:cBhvr>
                                        <p:cTn id="16" dur="2000"/>
                                        <p:tgtEl>
                                          <p:spTgt spid="71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88" name="Picture 44" descr="SAM0116"/>
          <p:cNvPicPr>
            <a:picLocks noChangeAspect="1" noChangeArrowheads="1"/>
          </p:cNvPicPr>
          <p:nvPr/>
        </p:nvPicPr>
        <p:blipFill>
          <a:blip r:embed="rId2" cstate="print"/>
          <a:srcRect/>
          <a:stretch>
            <a:fillRect/>
          </a:stretch>
        </p:blipFill>
        <p:spPr bwMode="auto">
          <a:xfrm>
            <a:off x="5592763" y="4194175"/>
            <a:ext cx="3551237" cy="2663825"/>
          </a:xfrm>
          <a:prstGeom prst="rect">
            <a:avLst/>
          </a:prstGeom>
          <a:noFill/>
          <a:ln w="9525">
            <a:noFill/>
            <a:miter lim="800000"/>
            <a:headEnd/>
            <a:tailEnd/>
          </a:ln>
        </p:spPr>
      </p:pic>
      <p:pic>
        <p:nvPicPr>
          <p:cNvPr id="6187" name="Picture 43" descr="BIRD_017"/>
          <p:cNvPicPr>
            <a:picLocks noChangeAspect="1" noChangeArrowheads="1"/>
          </p:cNvPicPr>
          <p:nvPr/>
        </p:nvPicPr>
        <p:blipFill>
          <a:blip r:embed="rId3" cstate="print"/>
          <a:srcRect/>
          <a:stretch>
            <a:fillRect/>
          </a:stretch>
        </p:blipFill>
        <p:spPr bwMode="auto">
          <a:xfrm>
            <a:off x="0" y="0"/>
            <a:ext cx="3814763" cy="2543175"/>
          </a:xfrm>
          <a:prstGeom prst="rect">
            <a:avLst/>
          </a:prstGeom>
          <a:noFill/>
          <a:ln w="9525">
            <a:noFill/>
            <a:miter lim="800000"/>
            <a:headEnd/>
            <a:tailEnd/>
          </a:ln>
        </p:spPr>
      </p:pic>
      <p:sp>
        <p:nvSpPr>
          <p:cNvPr id="6185" name="Rectangle 41"/>
          <p:cNvSpPr>
            <a:spLocks noChangeArrowheads="1"/>
          </p:cNvSpPr>
          <p:nvPr/>
        </p:nvSpPr>
        <p:spPr bwMode="auto">
          <a:xfrm>
            <a:off x="539750" y="428625"/>
            <a:ext cx="7920038" cy="579438"/>
          </a:xfrm>
          <a:prstGeom prst="rect">
            <a:avLst/>
          </a:prstGeom>
          <a:noFill/>
          <a:ln w="9525">
            <a:noFill/>
            <a:miter lim="800000"/>
            <a:headEnd/>
            <a:tailEnd/>
          </a:ln>
        </p:spPr>
        <p:txBody>
          <a:bodyPr anchor="ctr">
            <a:spAutoFit/>
          </a:bodyPr>
          <a:lstStyle/>
          <a:p>
            <a:pPr algn="ctr" eaLnBrk="0" hangingPunct="0"/>
            <a:r>
              <a:rPr lang="ru-RU" sz="3200" b="1"/>
              <a:t>Взаимосвязь природы и техники</a:t>
            </a:r>
            <a:endParaRPr lang="ru-RU" sz="3200"/>
          </a:p>
        </p:txBody>
      </p:sp>
      <p:sp>
        <p:nvSpPr>
          <p:cNvPr id="6186" name="Rectangle 42"/>
          <p:cNvSpPr>
            <a:spLocks noChangeArrowheads="1"/>
          </p:cNvSpPr>
          <p:nvPr/>
        </p:nvSpPr>
        <p:spPr bwMode="auto">
          <a:xfrm>
            <a:off x="0" y="2566988"/>
            <a:ext cx="8278813" cy="1905000"/>
          </a:xfrm>
          <a:prstGeom prst="rect">
            <a:avLst/>
          </a:prstGeom>
          <a:noFill/>
          <a:ln w="9525">
            <a:noFill/>
            <a:miter lim="800000"/>
            <a:headEnd/>
            <a:tailEnd/>
          </a:ln>
        </p:spPr>
        <p:txBody>
          <a:bodyPr lIns="274551" tIns="76176" bIns="0" anchor="ctr">
            <a:spAutoFit/>
          </a:bodyPr>
          <a:lstStyle/>
          <a:p>
            <a:pPr eaLnBrk="0" hangingPunct="0">
              <a:buClr>
                <a:schemeClr val="accent2"/>
              </a:buClr>
              <a:buSzPct val="85000"/>
              <a:buFont typeface="Wingdings 2" pitchFamily="18" charset="2"/>
              <a:buNone/>
            </a:pPr>
            <a:r>
              <a:rPr lang="ru-RU" sz="2000"/>
              <a:t>люди начали бережнее относится к природе, пытаясь присмотреться кеё методам, с тем чтобы разумно использовать их в технике. Эти методы могут служить образцом для развития промышленных средств, безопасных для окружающей среды. Природа как эталон - и есть бионика. Понимать природу и брать её за образец – не означает копировать. </a:t>
            </a:r>
          </a:p>
        </p:txBody>
      </p:sp>
      <p:sp>
        <p:nvSpPr>
          <p:cNvPr id="6189" name="Rectangle 45"/>
          <p:cNvSpPr>
            <a:spLocks noChangeArrowheads="1"/>
          </p:cNvSpPr>
          <p:nvPr/>
        </p:nvSpPr>
        <p:spPr bwMode="auto">
          <a:xfrm>
            <a:off x="3849688" y="1071563"/>
            <a:ext cx="4903787" cy="1616075"/>
          </a:xfrm>
          <a:prstGeom prst="rect">
            <a:avLst/>
          </a:prstGeom>
          <a:noFill/>
          <a:ln w="9525">
            <a:noFill/>
            <a:miter lim="800000"/>
            <a:headEnd/>
            <a:tailEnd/>
          </a:ln>
        </p:spPr>
        <p:txBody>
          <a:bodyPr>
            <a:spAutoFit/>
          </a:bodyPr>
          <a:lstStyle/>
          <a:p>
            <a:r>
              <a:rPr lang="ru-RU" sz="2000"/>
              <a:t>	В прошлом отношение человека к природе было потребительским, техника эксплуатировала и разрушала природные ресурсы. Но постепенно</a:t>
            </a:r>
          </a:p>
        </p:txBody>
      </p:sp>
      <p:sp>
        <p:nvSpPr>
          <p:cNvPr id="6190" name="Rectangle 46"/>
          <p:cNvSpPr>
            <a:spLocks noChangeArrowheads="1"/>
          </p:cNvSpPr>
          <p:nvPr/>
        </p:nvSpPr>
        <p:spPr bwMode="auto">
          <a:xfrm>
            <a:off x="198438" y="4419600"/>
            <a:ext cx="5964237" cy="1920875"/>
          </a:xfrm>
          <a:prstGeom prst="rect">
            <a:avLst/>
          </a:prstGeom>
          <a:noFill/>
          <a:ln w="9525">
            <a:noFill/>
            <a:miter lim="800000"/>
            <a:headEnd/>
            <a:tailEnd/>
          </a:ln>
        </p:spPr>
        <p:txBody>
          <a:bodyPr>
            <a:spAutoFit/>
          </a:bodyPr>
          <a:lstStyle/>
          <a:p>
            <a:pPr eaLnBrk="0" hangingPunct="0">
              <a:buClr>
                <a:schemeClr val="accent2"/>
              </a:buClr>
              <a:buSzPct val="85000"/>
              <a:buFont typeface="Wingdings 2" pitchFamily="18" charset="2"/>
              <a:buNone/>
            </a:pPr>
            <a:r>
              <a:rPr lang="ru-RU" sz="2000"/>
              <a:t>Однако природа может</a:t>
            </a:r>
            <a:r>
              <a:rPr lang="ru-RU"/>
              <a:t> </a:t>
            </a:r>
            <a:r>
              <a:rPr lang="ru-RU" sz="2000"/>
              <a:t>помочь нам найти правильное техническое решение довольно сложных вопросов. Природа подобна огромному инженерному бюро, у которого всегда готов правильный выход из любой ситуации.</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85">
                                            <p:txEl>
                                              <p:pRg st="0" end="0"/>
                                            </p:txEl>
                                          </p:spTgt>
                                        </p:tgtEl>
                                        <p:attrNameLst>
                                          <p:attrName>style.visibility</p:attrName>
                                        </p:attrNameLst>
                                      </p:cBhvr>
                                      <p:to>
                                        <p:strVal val="visible"/>
                                      </p:to>
                                    </p:set>
                                    <p:animEffect transition="in" filter="fade">
                                      <p:cBhvr>
                                        <p:cTn id="7" dur="2000"/>
                                        <p:tgtEl>
                                          <p:spTgt spid="618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189">
                                            <p:txEl>
                                              <p:pRg st="0" end="0"/>
                                            </p:txEl>
                                          </p:spTgt>
                                        </p:tgtEl>
                                        <p:attrNameLst>
                                          <p:attrName>style.visibility</p:attrName>
                                        </p:attrNameLst>
                                      </p:cBhvr>
                                      <p:to>
                                        <p:strVal val="visible"/>
                                      </p:to>
                                    </p:set>
                                    <p:animEffect transition="in" filter="fade">
                                      <p:cBhvr>
                                        <p:cTn id="10" dur="2000"/>
                                        <p:tgtEl>
                                          <p:spTgt spid="6189">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186">
                                            <p:txEl>
                                              <p:pRg st="0" end="0"/>
                                            </p:txEl>
                                          </p:spTgt>
                                        </p:tgtEl>
                                        <p:attrNameLst>
                                          <p:attrName>style.visibility</p:attrName>
                                        </p:attrNameLst>
                                      </p:cBhvr>
                                      <p:to>
                                        <p:strVal val="visible"/>
                                      </p:to>
                                    </p:set>
                                    <p:animEffect transition="in" filter="fade">
                                      <p:cBhvr>
                                        <p:cTn id="13" dur="2000"/>
                                        <p:tgtEl>
                                          <p:spTgt spid="6186">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190">
                                            <p:txEl>
                                              <p:pRg st="0" end="0"/>
                                            </p:txEl>
                                          </p:spTgt>
                                        </p:tgtEl>
                                        <p:attrNameLst>
                                          <p:attrName>style.visibility</p:attrName>
                                        </p:attrNameLst>
                                      </p:cBhvr>
                                      <p:to>
                                        <p:strVal val="visible"/>
                                      </p:to>
                                    </p:set>
                                    <p:animEffect transition="in" filter="fade">
                                      <p:cBhvr>
                                        <p:cTn id="16" dur="2000"/>
                                        <p:tgtEl>
                                          <p:spTgt spid="6190">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187"/>
                                        </p:tgtEl>
                                        <p:attrNameLst>
                                          <p:attrName>style.visibility</p:attrName>
                                        </p:attrNameLst>
                                      </p:cBhvr>
                                      <p:to>
                                        <p:strVal val="visible"/>
                                      </p:to>
                                    </p:set>
                                    <p:animEffect transition="in" filter="fade">
                                      <p:cBhvr>
                                        <p:cTn id="19" dur="2000"/>
                                        <p:tgtEl>
                                          <p:spTgt spid="6187"/>
                                        </p:tgtEl>
                                      </p:cBhvr>
                                    </p:animEffect>
                                  </p:childTnLst>
                                </p:cTn>
                              </p:par>
                              <p:par>
                                <p:cTn id="20" presetID="10" presetClass="entr" presetSubtype="0" fill="hold" nodeType="withEffect">
                                  <p:stCondLst>
                                    <p:cond delay="0"/>
                                  </p:stCondLst>
                                  <p:childTnLst>
                                    <p:set>
                                      <p:cBhvr>
                                        <p:cTn id="21" dur="1" fill="hold">
                                          <p:stCondLst>
                                            <p:cond delay="0"/>
                                          </p:stCondLst>
                                        </p:cTn>
                                        <p:tgtEl>
                                          <p:spTgt spid="6188"/>
                                        </p:tgtEl>
                                        <p:attrNameLst>
                                          <p:attrName>style.visibility</p:attrName>
                                        </p:attrNameLst>
                                      </p:cBhvr>
                                      <p:to>
                                        <p:strVal val="visible"/>
                                      </p:to>
                                    </p:set>
                                    <p:animEffect transition="in" filter="fade">
                                      <p:cBhvr>
                                        <p:cTn id="22" dur="2000"/>
                                        <p:tgtEl>
                                          <p:spTgt spid="6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3" name="Picture 11" descr="5"/>
          <p:cNvPicPr>
            <a:picLocks noChangeAspect="1" noChangeArrowheads="1"/>
          </p:cNvPicPr>
          <p:nvPr/>
        </p:nvPicPr>
        <p:blipFill>
          <a:blip r:embed="rId2" cstate="print"/>
          <a:srcRect/>
          <a:stretch>
            <a:fillRect/>
          </a:stretch>
        </p:blipFill>
        <p:spPr bwMode="auto">
          <a:xfrm>
            <a:off x="276225" y="284163"/>
            <a:ext cx="2741613" cy="2068512"/>
          </a:xfrm>
          <a:prstGeom prst="rect">
            <a:avLst/>
          </a:prstGeom>
          <a:noFill/>
          <a:ln w="9525">
            <a:noFill/>
            <a:miter lim="800000"/>
            <a:headEnd/>
            <a:tailEnd/>
          </a:ln>
        </p:spPr>
      </p:pic>
      <p:pic>
        <p:nvPicPr>
          <p:cNvPr id="8202" name="Picture 10" descr="4"/>
          <p:cNvPicPr>
            <a:picLocks noChangeAspect="1" noChangeArrowheads="1"/>
          </p:cNvPicPr>
          <p:nvPr/>
        </p:nvPicPr>
        <p:blipFill>
          <a:blip r:embed="rId3" cstate="print"/>
          <a:srcRect/>
          <a:stretch>
            <a:fillRect/>
          </a:stretch>
        </p:blipFill>
        <p:spPr bwMode="auto">
          <a:xfrm>
            <a:off x="285750" y="4491038"/>
            <a:ext cx="2757488" cy="2047875"/>
          </a:xfrm>
          <a:prstGeom prst="rect">
            <a:avLst/>
          </a:prstGeom>
          <a:noFill/>
          <a:ln w="9525">
            <a:noFill/>
            <a:miter lim="800000"/>
            <a:headEnd/>
            <a:tailEnd/>
          </a:ln>
        </p:spPr>
      </p:pic>
      <p:pic>
        <p:nvPicPr>
          <p:cNvPr id="8201" name="Picture 9" descr="kh-backview-1280"/>
          <p:cNvPicPr>
            <a:picLocks noChangeAspect="1" noChangeArrowheads="1"/>
          </p:cNvPicPr>
          <p:nvPr/>
        </p:nvPicPr>
        <p:blipFill>
          <a:blip r:embed="rId4" cstate="print"/>
          <a:srcRect/>
          <a:stretch>
            <a:fillRect/>
          </a:stretch>
        </p:blipFill>
        <p:spPr bwMode="auto">
          <a:xfrm>
            <a:off x="6091238" y="298450"/>
            <a:ext cx="2771775" cy="2085975"/>
          </a:xfrm>
          <a:prstGeom prst="rect">
            <a:avLst/>
          </a:prstGeom>
          <a:noFill/>
          <a:ln w="9525">
            <a:noFill/>
            <a:miter lim="800000"/>
            <a:headEnd/>
            <a:tailEnd/>
          </a:ln>
        </p:spPr>
      </p:pic>
      <p:pic>
        <p:nvPicPr>
          <p:cNvPr id="8199" name="Picture 7" descr="ANM0059"/>
          <p:cNvPicPr>
            <a:picLocks noChangeAspect="1" noChangeArrowheads="1"/>
          </p:cNvPicPr>
          <p:nvPr/>
        </p:nvPicPr>
        <p:blipFill>
          <a:blip r:embed="rId5" cstate="print"/>
          <a:srcRect/>
          <a:stretch>
            <a:fillRect/>
          </a:stretch>
        </p:blipFill>
        <p:spPr bwMode="auto">
          <a:xfrm>
            <a:off x="6091238" y="4483100"/>
            <a:ext cx="2789237" cy="2092325"/>
          </a:xfrm>
          <a:prstGeom prst="rect">
            <a:avLst/>
          </a:prstGeom>
          <a:noFill/>
          <a:ln w="9525">
            <a:noFill/>
            <a:miter lim="800000"/>
            <a:headEnd/>
            <a:tailEnd/>
          </a:ln>
        </p:spPr>
      </p:pic>
      <p:sp>
        <p:nvSpPr>
          <p:cNvPr id="8198" name="Rectangle 6"/>
          <p:cNvSpPr>
            <a:spLocks noChangeArrowheads="1"/>
          </p:cNvSpPr>
          <p:nvPr/>
        </p:nvSpPr>
        <p:spPr bwMode="auto">
          <a:xfrm>
            <a:off x="0" y="2492375"/>
            <a:ext cx="8834438" cy="1751013"/>
          </a:xfrm>
          <a:prstGeom prst="rect">
            <a:avLst/>
          </a:prstGeom>
          <a:noFill/>
          <a:ln w="9525">
            <a:noFill/>
            <a:miter lim="800000"/>
            <a:headEnd/>
            <a:tailEnd/>
          </a:ln>
        </p:spPr>
        <p:txBody>
          <a:bodyPr lIns="274551" tIns="76176" bIns="0" anchor="ctr">
            <a:spAutoFit/>
          </a:bodyPr>
          <a:lstStyle/>
          <a:p>
            <a:pPr algn="ctr"/>
            <a:r>
              <a:rPr lang="ru-RU" sz="2200"/>
              <a:t>электроникой, навигацией, связью, морским делом и другими.</a:t>
            </a:r>
          </a:p>
          <a:p>
            <a:pPr algn="ctr"/>
            <a:r>
              <a:rPr lang="ru-RU" sz="2200"/>
              <a:t>Идея применения знаний о живой природе для решения инженерных задач принадлежит Леонардо да Винчи, который пытался построить летательный аппарат с машущими крыльями, как у птиц: орнитоптер.</a:t>
            </a:r>
          </a:p>
        </p:txBody>
      </p:sp>
      <p:sp>
        <p:nvSpPr>
          <p:cNvPr id="8204" name="Rectangle 12"/>
          <p:cNvSpPr>
            <a:spLocks noChangeArrowheads="1"/>
          </p:cNvSpPr>
          <p:nvPr/>
        </p:nvSpPr>
        <p:spPr bwMode="auto">
          <a:xfrm>
            <a:off x="3167063" y="203200"/>
            <a:ext cx="2859087" cy="3381375"/>
          </a:xfrm>
          <a:prstGeom prst="rect">
            <a:avLst/>
          </a:prstGeom>
          <a:noFill/>
          <a:ln w="9525">
            <a:noFill/>
            <a:miter lim="800000"/>
            <a:headEnd/>
            <a:tailEnd/>
          </a:ln>
        </p:spPr>
        <p:txBody>
          <a:bodyPr>
            <a:spAutoFit/>
          </a:bodyPr>
          <a:lstStyle/>
          <a:p>
            <a:pPr algn="ctr"/>
            <a:r>
              <a:rPr lang="ru-RU" sz="2200"/>
              <a:t>Бионика тесно связана с биологией, физикой, химией, кибернетикой и инженерными науками:</a:t>
            </a:r>
          </a:p>
          <a:p>
            <a:pPr algn="ctr"/>
            <a:endParaRPr lang="ru-RU" sz="2200"/>
          </a:p>
          <a:p>
            <a:endParaRPr lang="ru-RU" sz="2200"/>
          </a:p>
          <a:p>
            <a:endParaRPr lang="ru-RU"/>
          </a:p>
        </p:txBody>
      </p:sp>
      <p:sp>
        <p:nvSpPr>
          <p:cNvPr id="8205" name="Rectangle 13"/>
          <p:cNvSpPr>
            <a:spLocks noChangeArrowheads="1"/>
          </p:cNvSpPr>
          <p:nvPr/>
        </p:nvSpPr>
        <p:spPr bwMode="auto">
          <a:xfrm>
            <a:off x="3097213" y="4216400"/>
            <a:ext cx="3036887" cy="2436813"/>
          </a:xfrm>
          <a:prstGeom prst="rect">
            <a:avLst/>
          </a:prstGeom>
          <a:noFill/>
          <a:ln w="9525">
            <a:noFill/>
            <a:miter lim="800000"/>
            <a:headEnd/>
            <a:tailEnd/>
          </a:ln>
        </p:spPr>
        <p:txBody>
          <a:bodyPr>
            <a:spAutoFit/>
          </a:bodyPr>
          <a:lstStyle/>
          <a:p>
            <a:pPr algn="ctr"/>
            <a:r>
              <a:rPr lang="ru-RU" sz="2200"/>
              <a:t>В 1960 в Дайтоне (США) состоялся первый симпозиум по бионике, который официально закрепил рождение новой науки.</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03"/>
                                        </p:tgtEl>
                                        <p:attrNameLst>
                                          <p:attrName>style.visibility</p:attrName>
                                        </p:attrNameLst>
                                      </p:cBhvr>
                                      <p:to>
                                        <p:strVal val="visible"/>
                                      </p:to>
                                    </p:set>
                                    <p:animEffect transition="in" filter="fade">
                                      <p:cBhvr>
                                        <p:cTn id="7" dur="2000"/>
                                        <p:tgtEl>
                                          <p:spTgt spid="8203"/>
                                        </p:tgtEl>
                                      </p:cBhvr>
                                    </p:animEffect>
                                  </p:childTnLst>
                                </p:cTn>
                              </p:par>
                              <p:par>
                                <p:cTn id="8" presetID="10" presetClass="entr" presetSubtype="0" fill="hold" nodeType="withEffect">
                                  <p:stCondLst>
                                    <p:cond delay="0"/>
                                  </p:stCondLst>
                                  <p:childTnLst>
                                    <p:set>
                                      <p:cBhvr>
                                        <p:cTn id="9" dur="1" fill="hold">
                                          <p:stCondLst>
                                            <p:cond delay="0"/>
                                          </p:stCondLst>
                                        </p:cTn>
                                        <p:tgtEl>
                                          <p:spTgt spid="8202"/>
                                        </p:tgtEl>
                                        <p:attrNameLst>
                                          <p:attrName>style.visibility</p:attrName>
                                        </p:attrNameLst>
                                      </p:cBhvr>
                                      <p:to>
                                        <p:strVal val="visible"/>
                                      </p:to>
                                    </p:set>
                                    <p:animEffect transition="in" filter="fade">
                                      <p:cBhvr>
                                        <p:cTn id="10" dur="2000"/>
                                        <p:tgtEl>
                                          <p:spTgt spid="8202"/>
                                        </p:tgtEl>
                                      </p:cBhvr>
                                    </p:animEffect>
                                  </p:childTnLst>
                                </p:cTn>
                              </p:par>
                              <p:par>
                                <p:cTn id="11" presetID="10" presetClass="entr" presetSubtype="0" fill="hold" nodeType="withEffect">
                                  <p:stCondLst>
                                    <p:cond delay="0"/>
                                  </p:stCondLst>
                                  <p:childTnLst>
                                    <p:set>
                                      <p:cBhvr>
                                        <p:cTn id="12" dur="1" fill="hold">
                                          <p:stCondLst>
                                            <p:cond delay="0"/>
                                          </p:stCondLst>
                                        </p:cTn>
                                        <p:tgtEl>
                                          <p:spTgt spid="8201"/>
                                        </p:tgtEl>
                                        <p:attrNameLst>
                                          <p:attrName>style.visibility</p:attrName>
                                        </p:attrNameLst>
                                      </p:cBhvr>
                                      <p:to>
                                        <p:strVal val="visible"/>
                                      </p:to>
                                    </p:set>
                                    <p:animEffect transition="in" filter="fade">
                                      <p:cBhvr>
                                        <p:cTn id="13" dur="2000"/>
                                        <p:tgtEl>
                                          <p:spTgt spid="8201"/>
                                        </p:tgtEl>
                                      </p:cBhvr>
                                    </p:animEffect>
                                  </p:childTnLst>
                                </p:cTn>
                              </p:par>
                              <p:par>
                                <p:cTn id="14" presetID="10" presetClass="entr" presetSubtype="0" fill="hold" nodeType="withEffect">
                                  <p:stCondLst>
                                    <p:cond delay="0"/>
                                  </p:stCondLst>
                                  <p:childTnLst>
                                    <p:set>
                                      <p:cBhvr>
                                        <p:cTn id="15" dur="1" fill="hold">
                                          <p:stCondLst>
                                            <p:cond delay="0"/>
                                          </p:stCondLst>
                                        </p:cTn>
                                        <p:tgtEl>
                                          <p:spTgt spid="8199"/>
                                        </p:tgtEl>
                                        <p:attrNameLst>
                                          <p:attrName>style.visibility</p:attrName>
                                        </p:attrNameLst>
                                      </p:cBhvr>
                                      <p:to>
                                        <p:strVal val="visible"/>
                                      </p:to>
                                    </p:set>
                                    <p:animEffect transition="in" filter="fade">
                                      <p:cBhvr>
                                        <p:cTn id="16" dur="2000"/>
                                        <p:tgtEl>
                                          <p:spTgt spid="819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fade">
                                      <p:cBhvr>
                                        <p:cTn id="19" dur="2000"/>
                                        <p:tgtEl>
                                          <p:spTgt spid="819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204"/>
                                        </p:tgtEl>
                                        <p:attrNameLst>
                                          <p:attrName>style.visibility</p:attrName>
                                        </p:attrNameLst>
                                      </p:cBhvr>
                                      <p:to>
                                        <p:strVal val="visible"/>
                                      </p:to>
                                    </p:set>
                                    <p:animEffect transition="in" filter="fade">
                                      <p:cBhvr>
                                        <p:cTn id="22" dur="2000"/>
                                        <p:tgtEl>
                                          <p:spTgt spid="820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205"/>
                                        </p:tgtEl>
                                        <p:attrNameLst>
                                          <p:attrName>style.visibility</p:attrName>
                                        </p:attrNameLst>
                                      </p:cBhvr>
                                      <p:to>
                                        <p:strVal val="visible"/>
                                      </p:to>
                                    </p:set>
                                    <p:animEffect transition="in" filter="fade">
                                      <p:cBhvr>
                                        <p:cTn id="25" dur="2000"/>
                                        <p:tgtEl>
                                          <p:spTgt spid="8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P spid="8204" grpId="0"/>
      <p:bldP spid="820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Rectangle 7"/>
          <p:cNvSpPr>
            <a:spLocks noChangeArrowheads="1"/>
          </p:cNvSpPr>
          <p:nvPr/>
        </p:nvSpPr>
        <p:spPr bwMode="auto">
          <a:xfrm>
            <a:off x="900113" y="515938"/>
            <a:ext cx="7200900" cy="579437"/>
          </a:xfrm>
          <a:prstGeom prst="rect">
            <a:avLst/>
          </a:prstGeom>
          <a:noFill/>
          <a:ln w="9525">
            <a:noFill/>
            <a:miter lim="800000"/>
            <a:headEnd/>
            <a:tailEnd/>
          </a:ln>
        </p:spPr>
        <p:txBody>
          <a:bodyPr anchor="ctr">
            <a:spAutoFit/>
          </a:bodyPr>
          <a:lstStyle/>
          <a:p>
            <a:pPr algn="ctr" eaLnBrk="0" hangingPunct="0"/>
            <a:r>
              <a:rPr lang="ru-RU" sz="3200" b="1"/>
              <a:t>Кибернетика</a:t>
            </a:r>
            <a:r>
              <a:rPr lang="ru-RU" sz="3200"/>
              <a:t> </a:t>
            </a:r>
          </a:p>
        </p:txBody>
      </p:sp>
      <p:sp>
        <p:nvSpPr>
          <p:cNvPr id="9224" name="Rectangle 8"/>
          <p:cNvSpPr>
            <a:spLocks noChangeArrowheads="1"/>
          </p:cNvSpPr>
          <p:nvPr/>
        </p:nvSpPr>
        <p:spPr bwMode="auto">
          <a:xfrm>
            <a:off x="395288" y="1922463"/>
            <a:ext cx="8208962" cy="3362325"/>
          </a:xfrm>
          <a:prstGeom prst="rect">
            <a:avLst/>
          </a:prstGeom>
          <a:noFill/>
          <a:ln w="9525">
            <a:noFill/>
            <a:miter lim="800000"/>
            <a:headEnd/>
            <a:tailEnd/>
          </a:ln>
        </p:spPr>
        <p:txBody>
          <a:bodyPr lIns="274551" tIns="76176" bIns="0" anchor="ctr">
            <a:spAutoFit/>
          </a:bodyPr>
          <a:lstStyle/>
          <a:p>
            <a:r>
              <a:rPr lang="ru-RU" sz="2400"/>
              <a:t>	Появление кибернетики, рассматривающей общие принципы управления и связи в живых организмах и машинах, стало стимулом для более широкого изучения строения и функций живых систем с целью выяснения их общности с техническими системами, а также использования полученных сведений о живых организмах для создания новых приборов, механизмов, материалов и т. п.</a:t>
            </a:r>
          </a:p>
          <a:p>
            <a:r>
              <a:rPr lang="ru-RU" sz="2400"/>
              <a:t>	</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fade">
                                      <p:cBhvr>
                                        <p:cTn id="7" dur="2000"/>
                                        <p:tgtEl>
                                          <p:spTgt spid="92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224"/>
                                        </p:tgtEl>
                                        <p:attrNameLst>
                                          <p:attrName>style.visibility</p:attrName>
                                        </p:attrNameLst>
                                      </p:cBhvr>
                                      <p:to>
                                        <p:strVal val="visible"/>
                                      </p:to>
                                    </p:set>
                                    <p:animEffect transition="in" filter="fade">
                                      <p:cBhvr>
                                        <p:cTn id="10" dur="20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P spid="9224"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11" name="Picture 11" descr="064"/>
          <p:cNvPicPr>
            <a:picLocks noChangeAspect="1" noChangeArrowheads="1"/>
          </p:cNvPicPr>
          <p:nvPr/>
        </p:nvPicPr>
        <p:blipFill>
          <a:blip r:embed="rId2" cstate="print"/>
          <a:srcRect/>
          <a:stretch>
            <a:fillRect/>
          </a:stretch>
        </p:blipFill>
        <p:spPr bwMode="auto">
          <a:xfrm>
            <a:off x="0" y="0"/>
            <a:ext cx="2970213" cy="2311400"/>
          </a:xfrm>
          <a:prstGeom prst="rect">
            <a:avLst/>
          </a:prstGeom>
          <a:noFill/>
          <a:ln w="9525">
            <a:noFill/>
            <a:miter lim="800000"/>
            <a:headEnd/>
            <a:tailEnd/>
          </a:ln>
        </p:spPr>
      </p:pic>
      <p:pic>
        <p:nvPicPr>
          <p:cNvPr id="51210" name="Picture 10" descr="007"/>
          <p:cNvPicPr>
            <a:picLocks noChangeAspect="1" noChangeArrowheads="1"/>
          </p:cNvPicPr>
          <p:nvPr/>
        </p:nvPicPr>
        <p:blipFill>
          <a:blip r:embed="rId3" cstate="print"/>
          <a:srcRect/>
          <a:stretch>
            <a:fillRect/>
          </a:stretch>
        </p:blipFill>
        <p:spPr bwMode="auto">
          <a:xfrm>
            <a:off x="5875338" y="4643438"/>
            <a:ext cx="3268662" cy="2214562"/>
          </a:xfrm>
          <a:prstGeom prst="rect">
            <a:avLst/>
          </a:prstGeom>
          <a:noFill/>
          <a:ln w="9525">
            <a:noFill/>
            <a:miter lim="800000"/>
            <a:headEnd/>
            <a:tailEnd/>
          </a:ln>
        </p:spPr>
      </p:pic>
      <p:pic>
        <p:nvPicPr>
          <p:cNvPr id="51207" name="Picture 7" descr="033"/>
          <p:cNvPicPr>
            <a:picLocks noGrp="1" noChangeAspect="1" noChangeArrowheads="1"/>
          </p:cNvPicPr>
          <p:nvPr>
            <p:ph sz="quarter" idx="3"/>
          </p:nvPr>
        </p:nvPicPr>
        <p:blipFill>
          <a:blip r:embed="rId4" cstate="print"/>
          <a:srcRect/>
          <a:stretch>
            <a:fillRect/>
          </a:stretch>
        </p:blipFill>
        <p:spPr>
          <a:xfrm>
            <a:off x="0" y="4641850"/>
            <a:ext cx="3211513" cy="2216150"/>
          </a:xfrm>
        </p:spPr>
      </p:pic>
      <p:pic>
        <p:nvPicPr>
          <p:cNvPr id="51204" name="Picture 4" descr="065"/>
          <p:cNvPicPr>
            <a:picLocks noGrp="1" noChangeAspect="1" noChangeArrowheads="1"/>
          </p:cNvPicPr>
          <p:nvPr>
            <p:ph sz="quarter" idx="2"/>
          </p:nvPr>
        </p:nvPicPr>
        <p:blipFill>
          <a:blip r:embed="rId5" cstate="print"/>
          <a:srcRect/>
          <a:stretch>
            <a:fillRect/>
          </a:stretch>
        </p:blipFill>
        <p:spPr>
          <a:xfrm>
            <a:off x="6140450" y="0"/>
            <a:ext cx="3003550" cy="2330450"/>
          </a:xfrm>
        </p:spPr>
      </p:pic>
      <p:sp>
        <p:nvSpPr>
          <p:cNvPr id="51202" name="Rectangle 2"/>
          <p:cNvSpPr>
            <a:spLocks noGrp="1"/>
          </p:cNvSpPr>
          <p:nvPr>
            <p:ph type="title"/>
          </p:nvPr>
        </p:nvSpPr>
        <p:spPr bwMode="auto">
          <a:xfrm>
            <a:off x="466725" y="133350"/>
            <a:ext cx="8229600" cy="1219200"/>
          </a:xfrm>
          <a:ln w="9525"/>
        </p:spPr>
        <p:txBody>
          <a:bodyPr wrap="square" lIns="91440" tIns="45720" rIns="91440" bIns="45720" numCol="1" compatLnSpc="1">
            <a:prstTxWarp prst="textNoShape">
              <a:avLst/>
            </a:prstTxWarp>
            <a:normAutofit fontScale="90000"/>
          </a:bodyPr>
          <a:lstStyle/>
          <a:p>
            <a:pPr algn="ctr">
              <a:defRPr/>
            </a:pPr>
            <a:r>
              <a:rPr lang="ru-RU" sz="3200" smtClean="0">
                <a:ln>
                  <a:noFill/>
                </a:ln>
                <a:effectLst/>
                <a:latin typeface="Arial" charset="0"/>
              </a:rPr>
              <a:t>Архитектурная</a:t>
            </a:r>
            <a:r>
              <a:rPr lang="ru-RU" sz="3200" b="1" smtClean="0">
                <a:ln>
                  <a:noFill/>
                </a:ln>
                <a:effectLst/>
                <a:latin typeface="Arial" charset="0"/>
              </a:rPr>
              <a:t> </a:t>
            </a:r>
            <a:r>
              <a:rPr lang="ru-RU" sz="3200" smtClean="0">
                <a:ln>
                  <a:noFill/>
                </a:ln>
                <a:effectLst/>
                <a:latin typeface="Arial" charset="0"/>
              </a:rPr>
              <a:t>бионика</a:t>
            </a:r>
            <a:r>
              <a:rPr lang="ru-RU" sz="3800" b="1" smtClean="0">
                <a:ln>
                  <a:noFill/>
                </a:ln>
                <a:effectLst/>
              </a:rPr>
              <a:t> </a:t>
            </a:r>
            <a:r>
              <a:rPr lang="ru-RU" sz="3800" smtClean="0">
                <a:ln>
                  <a:noFill/>
                </a:ln>
                <a:effectLst/>
              </a:rPr>
              <a:t/>
            </a:r>
            <a:br>
              <a:rPr lang="ru-RU" sz="3800" smtClean="0">
                <a:ln>
                  <a:noFill/>
                </a:ln>
                <a:effectLst/>
              </a:rPr>
            </a:br>
            <a:endParaRPr lang="ru-RU" sz="3800" smtClean="0">
              <a:ln>
                <a:noFill/>
              </a:ln>
              <a:effectLst/>
            </a:endParaRPr>
          </a:p>
        </p:txBody>
      </p:sp>
      <p:sp>
        <p:nvSpPr>
          <p:cNvPr id="51203" name="Rectangle 3"/>
          <p:cNvSpPr>
            <a:spLocks noGrp="1"/>
          </p:cNvSpPr>
          <p:nvPr>
            <p:ph type="body" sz="half" idx="1"/>
          </p:nvPr>
        </p:nvSpPr>
        <p:spPr>
          <a:xfrm>
            <a:off x="-187325" y="2174875"/>
            <a:ext cx="8955088" cy="3432175"/>
          </a:xfrm>
          <a:noFill/>
        </p:spPr>
        <p:txBody>
          <a:bodyPr/>
          <a:lstStyle/>
          <a:p>
            <a:pPr marL="539750" indent="-539750">
              <a:lnSpc>
                <a:spcPct val="90000"/>
              </a:lnSpc>
              <a:buFont typeface="Wingdings 2" pitchFamily="18" charset="2"/>
              <a:buNone/>
            </a:pPr>
            <a:r>
              <a:rPr lang="ru-RU" smtClean="0">
                <a:latin typeface="Arial" charset="0"/>
              </a:rPr>
              <a:t>      </a:t>
            </a:r>
            <a:r>
              <a:rPr lang="ru-RU" sz="2000" smtClean="0">
                <a:latin typeface="Arial" charset="0"/>
              </a:rPr>
              <a:t>функционально оправданных архитектурных форм, отличающихся красотой и гармонией, и создание новых рациональных конструкций с одновременным использованием удивительных свойств строительного материала живой природы, и открытие путей реализации единства конструирования и создания архитектурных средств с использованием энергии солнца, ветра, космических лучей. Но, пожалуй, наиболее важным</a:t>
            </a:r>
            <a:r>
              <a:rPr lang="ru-RU" smtClean="0">
                <a:latin typeface="Arial" charset="0"/>
              </a:rPr>
              <a:t> </a:t>
            </a:r>
            <a:r>
              <a:rPr lang="ru-RU" sz="2000" smtClean="0">
                <a:latin typeface="Arial" charset="0"/>
              </a:rPr>
              <a:t>ее результатом может быть активное участие в</a:t>
            </a:r>
            <a:r>
              <a:rPr lang="ru-RU" smtClean="0">
                <a:latin typeface="Arial" charset="0"/>
              </a:rPr>
              <a:t> </a:t>
            </a:r>
            <a:r>
              <a:rPr lang="ru-RU" sz="2000" smtClean="0">
                <a:latin typeface="Arial" charset="0"/>
              </a:rPr>
              <a:t>создании условий сохранения </a:t>
            </a:r>
          </a:p>
        </p:txBody>
      </p:sp>
      <p:sp>
        <p:nvSpPr>
          <p:cNvPr id="51212" name="Rectangle 12"/>
          <p:cNvSpPr>
            <a:spLocks noChangeArrowheads="1"/>
          </p:cNvSpPr>
          <p:nvPr/>
        </p:nvSpPr>
        <p:spPr bwMode="auto">
          <a:xfrm>
            <a:off x="2909888" y="703263"/>
            <a:ext cx="3316287" cy="2225675"/>
          </a:xfrm>
          <a:prstGeom prst="rect">
            <a:avLst/>
          </a:prstGeom>
          <a:noFill/>
          <a:ln w="9525">
            <a:noFill/>
            <a:miter lim="800000"/>
            <a:headEnd/>
            <a:tailEnd/>
          </a:ln>
        </p:spPr>
        <p:txBody>
          <a:bodyPr>
            <a:spAutoFit/>
          </a:bodyPr>
          <a:lstStyle/>
          <a:p>
            <a:pPr algn="ctr"/>
            <a:r>
              <a:rPr lang="ru-RU" sz="2000"/>
              <a:t>Это новое явление в архитектурной науке и практике. Здесь и возможности поиска новых,</a:t>
            </a:r>
          </a:p>
          <a:p>
            <a:pPr algn="ctr"/>
            <a:endParaRPr lang="ru-RU" sz="2000"/>
          </a:p>
          <a:p>
            <a:endParaRPr lang="ru-RU" sz="2000"/>
          </a:p>
        </p:txBody>
      </p:sp>
      <p:sp>
        <p:nvSpPr>
          <p:cNvPr id="51213" name="Rectangle 13"/>
          <p:cNvSpPr>
            <a:spLocks noChangeArrowheads="1"/>
          </p:cNvSpPr>
          <p:nvPr/>
        </p:nvSpPr>
        <p:spPr bwMode="auto">
          <a:xfrm>
            <a:off x="3294063" y="4648200"/>
            <a:ext cx="2487612" cy="1892300"/>
          </a:xfrm>
          <a:prstGeom prst="rect">
            <a:avLst/>
          </a:prstGeom>
          <a:noFill/>
          <a:ln w="9525">
            <a:noFill/>
            <a:miter lim="800000"/>
            <a:headEnd/>
            <a:tailEnd/>
          </a:ln>
        </p:spPr>
        <p:txBody>
          <a:bodyPr>
            <a:spAutoFit/>
          </a:bodyPr>
          <a:lstStyle/>
          <a:p>
            <a:pPr algn="ctr" eaLnBrk="0" hangingPunct="0">
              <a:lnSpc>
                <a:spcPct val="90000"/>
              </a:lnSpc>
              <a:spcBef>
                <a:spcPct val="50000"/>
              </a:spcBef>
              <a:buClr>
                <a:schemeClr val="accent2"/>
              </a:buClr>
              <a:buSzPct val="85000"/>
              <a:buFont typeface="Wingdings 2" pitchFamily="18" charset="2"/>
              <a:buNone/>
            </a:pPr>
            <a:r>
              <a:rPr lang="ru-RU" sz="2000"/>
              <a:t>живой природы и формировании гармоничного ее единства с архитектурой.</a:t>
            </a:r>
            <a:r>
              <a:rPr lang="ru-RU"/>
              <a:t> </a:t>
            </a:r>
            <a:endParaRPr lang="ru-RU" sz="2000"/>
          </a:p>
          <a:p>
            <a:pPr eaLnBrk="0" hangingPunct="0">
              <a:lnSpc>
                <a:spcPct val="90000"/>
              </a:lnSpc>
              <a:spcBef>
                <a:spcPct val="50000"/>
              </a:spcBef>
              <a:buClr>
                <a:schemeClr val="accent2"/>
              </a:buClr>
              <a:buSzPct val="85000"/>
              <a:buFont typeface="Wingdings 2" pitchFamily="18" charset="2"/>
              <a:buChar char=""/>
            </a:pPr>
            <a:endParaRPr lang="ru-RU" sz="200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11"/>
                                        </p:tgtEl>
                                        <p:attrNameLst>
                                          <p:attrName>style.visibility</p:attrName>
                                        </p:attrNameLst>
                                      </p:cBhvr>
                                      <p:to>
                                        <p:strVal val="visible"/>
                                      </p:to>
                                    </p:set>
                                    <p:animEffect transition="in" filter="fade">
                                      <p:cBhvr>
                                        <p:cTn id="7" dur="2000"/>
                                        <p:tgtEl>
                                          <p:spTgt spid="51211"/>
                                        </p:tgtEl>
                                      </p:cBhvr>
                                    </p:animEffect>
                                  </p:childTnLst>
                                </p:cTn>
                              </p:par>
                              <p:par>
                                <p:cTn id="8" presetID="10" presetClass="entr" presetSubtype="0" fill="hold" nodeType="withEffect">
                                  <p:stCondLst>
                                    <p:cond delay="0"/>
                                  </p:stCondLst>
                                  <p:childTnLst>
                                    <p:set>
                                      <p:cBhvr>
                                        <p:cTn id="9" dur="1" fill="hold">
                                          <p:stCondLst>
                                            <p:cond delay="0"/>
                                          </p:stCondLst>
                                        </p:cTn>
                                        <p:tgtEl>
                                          <p:spTgt spid="51210"/>
                                        </p:tgtEl>
                                        <p:attrNameLst>
                                          <p:attrName>style.visibility</p:attrName>
                                        </p:attrNameLst>
                                      </p:cBhvr>
                                      <p:to>
                                        <p:strVal val="visible"/>
                                      </p:to>
                                    </p:set>
                                    <p:animEffect transition="in" filter="fade">
                                      <p:cBhvr>
                                        <p:cTn id="10" dur="2000"/>
                                        <p:tgtEl>
                                          <p:spTgt spid="51210"/>
                                        </p:tgtEl>
                                      </p:cBhvr>
                                    </p:animEffect>
                                  </p:childTnLst>
                                </p:cTn>
                              </p:par>
                              <p:par>
                                <p:cTn id="11" presetID="10" presetClass="entr" presetSubtype="0" fill="hold" nodeType="withEffect">
                                  <p:stCondLst>
                                    <p:cond delay="0"/>
                                  </p:stCondLst>
                                  <p:childTnLst>
                                    <p:set>
                                      <p:cBhvr>
                                        <p:cTn id="12" dur="1" fill="hold">
                                          <p:stCondLst>
                                            <p:cond delay="0"/>
                                          </p:stCondLst>
                                        </p:cTn>
                                        <p:tgtEl>
                                          <p:spTgt spid="51207"/>
                                        </p:tgtEl>
                                        <p:attrNameLst>
                                          <p:attrName>style.visibility</p:attrName>
                                        </p:attrNameLst>
                                      </p:cBhvr>
                                      <p:to>
                                        <p:strVal val="visible"/>
                                      </p:to>
                                    </p:set>
                                    <p:animEffect transition="in" filter="fade">
                                      <p:cBhvr>
                                        <p:cTn id="13" dur="2000"/>
                                        <p:tgtEl>
                                          <p:spTgt spid="51207"/>
                                        </p:tgtEl>
                                      </p:cBhvr>
                                    </p:animEffect>
                                  </p:childTnLst>
                                </p:cTn>
                              </p:par>
                              <p:par>
                                <p:cTn id="14" presetID="10" presetClass="entr" presetSubtype="0" fill="hold" nodeType="withEffect">
                                  <p:stCondLst>
                                    <p:cond delay="0"/>
                                  </p:stCondLst>
                                  <p:childTnLst>
                                    <p:set>
                                      <p:cBhvr>
                                        <p:cTn id="15" dur="1" fill="hold">
                                          <p:stCondLst>
                                            <p:cond delay="0"/>
                                          </p:stCondLst>
                                        </p:cTn>
                                        <p:tgtEl>
                                          <p:spTgt spid="51204"/>
                                        </p:tgtEl>
                                        <p:attrNameLst>
                                          <p:attrName>style.visibility</p:attrName>
                                        </p:attrNameLst>
                                      </p:cBhvr>
                                      <p:to>
                                        <p:strVal val="visible"/>
                                      </p:to>
                                    </p:set>
                                    <p:animEffect transition="in" filter="fade">
                                      <p:cBhvr>
                                        <p:cTn id="16" dur="2000"/>
                                        <p:tgtEl>
                                          <p:spTgt spid="5120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1202"/>
                                        </p:tgtEl>
                                        <p:attrNameLst>
                                          <p:attrName>style.visibility</p:attrName>
                                        </p:attrNameLst>
                                      </p:cBhvr>
                                      <p:to>
                                        <p:strVal val="visible"/>
                                      </p:to>
                                    </p:set>
                                    <p:animEffect transition="in" filter="fade">
                                      <p:cBhvr>
                                        <p:cTn id="19" dur="2000"/>
                                        <p:tgtEl>
                                          <p:spTgt spid="5120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1203">
                                            <p:txEl>
                                              <p:pRg st="0" end="0"/>
                                            </p:txEl>
                                          </p:spTgt>
                                        </p:tgtEl>
                                        <p:attrNameLst>
                                          <p:attrName>style.visibility</p:attrName>
                                        </p:attrNameLst>
                                      </p:cBhvr>
                                      <p:to>
                                        <p:strVal val="visible"/>
                                      </p:to>
                                    </p:set>
                                    <p:animEffect transition="in" filter="fade">
                                      <p:cBhvr>
                                        <p:cTn id="22" dur="2000"/>
                                        <p:tgtEl>
                                          <p:spTgt spid="51203">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1212"/>
                                        </p:tgtEl>
                                        <p:attrNameLst>
                                          <p:attrName>style.visibility</p:attrName>
                                        </p:attrNameLst>
                                      </p:cBhvr>
                                      <p:to>
                                        <p:strVal val="visible"/>
                                      </p:to>
                                    </p:set>
                                    <p:animEffect transition="in" filter="fade">
                                      <p:cBhvr>
                                        <p:cTn id="25" dur="2000"/>
                                        <p:tgtEl>
                                          <p:spTgt spid="512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1213"/>
                                        </p:tgtEl>
                                        <p:attrNameLst>
                                          <p:attrName>style.visibility</p:attrName>
                                        </p:attrNameLst>
                                      </p:cBhvr>
                                      <p:to>
                                        <p:strVal val="visible"/>
                                      </p:to>
                                    </p:set>
                                    <p:animEffect transition="in" filter="fade">
                                      <p:cBhvr>
                                        <p:cTn id="28" dur="2000"/>
                                        <p:tgtEl>
                                          <p:spTgt spid="51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build="p"/>
      <p:bldP spid="51212" grpId="0"/>
      <p:bldP spid="512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4" name="Picture 10" descr="7"/>
          <p:cNvPicPr>
            <a:picLocks noChangeAspect="1" noChangeArrowheads="1"/>
          </p:cNvPicPr>
          <p:nvPr/>
        </p:nvPicPr>
        <p:blipFill>
          <a:blip r:embed="rId2" cstate="print"/>
          <a:srcRect/>
          <a:stretch>
            <a:fillRect/>
          </a:stretch>
        </p:blipFill>
        <p:spPr bwMode="auto">
          <a:xfrm>
            <a:off x="5722938" y="0"/>
            <a:ext cx="3421062" cy="3262313"/>
          </a:xfrm>
          <a:prstGeom prst="rect">
            <a:avLst/>
          </a:prstGeom>
          <a:noFill/>
          <a:ln w="9525">
            <a:noFill/>
            <a:miter lim="800000"/>
            <a:headEnd/>
            <a:tailEnd/>
          </a:ln>
        </p:spPr>
      </p:pic>
      <p:pic>
        <p:nvPicPr>
          <p:cNvPr id="11273" name="Picture 9" descr="6"/>
          <p:cNvPicPr>
            <a:picLocks noChangeAspect="1" noChangeArrowheads="1"/>
          </p:cNvPicPr>
          <p:nvPr/>
        </p:nvPicPr>
        <p:blipFill>
          <a:blip r:embed="rId3" cstate="print"/>
          <a:srcRect/>
          <a:stretch>
            <a:fillRect/>
          </a:stretch>
        </p:blipFill>
        <p:spPr bwMode="auto">
          <a:xfrm>
            <a:off x="0" y="2684463"/>
            <a:ext cx="2994025" cy="4173537"/>
          </a:xfrm>
          <a:prstGeom prst="rect">
            <a:avLst/>
          </a:prstGeom>
          <a:noFill/>
          <a:ln w="9525">
            <a:noFill/>
            <a:miter lim="800000"/>
            <a:headEnd/>
            <a:tailEnd/>
          </a:ln>
        </p:spPr>
      </p:pic>
      <p:sp>
        <p:nvSpPr>
          <p:cNvPr id="11271" name="Rectangle 7"/>
          <p:cNvSpPr>
            <a:spLocks noChangeArrowheads="1"/>
          </p:cNvSpPr>
          <p:nvPr/>
        </p:nvSpPr>
        <p:spPr bwMode="auto">
          <a:xfrm>
            <a:off x="755650" y="438150"/>
            <a:ext cx="7561263" cy="579438"/>
          </a:xfrm>
          <a:prstGeom prst="rect">
            <a:avLst/>
          </a:prstGeom>
          <a:noFill/>
          <a:ln w="9525">
            <a:noFill/>
            <a:miter lim="800000"/>
            <a:headEnd/>
            <a:tailEnd/>
          </a:ln>
        </p:spPr>
        <p:txBody>
          <a:bodyPr anchor="ctr">
            <a:spAutoFit/>
          </a:bodyPr>
          <a:lstStyle/>
          <a:p>
            <a:pPr algn="ctr" eaLnBrk="0" hangingPunct="0"/>
            <a:r>
              <a:rPr lang="ru-RU" sz="3200"/>
              <a:t>Моделирование живых организмов </a:t>
            </a:r>
          </a:p>
        </p:txBody>
      </p:sp>
      <p:sp>
        <p:nvSpPr>
          <p:cNvPr id="11272" name="Rectangle 8"/>
          <p:cNvSpPr>
            <a:spLocks noChangeArrowheads="1"/>
          </p:cNvSpPr>
          <p:nvPr/>
        </p:nvSpPr>
        <p:spPr bwMode="auto">
          <a:xfrm>
            <a:off x="539750" y="1062038"/>
            <a:ext cx="8064500" cy="5100637"/>
          </a:xfrm>
          <a:prstGeom prst="rect">
            <a:avLst/>
          </a:prstGeom>
          <a:noFill/>
          <a:ln w="9525">
            <a:noFill/>
            <a:miter lim="800000"/>
            <a:headEnd/>
            <a:tailEnd/>
          </a:ln>
        </p:spPr>
        <p:txBody>
          <a:bodyPr lIns="274551" tIns="76176" bIns="0" anchor="ctr">
            <a:spAutoFit/>
          </a:bodyPr>
          <a:lstStyle/>
          <a:p>
            <a:r>
              <a:rPr lang="ru-RU" sz="2000"/>
              <a:t>	</a:t>
            </a:r>
            <a:r>
              <a:rPr lang="ru-RU" sz="2200"/>
              <a:t>Создание модели в бионике - это половина дела. Для решения конкретной практической задачи необходима не только проверка наличия интересующих практику свойств модели, но и разработка методов расчёта заранее заданных технических характеристик устройства, разработка методов синтеза, обеспечивающих достижения требуемых в задаче показателей.</a:t>
            </a:r>
          </a:p>
          <a:p>
            <a:r>
              <a:rPr lang="ru-RU" sz="2200"/>
              <a:t>	И поэтому многие бионические модели, до того как получают техническое воплощение, начинают свою жизнь на компьютере. Строится математическое описание модели. По ней составляется компьютерная программа - бионическая модель. На такой компьютерной модели можно за короткое время обработать различные параметры и устранить конструктивные недостатки.</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74"/>
                                        </p:tgtEl>
                                        <p:attrNameLst>
                                          <p:attrName>style.visibility</p:attrName>
                                        </p:attrNameLst>
                                      </p:cBhvr>
                                      <p:to>
                                        <p:strVal val="visible"/>
                                      </p:to>
                                    </p:set>
                                    <p:animEffect transition="in" filter="fade">
                                      <p:cBhvr>
                                        <p:cTn id="7" dur="2000"/>
                                        <p:tgtEl>
                                          <p:spTgt spid="11274"/>
                                        </p:tgtEl>
                                      </p:cBhvr>
                                    </p:animEffect>
                                  </p:childTnLst>
                                </p:cTn>
                              </p:par>
                              <p:par>
                                <p:cTn id="8" presetID="10" presetClass="entr" presetSubtype="0" fill="hold" nodeType="withEffect">
                                  <p:stCondLst>
                                    <p:cond delay="0"/>
                                  </p:stCondLst>
                                  <p:childTnLst>
                                    <p:set>
                                      <p:cBhvr>
                                        <p:cTn id="9" dur="1" fill="hold">
                                          <p:stCondLst>
                                            <p:cond delay="0"/>
                                          </p:stCondLst>
                                        </p:cTn>
                                        <p:tgtEl>
                                          <p:spTgt spid="11273"/>
                                        </p:tgtEl>
                                        <p:attrNameLst>
                                          <p:attrName>style.visibility</p:attrName>
                                        </p:attrNameLst>
                                      </p:cBhvr>
                                      <p:to>
                                        <p:strVal val="visible"/>
                                      </p:to>
                                    </p:set>
                                    <p:animEffect transition="in" filter="fade">
                                      <p:cBhvr>
                                        <p:cTn id="10" dur="2000"/>
                                        <p:tgtEl>
                                          <p:spTgt spid="1127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271"/>
                                        </p:tgtEl>
                                        <p:attrNameLst>
                                          <p:attrName>style.visibility</p:attrName>
                                        </p:attrNameLst>
                                      </p:cBhvr>
                                      <p:to>
                                        <p:strVal val="visible"/>
                                      </p:to>
                                    </p:set>
                                    <p:animEffect transition="in" filter="fade">
                                      <p:cBhvr>
                                        <p:cTn id="13" dur="2000"/>
                                        <p:tgtEl>
                                          <p:spTgt spid="1127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272"/>
                                        </p:tgtEl>
                                        <p:attrNameLst>
                                          <p:attrName>style.visibility</p:attrName>
                                        </p:attrNameLst>
                                      </p:cBhvr>
                                      <p:to>
                                        <p:strVal val="visible"/>
                                      </p:to>
                                    </p:set>
                                    <p:animEffect transition="in" filter="fade">
                                      <p:cBhvr>
                                        <p:cTn id="16" dur="20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P spid="1127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9"/>
          <p:cNvSpPr>
            <a:spLocks noChangeArrowheads="1"/>
          </p:cNvSpPr>
          <p:nvPr/>
        </p:nvSpPr>
        <p:spPr bwMode="auto">
          <a:xfrm>
            <a:off x="519113" y="0"/>
            <a:ext cx="7920037" cy="2012950"/>
          </a:xfrm>
          <a:prstGeom prst="rect">
            <a:avLst/>
          </a:prstGeom>
          <a:noFill/>
          <a:ln w="9525">
            <a:noFill/>
            <a:miter lim="800000"/>
            <a:headEnd/>
            <a:tailEnd/>
          </a:ln>
        </p:spPr>
        <p:txBody>
          <a:bodyPr anchor="ctr">
            <a:spAutoFit/>
          </a:bodyPr>
          <a:lstStyle/>
          <a:p>
            <a:pPr algn="ctr" eaLnBrk="0" hangingPunct="0"/>
            <a:r>
              <a:rPr lang="ru-RU"/>
              <a:t/>
            </a:r>
            <a:br>
              <a:rPr lang="ru-RU"/>
            </a:br>
            <a:r>
              <a:rPr lang="ru-RU" sz="2800" b="1"/>
              <a:t>Сегодня бионика имеет несколько направлений:</a:t>
            </a:r>
            <a:r>
              <a:rPr lang="ru-RU" sz="2800"/>
              <a:t/>
            </a:r>
            <a:br>
              <a:rPr lang="ru-RU" sz="2800"/>
            </a:br>
            <a:endParaRPr lang="ru-RU" sz="2800"/>
          </a:p>
          <a:p>
            <a:pPr eaLnBrk="0" hangingPunct="0"/>
            <a:endParaRPr lang="ru-RU" sz="2400"/>
          </a:p>
        </p:txBody>
      </p:sp>
      <p:sp>
        <p:nvSpPr>
          <p:cNvPr id="13315" name="Rectangle 10"/>
          <p:cNvSpPr>
            <a:spLocks noChangeArrowheads="1"/>
          </p:cNvSpPr>
          <p:nvPr/>
        </p:nvSpPr>
        <p:spPr bwMode="auto">
          <a:xfrm>
            <a:off x="431800" y="1328738"/>
            <a:ext cx="8137525" cy="4441825"/>
          </a:xfrm>
          <a:prstGeom prst="rect">
            <a:avLst/>
          </a:prstGeom>
          <a:noFill/>
          <a:ln w="9525">
            <a:noFill/>
            <a:miter lim="800000"/>
            <a:headEnd/>
            <a:tailEnd/>
          </a:ln>
        </p:spPr>
        <p:txBody>
          <a:bodyPr lIns="0" tIns="76176" bIns="0" anchor="ctr">
            <a:spAutoFit/>
          </a:bodyPr>
          <a:lstStyle/>
          <a:p>
            <a:pPr>
              <a:buFont typeface="Wingdings" pitchFamily="2" charset="2"/>
              <a:buChar char="ь"/>
            </a:pPr>
            <a:r>
              <a:rPr lang="ru-RU" sz="2600"/>
              <a:t>	Архитектурно-строительная бионика изучает законы формирования и структурообразования живых тканей, занимается анализом конструктивных систем живых организмов по принципу экономии материала, энергии и обеспечения надежности. </a:t>
            </a:r>
          </a:p>
          <a:p>
            <a:pPr>
              <a:buFont typeface="Wingdings" pitchFamily="2" charset="2"/>
              <a:buChar char="ь"/>
            </a:pPr>
            <a:r>
              <a:rPr lang="ru-RU" sz="2600"/>
              <a:t>	Нейробионика изучает работу мозга, исследует механизмы памяти. Интенсивно изучаются органы чувств животных, внутренние механизмы реакции на окружающую среду и у животных, и у растений. </a:t>
            </a:r>
          </a:p>
        </p:txBody>
      </p:sp>
    </p:spTree>
  </p:cSld>
  <p:clrMapOvr>
    <a:masterClrMapping/>
  </p:clrMapOvr>
  <p:transition spd="med">
    <p:zo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Документ" ma:contentTypeID="0x01010095F81961879DD24F914F9E19ADC2E1E8" ma:contentTypeVersion="0" ma:contentTypeDescription="Создание документа." ma:contentTypeScope="" ma:versionID="b75becac54112e05e3f938722ba17f91">
  <xsd:schema xmlns:xsd="http://www.w3.org/2001/XMLSchema" xmlns:p="http://schemas.microsoft.com/office/2006/metadata/properties" targetNamespace="http://schemas.microsoft.com/office/2006/metadata/properties" ma:root="true" ma:fieldsID="53974d1da0c14f073d2cc649cae9f3e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содержимого" ma:readOnly="true"/>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F1974CA-C268-4A4C-8306-3271DFFFFE76}">
  <ds:schemaRefs>
    <ds:schemaRef ds:uri="http://schemas.microsoft.com/office/2006/metadata/properties"/>
  </ds:schemaRefs>
</ds:datastoreItem>
</file>

<file path=customXml/itemProps2.xml><?xml version="1.0" encoding="utf-8"?>
<ds:datastoreItem xmlns:ds="http://schemas.openxmlformats.org/officeDocument/2006/customXml" ds:itemID="{601BABFE-4FC3-469C-B2CC-0AE142EE4CD6}">
  <ds:schemaRefs>
    <ds:schemaRef ds:uri="http://schemas.microsoft.com/sharepoint/v3/contenttype/forms"/>
  </ds:schemaRefs>
</ds:datastoreItem>
</file>

<file path=customXml/itemProps3.xml><?xml version="1.0" encoding="utf-8"?>
<ds:datastoreItem xmlns:ds="http://schemas.openxmlformats.org/officeDocument/2006/customXml" ds:itemID="{0FFA2373-EE92-43F0-B83A-202195D3C1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Paper</Template>
  <TotalTime>1242</TotalTime>
  <Words>444</Words>
  <Application>Microsoft Office PowerPoint</Application>
  <PresentationFormat>Экран (4:3)</PresentationFormat>
  <Paragraphs>87</Paragraphs>
  <Slides>25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Бумажная</vt:lpstr>
      <vt:lpstr>Слайд 1</vt:lpstr>
      <vt:lpstr>Слайд 2</vt:lpstr>
      <vt:lpstr>Слайд 3</vt:lpstr>
      <vt:lpstr>Слайд 4</vt:lpstr>
      <vt:lpstr>Слайд 5</vt:lpstr>
      <vt:lpstr>Слайд 6</vt:lpstr>
      <vt:lpstr>Архитектурная бионика  </vt:lpstr>
      <vt:lpstr>Слайд 8</vt:lpstr>
      <vt:lpstr>Слайд 9</vt:lpstr>
      <vt:lpstr>Слайд 10</vt:lpstr>
      <vt:lpstr>Нейробионика</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Спасибо за внимание!</vt:lpstr>
      <vt:lpstr>Слайд 25</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Бионика “БИОлогия” и “техНИКА”</dc:title>
  <dc:creator>user</dc:creator>
  <cp:lastModifiedBy>Владислав</cp:lastModifiedBy>
  <cp:revision>92</cp:revision>
  <dcterms:created xsi:type="dcterms:W3CDTF">2007-09-21T09:53:22Z</dcterms:created>
  <dcterms:modified xsi:type="dcterms:W3CDTF">2012-11-28T15:49:29Z</dcterms:modified>
</cp:coreProperties>
</file>