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2416" autoAdjust="0"/>
  </p:normalViewPr>
  <p:slideViewPr>
    <p:cSldViewPr>
      <p:cViewPr varScale="1">
        <p:scale>
          <a:sx n="68" d="100"/>
          <a:sy n="68" d="100"/>
        </p:scale>
        <p:origin x="-87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7FAC-C7E7-4A30-A34B-BAD3AAD2A8C8}" type="datetimeFigureOut">
              <a:rPr lang="ru-RU" smtClean="0"/>
              <a:pPr/>
              <a:t>22.12.2013</a:t>
            </a:fld>
            <a:endParaRPr lang="uk-UA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708F6C6-6C91-4061-9996-0698CE25F01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7FAC-C7E7-4A30-A34B-BAD3AAD2A8C8}" type="datetimeFigureOut">
              <a:rPr lang="ru-RU" smtClean="0"/>
              <a:pPr/>
              <a:t>22.12.2013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F6C6-6C91-4061-9996-0698CE25F01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7FAC-C7E7-4A30-A34B-BAD3AAD2A8C8}" type="datetimeFigureOut">
              <a:rPr lang="ru-RU" smtClean="0"/>
              <a:pPr/>
              <a:t>22.12.2013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F6C6-6C91-4061-9996-0698CE25F01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7FAC-C7E7-4A30-A34B-BAD3AAD2A8C8}" type="datetimeFigureOut">
              <a:rPr lang="ru-RU" smtClean="0"/>
              <a:pPr/>
              <a:t>22.12.2013</a:t>
            </a:fld>
            <a:endParaRPr lang="uk-UA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708F6C6-6C91-4061-9996-0698CE25F01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7FAC-C7E7-4A30-A34B-BAD3AAD2A8C8}" type="datetimeFigureOut">
              <a:rPr lang="ru-RU" smtClean="0"/>
              <a:pPr/>
              <a:t>22.12.2013</a:t>
            </a:fld>
            <a:endParaRPr lang="uk-UA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F6C6-6C91-4061-9996-0698CE25F012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7FAC-C7E7-4A30-A34B-BAD3AAD2A8C8}" type="datetimeFigureOut">
              <a:rPr lang="ru-RU" smtClean="0"/>
              <a:pPr/>
              <a:t>22.12.2013</a:t>
            </a:fld>
            <a:endParaRPr lang="uk-UA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F6C6-6C91-4061-9996-0698CE25F01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7FAC-C7E7-4A30-A34B-BAD3AAD2A8C8}" type="datetimeFigureOut">
              <a:rPr lang="ru-RU" smtClean="0"/>
              <a:pPr/>
              <a:t>22.12.2013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708F6C6-6C91-4061-9996-0698CE25F012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7FAC-C7E7-4A30-A34B-BAD3AAD2A8C8}" type="datetimeFigureOut">
              <a:rPr lang="ru-RU" smtClean="0"/>
              <a:pPr/>
              <a:t>22.12.2013</a:t>
            </a:fld>
            <a:endParaRPr lang="uk-UA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F6C6-6C91-4061-9996-0698CE25F01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7FAC-C7E7-4A30-A34B-BAD3AAD2A8C8}" type="datetimeFigureOut">
              <a:rPr lang="ru-RU" smtClean="0"/>
              <a:pPr/>
              <a:t>22.12.2013</a:t>
            </a:fld>
            <a:endParaRPr lang="uk-UA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F6C6-6C91-4061-9996-0698CE25F01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7FAC-C7E7-4A30-A34B-BAD3AAD2A8C8}" type="datetimeFigureOut">
              <a:rPr lang="ru-RU" smtClean="0"/>
              <a:pPr/>
              <a:t>22.12.2013</a:t>
            </a:fld>
            <a:endParaRPr lang="uk-UA" dirty="0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F6C6-6C91-4061-9996-0698CE25F01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7FAC-C7E7-4A30-A34B-BAD3AAD2A8C8}" type="datetimeFigureOut">
              <a:rPr lang="ru-RU" smtClean="0"/>
              <a:pPr/>
              <a:t>22.12.2013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F6C6-6C91-4061-9996-0698CE25F012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88D7FAC-C7E7-4A30-A34B-BAD3AAD2A8C8}" type="datetimeFigureOut">
              <a:rPr lang="ru-RU" smtClean="0"/>
              <a:pPr/>
              <a:t>22.12.2013</a:t>
            </a:fld>
            <a:endParaRPr lang="uk-UA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708F6C6-6C91-4061-9996-0698CE25F012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school.xvatit.com/index.php?title=%D0%A4%D0%B0%D0%B9%D0%BB:R88.jpg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school.xvatit.com/index.php?title=%D0%A4%D0%B0%D0%B9%D0%BB:R89.jpg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school.xvatit.com/index.php?title=%D0%A4%D0%B0%D0%B9%D0%BB:R91.jpg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4290"/>
            <a:ext cx="8458200" cy="1222375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400" b="1" i="1" cap="none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effectLst/>
                <a:latin typeface="Bookman Old Style" pitchFamily="18" charset="0"/>
              </a:rPr>
              <a:t>Травлення в ротовій порожнині.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643314"/>
            <a:ext cx="8458200" cy="914400"/>
          </a:xfrm>
        </p:spPr>
        <p:txBody>
          <a:bodyPr>
            <a:noAutofit/>
          </a:bodyPr>
          <a:lstStyle/>
          <a:p>
            <a:pPr>
              <a:buFont typeface="Courier New" pitchFamily="49" charset="0"/>
              <a:buChar char="o"/>
            </a:pPr>
            <a:r>
              <a:rPr lang="ru-RU" sz="32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Bookman Old Style" pitchFamily="18" charset="0"/>
              </a:rPr>
              <a:t>Які перетворення відбуваються з їжею у ротовій порожнині?</a:t>
            </a:r>
            <a:endParaRPr lang="en-US" sz="3200" dirty="0" smtClean="0">
              <a:latin typeface="Bookman Old Style" pitchFamily="18" charset="0"/>
            </a:endParaRPr>
          </a:p>
          <a:p>
            <a:pPr>
              <a:buFont typeface="Courier New" pitchFamily="49" charset="0"/>
              <a:buChar char="o"/>
            </a:pPr>
            <a:r>
              <a:rPr lang="ru-RU" sz="32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Bookman Old Style" pitchFamily="18" charset="0"/>
              </a:rPr>
              <a:t>Як відбувається слиновиділення?</a:t>
            </a:r>
            <a:endParaRPr lang="en-US" sz="32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Font typeface="Courier New" pitchFamily="49" charset="0"/>
              <a:buChar char="o"/>
            </a:pPr>
            <a:r>
              <a:rPr lang="ru-RU" sz="32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Bookman Old Style" pitchFamily="18" charset="0"/>
              </a:rPr>
              <a:t>Як людина ковтає?</a:t>
            </a:r>
            <a:endParaRPr lang="uk-UA" sz="32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Розташування (1) і види (2) зубів">
            <a:hlinkClick r:id="rId2" tooltip="&quot;Розташування (1) і види (2) зубів&quot;"/>
          </p:cNvPr>
          <p:cNvPicPr/>
          <p:nvPr/>
        </p:nvPicPr>
        <p:blipFill>
          <a:blip r:embed="rId3">
            <a:lum bright="-17000" contrast="37000"/>
          </a:blip>
          <a:srcRect/>
          <a:stretch>
            <a:fillRect/>
          </a:stretch>
        </p:blipFill>
        <p:spPr bwMode="auto">
          <a:xfrm>
            <a:off x="714348" y="3857628"/>
            <a:ext cx="7715304" cy="30003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785926"/>
            <a:ext cx="8686800" cy="841248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100" b="1" i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Які перетворення відбуваються з їжею у ротовій порожнині?</a:t>
            </a:r>
            <a:r>
              <a:rPr lang="ru-RU" sz="20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20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Травний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канал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починається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з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ротової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порожнини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Там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їжа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аналізується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на смак,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змочується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перемішується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зазнає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механічної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та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хімічної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обробки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після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чого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формується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харчову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грудку для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подальшого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просування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її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по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стравоходу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b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Язик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-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це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рухливий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орган,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утворений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м'язовою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посмугованою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скелетною тканиною, на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слизовій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оболонці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якого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містяться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смакові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рецептори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Завдяки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цим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рецепторам ми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розрізняємо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кисле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солодке,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солоне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гірке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і таким чином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визначаємо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смак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їжі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Язик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також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бере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участь у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змочуванні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їжі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її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перемішуванні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та в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процесі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ковтання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У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людини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він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є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ще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й органом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мовлення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b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Іншими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важливими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органами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ротової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порожнини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є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зуби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які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подрібнюють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і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перетирають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їжу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до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кашоподібного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стану.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Зуби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розташовані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комірках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верхньої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та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нижньої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щелеп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ротової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cap="none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порожнини</a:t>
            </a:r>
            <a:r>
              <a:rPr lang="ru-RU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  <a:r>
              <a:rPr lang="en-US" sz="2000" b="1" cap="none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uk-UA" b="1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Рисунок 2" descr="Мал.2. Будова зуба">
            <a:hlinkClick r:id="rId2" tooltip="&quot;Мал.2. Будова зуба&quot;"/>
          </p:cNvPr>
          <p:cNvPicPr>
            <a:picLocks noChangeAspect="1" noChangeArrowheads="1"/>
          </p:cNvPicPr>
          <p:nvPr/>
        </p:nvPicPr>
        <p:blipFill>
          <a:blip r:embed="rId3">
            <a:lum bright="-16000" contrast="46000"/>
          </a:blip>
          <a:srcRect/>
          <a:stretch>
            <a:fillRect/>
          </a:stretch>
        </p:blipFill>
        <p:spPr bwMode="auto">
          <a:xfrm rot="840822">
            <a:off x="4931278" y="986111"/>
            <a:ext cx="3850441" cy="34653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492919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0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 формою і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функціями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зуби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поділяють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на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різці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ікла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малі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і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великі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кутні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На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кожній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щелепі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по 4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різці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2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ікла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4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малих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кутніх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і 6 великих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кутніх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зубів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Різці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та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ікла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мають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по одному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кореню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Цими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зубами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відкушують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їжу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Кутні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зуби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мають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два або три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корені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Малі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та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великі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кутні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зуби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подрібнюють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їжу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 кожному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зубі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розрізняють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коронку,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шийку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і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корінь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(мал.1,2). Коронку зуба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вкриває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емаль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(мал.2).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Це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найтвердіша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тканина в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організмі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людини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за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твердістю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наближається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до кварцу.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Під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емаллю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розташований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дентин.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Він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утворює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більшу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частину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коронки,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шийки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і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зануреного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 ясна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кореня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Шийку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і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корінь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зуба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вкриває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цемент.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Порожнину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зуба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заповнює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сполучна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тканина - пульпа. У пульпу через канал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кореня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входять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кровоносні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та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лімфатичні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судини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нерви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За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рахунок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пульпи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зуб живиться та росте.</a:t>
            </a:r>
            <a:endParaRPr kumimoji="0" lang="ru-RU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линні залози">
            <a:hlinkClick r:id="rId2" tooltip="&quot;Слинні залози&quot;"/>
          </p:cNvPr>
          <p:cNvPicPr/>
          <p:nvPr/>
        </p:nvPicPr>
        <p:blipFill>
          <a:blip r:embed="rId3">
            <a:lum bright="-18000" contrast="32000"/>
          </a:blip>
          <a:srcRect/>
          <a:stretch>
            <a:fillRect/>
          </a:stretch>
        </p:blipFill>
        <p:spPr bwMode="auto">
          <a:xfrm>
            <a:off x="1428728" y="2786058"/>
            <a:ext cx="6000792" cy="37147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0"/>
            <a:ext cx="9144000" cy="3447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ea typeface="Times New Roman" pitchFamily="18" charset="0"/>
                <a:cs typeface="Arial" pitchFamily="34" charset="0"/>
              </a:rPr>
              <a:t>Як відбувається слиновиділення?</a:t>
            </a:r>
            <a:endParaRPr kumimoji="0" lang="ru-RU" sz="2000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Слина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виділяється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рефлекторно.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Їжа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подразнює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рецептори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язика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і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слизової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оболонки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Нервові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імпульси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від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рецепторів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по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чутливих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нервових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волокнах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надходять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до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довгастого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мозку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, 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якому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міститься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центр слиновиділення. Від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нього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по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рухових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нервових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волокнах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імпульси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надходять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до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слинних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залоз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і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стимулюють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виділення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слини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Це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безумовнорефлекторне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слиновиділення.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Слина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може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також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виділятися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і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тоді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, коли людина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бачить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їжу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відчуває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її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запах або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навіть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думає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про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неї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Це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умовнорефлекторне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слиновиділення.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</a:br>
            <a:r>
              <a:rPr kumimoji="0" lang="ru-RU" sz="1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/>
            </a:r>
            <a:br>
              <a:rPr kumimoji="0" lang="ru-RU" sz="1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</a:br>
            <a:r>
              <a:rPr kumimoji="0" lang="ru-RU" sz="1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/>
            </a:r>
            <a:br>
              <a:rPr kumimoji="0" lang="ru-RU" sz="1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28728" y="2857496"/>
            <a:ext cx="18323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err="1" smtClean="0"/>
              <a:t>Слинні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залози</a:t>
            </a:r>
            <a:endParaRPr lang="uk-UA" b="1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3" descr="http://cow-leech.ru/tw_refs/1/862/862_html_37e7252c.jpg"/>
          <p:cNvPicPr>
            <a:picLocks noChangeAspect="1" noChangeArrowheads="1"/>
          </p:cNvPicPr>
          <p:nvPr/>
        </p:nvPicPr>
        <p:blipFill>
          <a:blip r:embed="rId2">
            <a:lum bright="-9000" contrast="5000"/>
          </a:blip>
          <a:srcRect/>
          <a:stretch>
            <a:fillRect/>
          </a:stretch>
        </p:blipFill>
        <p:spPr bwMode="auto">
          <a:xfrm>
            <a:off x="4829157" y="2731784"/>
            <a:ext cx="4314843" cy="412621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0"/>
            <a:ext cx="7429552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Як людина ковтає?</a:t>
            </a:r>
            <a:endParaRPr kumimoji="0" lang="ru-RU" sz="2400" b="1" i="0" u="none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Пережовану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змочену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слиною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та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частково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розщеплену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їжу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(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харчову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грудку)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язик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проштовхує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до глотки.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Потім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завдяки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скороченню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м'язів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язика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і глотки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їжа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потрапляє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до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стравоходу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тобто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людина ковтає.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Під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час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ковтання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вхід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у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дихальні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шляхи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закривається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надгортанним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хрящем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.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Стінки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стравоходу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хвилеподібно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скорочуються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сприяючи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просуванню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харчової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грудки до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шлунка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/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285728"/>
            <a:ext cx="91440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Узагальнення</a:t>
            </a:r>
            <a:r>
              <a:rPr kumimoji="0" lang="uk-UA" sz="2400" b="1" i="0" u="none" strike="noStrike" cap="all" normalizeH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2400" b="1" i="0" u="none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Травний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канал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починається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ротової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порожнини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У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ній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визначається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смак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їжі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її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якість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відбувається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механічна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подрібнення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перемішування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та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хімічна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первинне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розщеплення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вуглеводів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під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дією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травних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ферментів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амілази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і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мальтази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обробка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їжа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зволожується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набуває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вигляду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харчової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грудки.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Під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час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ковтання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харчова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грудка проходить в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інший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відділ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травного каналу - глотку, а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потім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стравохід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і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шлунок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4857760"/>
            <a:ext cx="83582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Роботу виконала: учениця 9 класу  Таганчанської ЗОШ Майстренко Ірина</a:t>
            </a:r>
          </a:p>
          <a:p>
            <a:r>
              <a:rPr lang="uk-U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Вчитель: Горяна Галина Петрівна  </a:t>
            </a:r>
            <a:endParaRPr lang="uk-UA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3" name="Рисунок 2" descr="Рисунок4.jpg"/>
          <p:cNvPicPr>
            <a:picLocks noChangeAspect="1"/>
          </p:cNvPicPr>
          <p:nvPr/>
        </p:nvPicPr>
        <p:blipFill>
          <a:blip r:embed="rId2" cstate="print">
            <a:lum contrast="28000"/>
          </a:blip>
          <a:stretch>
            <a:fillRect/>
          </a:stretch>
        </p:blipFill>
        <p:spPr>
          <a:xfrm>
            <a:off x="500034" y="428604"/>
            <a:ext cx="7990694" cy="421484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45</TotalTime>
  <Words>189</Words>
  <Application>Microsoft Office PowerPoint</Application>
  <PresentationFormat>Экран (4:3)</PresentationFormat>
  <Paragraphs>17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Травлення в ротовій порожнині. </vt:lpstr>
      <vt:lpstr>Які перетворення відбуваються з їжею у ротовій порожнині? Травний канал починається з ротової порожнини. Там їжа аналізується на смак, змочується, перемішується, зазнає механічної та хімічної обробки, після чого формується в харчову грудку для подальшого просування її по стравоходу. Язик - це рухливий орган, утворений м'язовою посмугованою скелетною тканиною, на слизовій оболонці якого містяться смакові рецептори. Завдяки цим рецепторам ми розрізняємо кисле, солодке, солоне, гірке і таким чином визначаємо смак їжі. Язик також бере участь у змочуванні їжі, її перемішуванні та в процесі ковтання. У людини він є ще й органом мовлення. Іншими важливими органами ротової порожнини є зуби, які подрібнюють і перетирають їжу до кашоподібного стану. Зуби розташовані в комірках верхньої та нижньої щелеп ротової порожнини.   </vt:lpstr>
      <vt:lpstr>Слайд 3</vt:lpstr>
      <vt:lpstr>Слайд 4</vt:lpstr>
      <vt:lpstr>Слайд 5</vt:lpstr>
      <vt:lpstr>Слайд 6</vt:lpstr>
      <vt:lpstr>Слайд 7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Травлення в ротовій порожнині. </dc:title>
  <dc:creator>Admin</dc:creator>
  <cp:lastModifiedBy>Admin</cp:lastModifiedBy>
  <cp:revision>5</cp:revision>
  <dcterms:created xsi:type="dcterms:W3CDTF">2013-12-13T16:24:28Z</dcterms:created>
  <dcterms:modified xsi:type="dcterms:W3CDTF">2013-12-22T15:22:25Z</dcterms:modified>
</cp:coreProperties>
</file>