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70" r:id="rId10"/>
    <p:sldId id="271" r:id="rId11"/>
    <p:sldId id="266" r:id="rId12"/>
    <p:sldId id="261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4010-9605-4435-AE67-64F9CD713CDC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5CAA9-7B11-4E2E-A52E-89288C9EDD5D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5CAA9-7B11-4E2E-A52E-89288C9EDD5D}" type="slidenum">
              <a:rPr lang="ru-RU" smtClean="0"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C223C1-02F7-4B4A-A4C2-44FB72CD0421}" type="datetimeFigureOut">
              <a:rPr lang="ru-RU" smtClean="0"/>
              <a:t>22.01.2013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32A78F-D59E-4A20-8D68-845A960CF6F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uk.wikipedia.org/wiki/%D0%93%D0%BE%D0%BB%D0%BE%D0%B2%D0%BD%D0%B8%D0%B9_%D0%BC%D0%BE%D0%B7%D0%BE%D0%BA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7%D0%B4%D0%BE%D1%80%D0%BE%D0%B2%D0%B8%D0%B9_%D1%81%D0%BF%D0%BE%D1%81%D1%96%D0%B1_%D0%B6%D0%B8%D1%82%D1%82%D1%8F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0%D1%82%D0%B5%D1%80%D1%96%D0%B0%D0%BB%D1%8C%D0%BD%D0%B0_%D0%B3%D1%96%D0%BF%D0%B5%D1%80%D1%82%D0%B5%D0%BD%D0%B7%D1%96%D1%8F" TargetMode="External"/><Relationship Id="rId2" Type="http://schemas.openxmlformats.org/officeDocument/2006/relationships/hyperlink" Target="http://uk.wikipedia.org/wiki/%D0%9A%D1%80%D0%BE%D0%B2%D0%BE%D0%BE%D0%B1%D1%96%D0%B3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k.wikipedia.org/wiki/%D0%86%D1%88%D0%B5%D0%BC%D1%96%D1%87%D0%BD%D0%B0_%D1%85%D0%B2%D0%BE%D1%80%D0%BE%D0%B1%D0%B0_%D1%81%D0%B5%D1%80%D1%86%D1%8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F%D0%BE%D0%BB%D1%83%D1%87%D0%BD%D0%B0_%D1%82%D0%BA%D0%B0%D0%BD%D0%B8%D0%BD%D0%B0" TargetMode="External"/><Relationship Id="rId7" Type="http://schemas.openxmlformats.org/officeDocument/2006/relationships/hyperlink" Target="http://uk.wikipedia.org/wiki/%D0%86%D0%BD%D1%81%D1%83%D0%BB%D1%8C%D1%82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86%D0%BD%D1%84%D0%B0%D1%80%D0%BA%D1%82" TargetMode="External"/><Relationship Id="rId5" Type="http://schemas.openxmlformats.org/officeDocument/2006/relationships/hyperlink" Target="http://uk.wikipedia.org/wiki/%D0%9A%D1%80%D0%BE%D0%B2%27%D1%8F%D0%BD%D0%B8%D0%B9_%D1%82%D0%B8%D1%81%D0%BA" TargetMode="External"/><Relationship Id="rId4" Type="http://schemas.openxmlformats.org/officeDocument/2006/relationships/hyperlink" Target="http://uk.wikipedia.org/wiki/%D0%90%D1%80%D1%82%D0%B5%D1%80%D1%96%D1%8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458200" cy="4680520"/>
          </a:xfrm>
        </p:spPr>
        <p:txBody>
          <a:bodyPr>
            <a:normAutofit/>
          </a:bodyPr>
          <a:lstStyle/>
          <a:p>
            <a:r>
              <a:rPr lang="uk-UA" dirty="0" smtClean="0"/>
              <a:t>Захворювання серцево-судинної системи, біль у серці, набряки. Перша допомога.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Недостатність</a:t>
            </a:r>
            <a:r>
              <a:rPr lang="ru-RU" sz="2400" b="1" dirty="0"/>
              <a:t> </a:t>
            </a:r>
            <a:r>
              <a:rPr lang="ru-RU" sz="2400" b="1" dirty="0" err="1"/>
              <a:t>серця</a:t>
            </a:r>
            <a:r>
              <a:rPr lang="ru-RU" sz="2400" dirty="0"/>
              <a:t> – </a:t>
            </a:r>
            <a:r>
              <a:rPr lang="ru-RU" sz="2400" dirty="0" err="1"/>
              <a:t>патологічний</a:t>
            </a:r>
            <a:r>
              <a:rPr lang="ru-RU" sz="2400" dirty="0"/>
              <a:t> стан, </a:t>
            </a:r>
            <a:r>
              <a:rPr lang="ru-RU" sz="2400" dirty="0" err="1"/>
              <a:t>зумовлений</a:t>
            </a:r>
            <a:r>
              <a:rPr lang="ru-RU" sz="2400" dirty="0"/>
              <a:t> </a:t>
            </a:r>
            <a:r>
              <a:rPr lang="ru-RU" sz="2400" dirty="0" err="1"/>
              <a:t>неспроможністю</a:t>
            </a:r>
            <a:r>
              <a:rPr lang="ru-RU" sz="2400" dirty="0"/>
              <a:t> </a:t>
            </a:r>
            <a:r>
              <a:rPr lang="ru-RU" sz="2400" dirty="0" err="1"/>
              <a:t>серця</a:t>
            </a:r>
            <a:r>
              <a:rPr lang="ru-RU" sz="2400" dirty="0"/>
              <a:t> </a:t>
            </a:r>
            <a:r>
              <a:rPr lang="ru-RU" sz="2400" dirty="0" err="1"/>
              <a:t>забезпечити</a:t>
            </a:r>
            <a:r>
              <a:rPr lang="ru-RU" sz="2400" dirty="0"/>
              <a:t> </a:t>
            </a:r>
            <a:r>
              <a:rPr lang="ru-RU" sz="2400" dirty="0" err="1"/>
              <a:t>органи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тканини</a:t>
            </a:r>
            <a:r>
              <a:rPr lang="ru-RU" sz="2400" dirty="0"/>
              <a:t> </a:t>
            </a:r>
            <a:r>
              <a:rPr lang="ru-RU" sz="2400" dirty="0" err="1"/>
              <a:t>адекватним</a:t>
            </a:r>
            <a:r>
              <a:rPr lang="ru-RU" sz="2400" dirty="0"/>
              <a:t> </a:t>
            </a:r>
            <a:r>
              <a:rPr lang="ru-RU" sz="2400" dirty="0" err="1"/>
              <a:t>кровопостачанням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Основним</a:t>
            </a:r>
            <a:r>
              <a:rPr lang="ru-RU" sz="2400" dirty="0"/>
              <a:t> </a:t>
            </a:r>
            <a:r>
              <a:rPr lang="ru-RU" sz="2400" dirty="0" err="1"/>
              <a:t>пусковим</a:t>
            </a:r>
            <a:r>
              <a:rPr lang="ru-RU" sz="2400" dirty="0"/>
              <a:t> </a:t>
            </a:r>
            <a:r>
              <a:rPr lang="ru-RU" sz="2400" dirty="0" err="1"/>
              <a:t>механізмом</a:t>
            </a:r>
            <a:r>
              <a:rPr lang="ru-RU" sz="2400" dirty="0"/>
              <a:t> </a:t>
            </a:r>
            <a:r>
              <a:rPr lang="ru-RU" sz="2400" dirty="0" err="1"/>
              <a:t>серцевої</a:t>
            </a:r>
            <a:r>
              <a:rPr lang="ru-RU" sz="2400" dirty="0"/>
              <a:t> </a:t>
            </a:r>
            <a:r>
              <a:rPr lang="ru-RU" sz="2400" dirty="0" err="1"/>
              <a:t>недостатності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зменшення</a:t>
            </a:r>
            <a:r>
              <a:rPr lang="ru-RU" sz="2400" dirty="0"/>
              <a:t> </a:t>
            </a:r>
            <a:r>
              <a:rPr lang="ru-RU" sz="2400" dirty="0" err="1"/>
              <a:t>серцевого</a:t>
            </a:r>
            <a:r>
              <a:rPr lang="ru-RU" sz="2400" dirty="0"/>
              <a:t> </a:t>
            </a:r>
            <a:r>
              <a:rPr lang="ru-RU" sz="2400" dirty="0" err="1"/>
              <a:t>викиду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сповільнення</a:t>
            </a:r>
            <a:r>
              <a:rPr lang="ru-RU" sz="2400" dirty="0"/>
              <a:t> кровоточу. </a:t>
            </a:r>
            <a:r>
              <a:rPr lang="ru-RU" sz="2400" dirty="0" err="1"/>
              <a:t>Воно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спричинене</a:t>
            </a:r>
            <a:r>
              <a:rPr lang="ru-RU" sz="2400" dirty="0"/>
              <a:t> </a:t>
            </a:r>
            <a:r>
              <a:rPr lang="ru-RU" sz="2400" dirty="0" err="1"/>
              <a:t>метаболічним</a:t>
            </a:r>
            <a:r>
              <a:rPr lang="ru-RU" sz="2400" dirty="0"/>
              <a:t> </a:t>
            </a:r>
            <a:r>
              <a:rPr lang="ru-RU" sz="2400" dirty="0" err="1"/>
              <a:t>ураженням</a:t>
            </a:r>
            <a:r>
              <a:rPr lang="ru-RU" sz="2400" dirty="0"/>
              <a:t> </a:t>
            </a:r>
            <a:r>
              <a:rPr lang="ru-RU" sz="2400" dirty="0" err="1"/>
              <a:t>міокарда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перевантаженням</a:t>
            </a:r>
            <a:r>
              <a:rPr lang="ru-RU" sz="2400" dirty="0"/>
              <a:t>. У </a:t>
            </a:r>
            <a:r>
              <a:rPr lang="ru-RU" sz="2400" dirty="0" err="1"/>
              <a:t>практиці</a:t>
            </a:r>
            <a:r>
              <a:rPr lang="ru-RU" sz="2400" dirty="0"/>
              <a:t> </a:t>
            </a:r>
            <a:r>
              <a:rPr lang="ru-RU" sz="2400" dirty="0" err="1"/>
              <a:t>найчастіше</a:t>
            </a:r>
            <a:r>
              <a:rPr lang="ru-RU" sz="2400" dirty="0"/>
              <a:t> </a:t>
            </a:r>
            <a:r>
              <a:rPr lang="ru-RU" sz="2400" dirty="0" err="1"/>
              <a:t>зустрічається</a:t>
            </a:r>
            <a:r>
              <a:rPr lang="ru-RU" sz="2400" dirty="0"/>
              <a:t> </a:t>
            </a:r>
            <a:r>
              <a:rPr lang="ru-RU" sz="2400" dirty="0" err="1"/>
              <a:t>поєднання</a:t>
            </a:r>
            <a:r>
              <a:rPr lang="ru-RU" sz="2400" dirty="0"/>
              <a:t> </a:t>
            </a:r>
            <a:r>
              <a:rPr lang="ru-RU" sz="2400" dirty="0" err="1"/>
              <a:t>обидвох</a:t>
            </a:r>
            <a:r>
              <a:rPr lang="ru-RU" sz="2400" dirty="0"/>
              <a:t> </a:t>
            </a:r>
            <a:r>
              <a:rPr lang="ru-RU" sz="2400" dirty="0" err="1"/>
              <a:t>патогенетичних</a:t>
            </a:r>
            <a:r>
              <a:rPr lang="ru-RU" sz="2400" dirty="0"/>
              <a:t> </a:t>
            </a:r>
            <a:r>
              <a:rPr lang="ru-RU" sz="2400" dirty="0" err="1"/>
              <a:t>механізмів</a:t>
            </a:r>
            <a:r>
              <a:rPr lang="ru-RU" sz="2000" dirty="0"/>
              <a:t>.</a:t>
            </a:r>
          </a:p>
        </p:txBody>
      </p:sp>
      <p:pic>
        <p:nvPicPr>
          <p:cNvPr id="30722" name="Picture 2" descr="http://www.organic.ua/images/stories/wnews/heart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89040"/>
            <a:ext cx="2857500" cy="2838450"/>
          </a:xfrm>
          <a:prstGeom prst="rect">
            <a:avLst/>
          </a:prstGeom>
          <a:noFill/>
        </p:spPr>
      </p:pic>
      <p:pic>
        <p:nvPicPr>
          <p:cNvPr id="30724" name="Picture 4" descr="http://m-l.com.ua/images/image3667855211076156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149080"/>
            <a:ext cx="4762500" cy="2409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532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/>
              <a:t>Інсу́льт</a:t>
            </a:r>
            <a:r>
              <a:rPr lang="vi-VN" sz="2400" dirty="0"/>
              <a:t> (від </a:t>
            </a:r>
            <a:r>
              <a:rPr lang="vi-VN" sz="2400" dirty="0" smtClean="0"/>
              <a:t>лат.</a:t>
            </a:r>
            <a:r>
              <a:rPr lang="vi-VN" sz="2400" dirty="0"/>
              <a:t> </a:t>
            </a:r>
            <a:r>
              <a:rPr lang="en-US" sz="2400" i="1" dirty="0" err="1"/>
              <a:t>insulto</a:t>
            </a:r>
            <a:r>
              <a:rPr lang="en-US" sz="2400" dirty="0"/>
              <a:t> «</a:t>
            </a:r>
            <a:r>
              <a:rPr lang="vi-VN" sz="2400" dirty="0"/>
              <a:t>скачу, стрибаю»), також </a:t>
            </a:r>
            <a:r>
              <a:rPr lang="vi-VN" sz="2400" b="1" dirty="0"/>
              <a:t>Удар</a:t>
            </a:r>
            <a:r>
              <a:rPr lang="vi-VN" sz="2400" dirty="0"/>
              <a:t> — гостре порушення </a:t>
            </a:r>
            <a:r>
              <a:rPr lang="vi-VN" sz="2400" dirty="0">
                <a:hlinkClick r:id="rId2" tooltip="Головний мозок"/>
              </a:rPr>
              <a:t>мозкового</a:t>
            </a:r>
            <a:r>
              <a:rPr lang="vi-VN" sz="2400" dirty="0"/>
              <a:t> кровообігу, що спричинює ушкодження тканин мозку і розлади його функцій. До інсультів відносять </a:t>
            </a:r>
            <a:r>
              <a:rPr lang="vi-VN" sz="2400" u="sng" dirty="0" smtClean="0"/>
              <a:t>інфаркт мозку</a:t>
            </a:r>
            <a:r>
              <a:rPr lang="vi-VN" sz="2400" dirty="0"/>
              <a:t>, крововилив у мозок і субарахноїдальний </a:t>
            </a:r>
            <a:r>
              <a:rPr lang="vi-VN" sz="2400" dirty="0" smtClean="0"/>
              <a:t>крововилив, </a:t>
            </a:r>
            <a:r>
              <a:rPr lang="vi-VN" sz="2400" dirty="0"/>
              <a:t>що мають етіопатогенетичні та клінічні відмінності. Інсульт — друга за частотою причина смерті людей в усьому світі і основна причина </a:t>
            </a:r>
            <a:r>
              <a:rPr lang="vi-VN" sz="2400" dirty="0" smtClean="0"/>
              <a:t>довготривалоїнепрацездатності</a:t>
            </a:r>
            <a:endParaRPr lang="ru-RU" sz="2400" dirty="0"/>
          </a:p>
        </p:txBody>
      </p:sp>
      <p:pic>
        <p:nvPicPr>
          <p:cNvPr id="25602" name="Picture 2" descr="INFARC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429000"/>
            <a:ext cx="2381250" cy="29813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4" name="Picture 4" descr="http://upload.wikimedia.org/wikipedia/commons/thumb/3/36/MCA-Stroke-Brain-Human-2.JPG/200px-MCA-Stroke-Brain-Human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005064"/>
            <a:ext cx="2664296" cy="19982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5157192"/>
            <a:ext cx="1997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Зріз</a:t>
            </a:r>
            <a:r>
              <a:rPr lang="ru-RU" sz="1400" dirty="0"/>
              <a:t> </a:t>
            </a:r>
            <a:r>
              <a:rPr lang="ru-RU" sz="1400" dirty="0" err="1"/>
              <a:t>людського</a:t>
            </a:r>
            <a:r>
              <a:rPr lang="ru-RU" sz="1400" dirty="0"/>
              <a:t> </a:t>
            </a:r>
            <a:r>
              <a:rPr lang="ru-RU" sz="1400" dirty="0" err="1"/>
              <a:t>мозку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загинула</a:t>
            </a:r>
            <a:r>
              <a:rPr lang="ru-RU" sz="1400" dirty="0"/>
              <a:t>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ішемічного</a:t>
            </a:r>
            <a:r>
              <a:rPr lang="ru-RU" sz="1400" dirty="0"/>
              <a:t> </a:t>
            </a:r>
            <a:r>
              <a:rPr lang="ru-RU" sz="1400" dirty="0" err="1"/>
              <a:t>інсульту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angiology.com.ua/img/tabl/16_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260648"/>
            <a:ext cx="88204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Продукти</a:t>
            </a:r>
            <a:r>
              <a:rPr lang="ru-RU" sz="2800" b="1" dirty="0"/>
              <a:t>, </a:t>
            </a:r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рекомендуються</a:t>
            </a:r>
            <a:r>
              <a:rPr lang="ru-RU" sz="2800" b="1" dirty="0"/>
              <a:t> при </a:t>
            </a:r>
            <a:r>
              <a:rPr lang="ru-RU" sz="2800" b="1" dirty="0" err="1"/>
              <a:t>серцево-судинних</a:t>
            </a:r>
            <a:r>
              <a:rPr lang="ru-RU" sz="2800" b="1" dirty="0"/>
              <a:t> </a:t>
            </a:r>
            <a:r>
              <a:rPr lang="ru-RU" sz="2800" b="1" dirty="0" err="1"/>
              <a:t>захворюваннях</a:t>
            </a:r>
            <a:r>
              <a:rPr lang="ru-RU" sz="2800" b="1" dirty="0"/>
              <a:t>: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Включити</a:t>
            </a:r>
            <a:r>
              <a:rPr lang="ru-RU" sz="2800" dirty="0" smtClean="0"/>
              <a:t> </a:t>
            </a:r>
            <a:r>
              <a:rPr lang="ru-RU" sz="2800" dirty="0"/>
              <a:t>в </a:t>
            </a:r>
            <a:r>
              <a:rPr lang="ru-RU" sz="2800" dirty="0" err="1"/>
              <a:t>раціон</a:t>
            </a:r>
            <a:r>
              <a:rPr lang="ru-RU" sz="2800" dirty="0"/>
              <a:t> </a:t>
            </a:r>
            <a:r>
              <a:rPr lang="ru-RU" sz="2800" dirty="0" err="1"/>
              <a:t>харчування</a:t>
            </a:r>
            <a:r>
              <a:rPr lang="ru-RU" sz="2800" dirty="0"/>
              <a:t> </a:t>
            </a:r>
            <a:r>
              <a:rPr lang="ru-RU" sz="2800" dirty="0" err="1"/>
              <a:t>їжу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багата</a:t>
            </a:r>
            <a:r>
              <a:rPr lang="ru-RU" sz="2800" dirty="0"/>
              <a:t> на </a:t>
            </a:r>
            <a:r>
              <a:rPr lang="ru-RU" sz="2800" dirty="0" err="1"/>
              <a:t>клітковину</a:t>
            </a:r>
            <a:r>
              <a:rPr lang="ru-RU" sz="2800" dirty="0"/>
              <a:t>  (</a:t>
            </a:r>
            <a:r>
              <a:rPr lang="ru-RU" sz="2800" dirty="0" err="1"/>
              <a:t>хліб</a:t>
            </a:r>
            <a:r>
              <a:rPr lang="ru-RU" sz="2800" dirty="0"/>
              <a:t> грубого помелу, </a:t>
            </a:r>
            <a:r>
              <a:rPr lang="ru-RU" sz="2800" dirty="0" err="1"/>
              <a:t>вівсяна</a:t>
            </a:r>
            <a:r>
              <a:rPr lang="ru-RU" sz="2800" dirty="0"/>
              <a:t> каша, </a:t>
            </a:r>
            <a:r>
              <a:rPr lang="ru-RU" sz="2800" dirty="0" err="1"/>
              <a:t>пластівці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злаків</a:t>
            </a:r>
            <a:r>
              <a:rPr lang="ru-RU" sz="2800" dirty="0"/>
              <a:t>, </a:t>
            </a:r>
            <a:r>
              <a:rPr lang="ru-RU" sz="2800" dirty="0" err="1"/>
              <a:t>макаронні</a:t>
            </a:r>
            <a:r>
              <a:rPr lang="ru-RU" sz="2800" dirty="0"/>
              <a:t> </a:t>
            </a:r>
            <a:r>
              <a:rPr lang="ru-RU" sz="2800" dirty="0" err="1"/>
              <a:t>вироби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цільних</a:t>
            </a:r>
            <a:r>
              <a:rPr lang="ru-RU" sz="2800" dirty="0"/>
              <a:t> зерен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коричневий</a:t>
            </a:r>
            <a:r>
              <a:rPr lang="ru-RU" sz="2800" dirty="0"/>
              <a:t> (</a:t>
            </a:r>
            <a:r>
              <a:rPr lang="ru-RU" sz="2800" dirty="0" err="1"/>
              <a:t>неочищений</a:t>
            </a:r>
            <a:r>
              <a:rPr lang="ru-RU" sz="2800" dirty="0"/>
              <a:t>) рис)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Знежирені</a:t>
            </a:r>
            <a:r>
              <a:rPr lang="ru-RU" sz="2800" dirty="0" smtClean="0"/>
              <a:t> </a:t>
            </a:r>
            <a:r>
              <a:rPr lang="ru-RU" sz="2800" dirty="0" err="1"/>
              <a:t>молочні</a:t>
            </a:r>
            <a:r>
              <a:rPr lang="ru-RU" sz="2800" dirty="0"/>
              <a:t> </a:t>
            </a:r>
            <a:r>
              <a:rPr lang="ru-RU" sz="2800" dirty="0" err="1"/>
              <a:t>продукти</a:t>
            </a:r>
            <a:r>
              <a:rPr lang="ru-RU" sz="2800" dirty="0"/>
              <a:t>: молоко, йогурт, сир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Морська</a:t>
            </a:r>
            <a:r>
              <a:rPr lang="ru-RU" sz="2800" dirty="0" smtClean="0"/>
              <a:t> </a:t>
            </a:r>
            <a:r>
              <a:rPr lang="ru-RU" sz="2800" dirty="0" err="1"/>
              <a:t>риба</a:t>
            </a:r>
            <a:r>
              <a:rPr lang="ru-RU" sz="2800" dirty="0"/>
              <a:t> та </a:t>
            </a:r>
            <a:r>
              <a:rPr lang="ru-RU" sz="2800" dirty="0" err="1"/>
              <a:t>морепродукти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М’ясо</a:t>
            </a:r>
            <a:r>
              <a:rPr lang="ru-RU" sz="2800" dirty="0" smtClean="0"/>
              <a:t> </a:t>
            </a:r>
            <a:r>
              <a:rPr lang="ru-RU" sz="2800" dirty="0" err="1"/>
              <a:t>нежирних</a:t>
            </a:r>
            <a:r>
              <a:rPr lang="ru-RU" sz="2800" dirty="0"/>
              <a:t> </a:t>
            </a:r>
            <a:r>
              <a:rPr lang="ru-RU" sz="2800" dirty="0" err="1"/>
              <a:t>сортів</a:t>
            </a:r>
            <a:r>
              <a:rPr lang="ru-RU" sz="2800" dirty="0"/>
              <a:t> (</a:t>
            </a:r>
            <a:r>
              <a:rPr lang="ru-RU" sz="2800" dirty="0" err="1"/>
              <a:t>індичка</a:t>
            </a:r>
            <a:r>
              <a:rPr lang="ru-RU" sz="2800" dirty="0"/>
              <a:t>, курятина, телятина,  кролик, молода баранина; один-два рази на </a:t>
            </a:r>
            <a:r>
              <a:rPr lang="ru-RU" sz="2800" dirty="0" err="1"/>
              <a:t>тиждень</a:t>
            </a:r>
            <a:r>
              <a:rPr lang="ru-RU" sz="2800" dirty="0"/>
              <a:t> </a:t>
            </a:r>
            <a:r>
              <a:rPr lang="ru-RU" sz="2800" dirty="0" err="1"/>
              <a:t>пісну</a:t>
            </a:r>
            <a:r>
              <a:rPr lang="ru-RU" sz="2800" dirty="0"/>
              <a:t> </a:t>
            </a:r>
            <a:r>
              <a:rPr lang="ru-RU" sz="2800" dirty="0" err="1"/>
              <a:t>яловичину</a:t>
            </a:r>
            <a:r>
              <a:rPr lang="ru-RU" sz="2800" dirty="0"/>
              <a:t>, шинку, </a:t>
            </a:r>
            <a:r>
              <a:rPr lang="ru-RU" sz="2800" dirty="0" err="1"/>
              <a:t>білок</a:t>
            </a:r>
            <a:r>
              <a:rPr lang="ru-RU" sz="2800" dirty="0"/>
              <a:t> </a:t>
            </a:r>
            <a:r>
              <a:rPr lang="ru-RU" sz="2800" dirty="0" err="1"/>
              <a:t>яйця</a:t>
            </a:r>
            <a:r>
              <a:rPr lang="ru-RU" sz="2800" dirty="0"/>
              <a:t>)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Бобові</a:t>
            </a:r>
            <a:r>
              <a:rPr lang="ru-RU" sz="2800" dirty="0" smtClean="0"/>
              <a:t> </a:t>
            </a:r>
            <a:r>
              <a:rPr lang="ru-RU" sz="2800" dirty="0"/>
              <a:t>(</a:t>
            </a:r>
            <a:r>
              <a:rPr lang="ru-RU" sz="2800" dirty="0" err="1"/>
              <a:t>боби</a:t>
            </a:r>
            <a:r>
              <a:rPr lang="ru-RU" sz="2800" dirty="0"/>
              <a:t>, </a:t>
            </a:r>
            <a:r>
              <a:rPr lang="ru-RU" sz="2800" dirty="0" err="1"/>
              <a:t>квасоля</a:t>
            </a:r>
            <a:r>
              <a:rPr lang="ru-RU" sz="2800" dirty="0"/>
              <a:t>, </a:t>
            </a:r>
            <a:r>
              <a:rPr lang="ru-RU" sz="2800" dirty="0" err="1"/>
              <a:t>сочевиця</a:t>
            </a:r>
            <a:r>
              <a:rPr lang="ru-RU" sz="2800" dirty="0"/>
              <a:t>)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Фрукти</a:t>
            </a:r>
            <a:r>
              <a:rPr lang="ru-RU" sz="2800" dirty="0"/>
              <a:t>, </a:t>
            </a:r>
            <a:r>
              <a:rPr lang="ru-RU" sz="2800" dirty="0" err="1"/>
              <a:t>консервовані</a:t>
            </a:r>
            <a:r>
              <a:rPr lang="ru-RU" sz="2800" dirty="0"/>
              <a:t> </a:t>
            </a:r>
            <a:r>
              <a:rPr lang="ru-RU" sz="2800" dirty="0" err="1"/>
              <a:t>фрукти</a:t>
            </a:r>
            <a:r>
              <a:rPr lang="ru-RU" sz="2800" dirty="0"/>
              <a:t> без </a:t>
            </a:r>
            <a:r>
              <a:rPr lang="ru-RU" sz="2800" dirty="0" err="1"/>
              <a:t>цукру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Неміцний</a:t>
            </a:r>
            <a:r>
              <a:rPr lang="ru-RU" sz="2800" dirty="0" smtClean="0"/>
              <a:t> </a:t>
            </a:r>
            <a:r>
              <a:rPr lang="ru-RU" sz="2800" dirty="0"/>
              <a:t>чай та </a:t>
            </a:r>
            <a:r>
              <a:rPr lang="ru-RU" sz="2800" dirty="0" err="1"/>
              <a:t>кава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Профілактика</a:t>
            </a:r>
            <a:r>
              <a:rPr lang="ru-RU" sz="2800" b="1" dirty="0"/>
              <a:t> хвороб </a:t>
            </a:r>
            <a:r>
              <a:rPr lang="ru-RU" sz="2800" b="1" dirty="0" err="1"/>
              <a:t>серця</a:t>
            </a:r>
            <a:endParaRPr lang="ru-RU" sz="2800" b="1" dirty="0"/>
          </a:p>
          <a:p>
            <a:r>
              <a:rPr lang="ru-RU" sz="2800" dirty="0"/>
              <a:t>Вести </a:t>
            </a:r>
            <a:r>
              <a:rPr lang="ru-RU" sz="2800" dirty="0">
                <a:hlinkClick r:id="rId2" tooltip="Здоровий спосіб життя"/>
              </a:rPr>
              <a:t>здоровий </a:t>
            </a:r>
            <a:r>
              <a:rPr lang="ru-RU" sz="2800" dirty="0" err="1">
                <a:hlinkClick r:id="rId2" tooltip="Здоровий спосіб життя"/>
              </a:rPr>
              <a:t>спосіб</a:t>
            </a:r>
            <a:r>
              <a:rPr lang="ru-RU" sz="2800" dirty="0">
                <a:hlinkClick r:id="rId2" tooltip="Здоровий спосіб життя"/>
              </a:rPr>
              <a:t> </a:t>
            </a:r>
            <a:r>
              <a:rPr lang="ru-RU" sz="2800" dirty="0" err="1">
                <a:hlinkClick r:id="rId2" tooltip="Здоровий спосіб життя"/>
              </a:rPr>
              <a:t>життя</a:t>
            </a:r>
            <a:r>
              <a:rPr lang="ru-RU" sz="2800" dirty="0"/>
              <a:t>, активно </a:t>
            </a:r>
            <a:r>
              <a:rPr lang="ru-RU" sz="2800" dirty="0" err="1"/>
              <a:t>займатись</a:t>
            </a:r>
            <a:r>
              <a:rPr lang="ru-RU" sz="2800" dirty="0"/>
              <a:t> спортом, </a:t>
            </a:r>
            <a:r>
              <a:rPr lang="ru-RU" sz="2800" dirty="0" err="1"/>
              <a:t>раціонально</a:t>
            </a:r>
            <a:r>
              <a:rPr lang="ru-RU" sz="2800" dirty="0"/>
              <a:t> </a:t>
            </a:r>
            <a:r>
              <a:rPr lang="ru-RU" sz="2800" dirty="0" err="1"/>
              <a:t>харчуватись</a:t>
            </a:r>
            <a:r>
              <a:rPr lang="ru-RU" sz="2800" dirty="0"/>
              <a:t>, не </a:t>
            </a:r>
            <a:r>
              <a:rPr lang="ru-RU" sz="2800" dirty="0" err="1"/>
              <a:t>мати</a:t>
            </a:r>
            <a:r>
              <a:rPr lang="ru-RU" sz="2800" dirty="0"/>
              <a:t> </a:t>
            </a:r>
            <a:r>
              <a:rPr lang="ru-RU" sz="2800" dirty="0" err="1"/>
              <a:t>шкідливих</a:t>
            </a:r>
            <a:r>
              <a:rPr lang="ru-RU" sz="2800" dirty="0"/>
              <a:t> </a:t>
            </a:r>
            <a:r>
              <a:rPr lang="ru-RU" sz="2800" dirty="0" err="1"/>
              <a:t>звичок</a:t>
            </a:r>
            <a:r>
              <a:rPr lang="ru-RU" sz="2800" dirty="0"/>
              <a:t> (</a:t>
            </a:r>
            <a:r>
              <a:rPr lang="ru-RU" sz="2800" dirty="0" err="1"/>
              <a:t>вживання</a:t>
            </a:r>
            <a:r>
              <a:rPr lang="ru-RU" sz="2800" dirty="0"/>
              <a:t> алкоголю, </a:t>
            </a:r>
            <a:r>
              <a:rPr lang="ru-RU" sz="2800" dirty="0" err="1"/>
              <a:t>тютюнопаління</a:t>
            </a:r>
            <a:r>
              <a:rPr lang="ru-RU" sz="2800" dirty="0"/>
              <a:t>, наркотики), не </a:t>
            </a:r>
            <a:r>
              <a:rPr lang="ru-RU" sz="2800" dirty="0" err="1"/>
              <a:t>переїдати</a:t>
            </a:r>
            <a:r>
              <a:rPr lang="ru-RU" sz="2800" dirty="0"/>
              <a:t>, </a:t>
            </a:r>
            <a:r>
              <a:rPr lang="ru-RU" sz="2800" dirty="0" err="1"/>
              <a:t>не</a:t>
            </a:r>
            <a:r>
              <a:rPr lang="ru-RU" sz="2800" dirty="0"/>
              <a:t> </a:t>
            </a:r>
            <a:r>
              <a:rPr lang="ru-RU" sz="2800" dirty="0" err="1"/>
              <a:t>знаходитись</a:t>
            </a:r>
            <a:r>
              <a:rPr lang="ru-RU" sz="2800" dirty="0"/>
              <a:t> </a:t>
            </a:r>
            <a:r>
              <a:rPr lang="ru-RU" sz="2800" dirty="0" err="1"/>
              <a:t>довго</a:t>
            </a:r>
            <a:r>
              <a:rPr lang="ru-RU" sz="2800" dirty="0"/>
              <a:t> у </a:t>
            </a:r>
            <a:r>
              <a:rPr lang="ru-RU" sz="2800" dirty="0" err="1"/>
              <a:t>сидячому</a:t>
            </a:r>
            <a:r>
              <a:rPr lang="ru-RU" sz="2800" dirty="0"/>
              <a:t> </a:t>
            </a:r>
            <a:r>
              <a:rPr lang="ru-RU" sz="2800" dirty="0" err="1"/>
              <a:t>положенні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тренування</a:t>
            </a:r>
            <a:r>
              <a:rPr lang="ru-RU" sz="2800" dirty="0"/>
              <a:t> </a:t>
            </a:r>
            <a:r>
              <a:rPr lang="ru-RU" sz="2800" dirty="0" err="1"/>
              <a:t>потрібно</a:t>
            </a:r>
            <a:r>
              <a:rPr lang="ru-RU" sz="2800" dirty="0"/>
              <a:t> </a:t>
            </a:r>
            <a:r>
              <a:rPr lang="ru-RU" sz="2800" dirty="0" err="1"/>
              <a:t>контролювати</a:t>
            </a:r>
            <a:r>
              <a:rPr lang="ru-RU" sz="2800" dirty="0"/>
              <a:t> частоту пульсу. </a:t>
            </a:r>
            <a:r>
              <a:rPr lang="ru-RU" sz="2800" dirty="0" err="1"/>
              <a:t>Він</a:t>
            </a:r>
            <a:r>
              <a:rPr lang="ru-RU" sz="2800" dirty="0"/>
              <a:t> не повинен </a:t>
            </a:r>
            <a:r>
              <a:rPr lang="ru-RU" sz="2800" dirty="0" err="1"/>
              <a:t>перевищувати</a:t>
            </a:r>
            <a:r>
              <a:rPr lang="ru-RU" sz="2800" dirty="0"/>
              <a:t> 150 </a:t>
            </a:r>
            <a:r>
              <a:rPr lang="ru-RU" sz="2800" dirty="0" err="1"/>
              <a:t>ударів</a:t>
            </a:r>
            <a:r>
              <a:rPr lang="ru-RU" sz="2800" dirty="0"/>
              <a:t> за </a:t>
            </a:r>
            <a:r>
              <a:rPr lang="ru-RU" sz="2800" dirty="0" err="1"/>
              <a:t>хвилину</a:t>
            </a:r>
            <a:r>
              <a:rPr lang="ru-RU" sz="2800" dirty="0"/>
              <a:t>. </a:t>
            </a:r>
            <a:r>
              <a:rPr lang="ru-RU" sz="2800" dirty="0" err="1"/>
              <a:t>Фізичні</a:t>
            </a:r>
            <a:r>
              <a:rPr lang="ru-RU" sz="2800" dirty="0"/>
              <a:t> </a:t>
            </a:r>
            <a:r>
              <a:rPr lang="ru-RU" sz="2800" dirty="0" err="1"/>
              <a:t>вправи</a:t>
            </a:r>
            <a:r>
              <a:rPr lang="ru-RU" sz="2800" dirty="0"/>
              <a:t> </a:t>
            </a:r>
            <a:r>
              <a:rPr lang="ru-RU" sz="2800" dirty="0" err="1"/>
              <a:t>потрібно</a:t>
            </a:r>
            <a:r>
              <a:rPr lang="ru-RU" sz="2800" dirty="0"/>
              <a:t> </a:t>
            </a:r>
            <a:r>
              <a:rPr lang="ru-RU" sz="2800" dirty="0" err="1"/>
              <a:t>робити</a:t>
            </a:r>
            <a:r>
              <a:rPr lang="ru-RU" sz="2800" dirty="0"/>
              <a:t> на </a:t>
            </a:r>
            <a:r>
              <a:rPr lang="ru-RU" sz="2800" dirty="0" err="1"/>
              <a:t>свіжому</a:t>
            </a:r>
            <a:r>
              <a:rPr lang="ru-RU" sz="2800" dirty="0"/>
              <a:t> </a:t>
            </a:r>
            <a:r>
              <a:rPr lang="ru-RU" sz="2800" dirty="0" err="1"/>
              <a:t>повітрі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у добре </a:t>
            </a:r>
            <a:r>
              <a:rPr lang="ru-RU" sz="2800" dirty="0" err="1"/>
              <a:t>провітрюваному</a:t>
            </a:r>
            <a:r>
              <a:rPr lang="ru-RU" sz="2800" dirty="0"/>
              <a:t> </a:t>
            </a:r>
            <a:r>
              <a:rPr lang="ru-RU" sz="2800" dirty="0" err="1"/>
              <a:t>приміщені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9512" y="332656"/>
            <a:ext cx="8686800" cy="61201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У 2007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 — </a:t>
            </a:r>
            <a:r>
              <a:rPr lang="ru-RU" dirty="0" err="1" smtClean="0"/>
              <a:t>провідна</a:t>
            </a:r>
            <a:r>
              <a:rPr lang="ru-RU" dirty="0" smtClean="0"/>
              <a:t> причина </a:t>
            </a:r>
            <a:r>
              <a:rPr lang="ru-RU" dirty="0" err="1" smtClean="0"/>
              <a:t>смерті</a:t>
            </a:r>
            <a:r>
              <a:rPr lang="ru-RU" dirty="0" smtClean="0"/>
              <a:t> в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Штатах, </a:t>
            </a:r>
            <a:r>
              <a:rPr lang="ru-RU" dirty="0" err="1" smtClean="0"/>
              <a:t>Англії</a:t>
            </a:r>
            <a:r>
              <a:rPr lang="ru-RU" dirty="0" smtClean="0"/>
              <a:t>, </a:t>
            </a:r>
            <a:r>
              <a:rPr lang="ru-RU" dirty="0" err="1" smtClean="0"/>
              <a:t>Канаді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Уельсі</a:t>
            </a:r>
            <a:r>
              <a:rPr lang="ru-RU" dirty="0" smtClean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вони </a:t>
            </a:r>
            <a:r>
              <a:rPr lang="ru-RU" dirty="0" err="1" smtClean="0"/>
              <a:t>вбивають</a:t>
            </a:r>
            <a:r>
              <a:rPr lang="ru-RU" dirty="0" smtClean="0"/>
              <a:t> одну особу </a:t>
            </a:r>
            <a:r>
              <a:rPr lang="ru-RU" dirty="0" err="1" smtClean="0"/>
              <a:t>кожні</a:t>
            </a:r>
            <a:r>
              <a:rPr lang="ru-RU" dirty="0" smtClean="0"/>
              <a:t> 34 </a:t>
            </a:r>
            <a:r>
              <a:rPr lang="ru-RU" dirty="0" err="1" smtClean="0"/>
              <a:t>секунди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 млн.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патологією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другий</a:t>
            </a:r>
            <a:r>
              <a:rPr lang="ru-RU" dirty="0" smtClean="0"/>
              <a:t> — </a:t>
            </a:r>
            <a:r>
              <a:rPr lang="ru-RU" dirty="0" err="1" smtClean="0"/>
              <a:t>працездатного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. </a:t>
            </a:r>
            <a:r>
              <a:rPr lang="ru-RU" dirty="0" err="1" smtClean="0"/>
              <a:t>Смертність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хвороб </a:t>
            </a:r>
            <a:r>
              <a:rPr lang="ru-RU" dirty="0" err="1" smtClean="0"/>
              <a:t>серця</a:t>
            </a:r>
            <a:r>
              <a:rPr lang="ru-RU" dirty="0" smtClean="0"/>
              <a:t> та </a:t>
            </a:r>
            <a:r>
              <a:rPr lang="ru-RU" dirty="0" err="1" smtClean="0">
                <a:hlinkClick r:id="rId2" tooltip="Кровообіг"/>
              </a:rPr>
              <a:t>системи</a:t>
            </a:r>
            <a:r>
              <a:rPr lang="ru-RU" dirty="0" smtClean="0">
                <a:hlinkClick r:id="rId2" tooltip="Кровообіг"/>
              </a:rPr>
              <a:t> </a:t>
            </a:r>
            <a:r>
              <a:rPr lang="ru-RU" dirty="0" err="1" smtClean="0">
                <a:hlinkClick r:id="rId2" tooltip="Кровообіг"/>
              </a:rPr>
              <a:t>кровообігу</a:t>
            </a:r>
            <a:r>
              <a:rPr lang="ru-RU" dirty="0" smtClean="0"/>
              <a:t> 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перше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2-4 рази </a:t>
            </a:r>
            <a:r>
              <a:rPr lang="ru-RU" dirty="0" err="1" smtClean="0"/>
              <a:t>вища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країнах</a:t>
            </a:r>
            <a:r>
              <a:rPr lang="ru-RU" dirty="0" smtClean="0"/>
              <a:t> ЄС та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вмирають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належать до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життєвозагрозливих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У 2004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на </a:t>
            </a:r>
            <a:r>
              <a:rPr lang="ru-RU" dirty="0" err="1" smtClean="0">
                <a:hlinkClick r:id="rId3" tooltip="Артеріальна гіпертензія"/>
              </a:rPr>
              <a:t>гіпертонічну</a:t>
            </a:r>
            <a:r>
              <a:rPr lang="ru-RU" dirty="0" smtClean="0">
                <a:hlinkClick r:id="rId3" tooltip="Артеріальна гіпертензія"/>
              </a:rPr>
              <a:t> хворобу</a:t>
            </a:r>
            <a:r>
              <a:rPr lang="ru-RU" dirty="0" smtClean="0"/>
              <a:t>, 7,6 млн. </a:t>
            </a:r>
            <a:r>
              <a:rPr lang="ru-RU" dirty="0" err="1" smtClean="0"/>
              <a:t>хворих</a:t>
            </a:r>
            <a:r>
              <a:rPr lang="ru-RU" dirty="0" smtClean="0"/>
              <a:t> — </a:t>
            </a:r>
            <a:r>
              <a:rPr lang="ru-RU" dirty="0" smtClean="0"/>
              <a:t>на </a:t>
            </a:r>
            <a:r>
              <a:rPr lang="ru-RU" dirty="0" err="1" smtClean="0">
                <a:hlinkClick r:id="rId4" tooltip="Ішемічна хвороба серця"/>
              </a:rPr>
              <a:t>ішемічну</a:t>
            </a:r>
            <a:r>
              <a:rPr lang="ru-RU" dirty="0" smtClean="0">
                <a:hlinkClick r:id="rId4" tooltip="Ішемічна хвороба серця"/>
              </a:rPr>
              <a:t> </a:t>
            </a:r>
            <a:r>
              <a:rPr lang="ru-RU" dirty="0" smtClean="0">
                <a:hlinkClick r:id="rId4" tooltip="Ішемічна хвороба серця"/>
              </a:rPr>
              <a:t>хворобу </a:t>
            </a:r>
            <a:r>
              <a:rPr lang="ru-RU" dirty="0" err="1" smtClean="0">
                <a:hlinkClick r:id="rId4" tooltip="Ішемічна хвороба серця"/>
              </a:rPr>
              <a:t>серця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3 млн. </a:t>
            </a:r>
            <a:r>
              <a:rPr lang="ru-RU" dirty="0" err="1" smtClean="0"/>
              <a:t>осіб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цереброваскулярними</a:t>
            </a:r>
            <a:r>
              <a:rPr lang="ru-RU" dirty="0" smtClean="0"/>
              <a:t> </a:t>
            </a:r>
            <a:r>
              <a:rPr lang="ru-RU" dirty="0" err="1" smtClean="0"/>
              <a:t>захворюваннями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хвороб </a:t>
            </a:r>
            <a:r>
              <a:rPr lang="ru-RU" dirty="0" err="1" smtClean="0"/>
              <a:t>серця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Підвищений</a:t>
            </a:r>
            <a:r>
              <a:rPr lang="ru-RU" dirty="0" smtClean="0"/>
              <a:t> </a:t>
            </a:r>
            <a:r>
              <a:rPr lang="ru-RU" dirty="0" err="1" smtClean="0"/>
              <a:t>артеріальний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Порушення</a:t>
            </a:r>
            <a:r>
              <a:rPr lang="ru-RU" dirty="0" smtClean="0"/>
              <a:t> </a:t>
            </a:r>
            <a:r>
              <a:rPr lang="ru-RU" dirty="0" err="1" smtClean="0"/>
              <a:t>ліпідного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endParaRPr lang="ru-RU" dirty="0" smtClean="0"/>
          </a:p>
          <a:p>
            <a:r>
              <a:rPr lang="ru-RU" dirty="0" err="1" smtClean="0"/>
              <a:t>Надлишкова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endParaRPr lang="ru-RU" dirty="0" smtClean="0"/>
          </a:p>
          <a:p>
            <a:r>
              <a:rPr lang="ru-RU" dirty="0" smtClean="0"/>
              <a:t>Нездоровий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:</a:t>
            </a:r>
          </a:p>
          <a:p>
            <a:pPr lvl="1"/>
            <a:r>
              <a:rPr lang="ru-RU" dirty="0" err="1" smtClean="0"/>
              <a:t>Тютюнопаління</a:t>
            </a:r>
            <a:endParaRPr lang="ru-RU" dirty="0" smtClean="0"/>
          </a:p>
          <a:p>
            <a:pPr lvl="1"/>
            <a:r>
              <a:rPr lang="ru-RU" dirty="0" err="1" smtClean="0"/>
              <a:t>Нераціональне</a:t>
            </a:r>
            <a:r>
              <a:rPr lang="ru-RU" dirty="0" smtClean="0"/>
              <a:t> </a:t>
            </a:r>
            <a:r>
              <a:rPr lang="ru-RU" dirty="0" err="1" smtClean="0"/>
              <a:t>харчування</a:t>
            </a:r>
            <a:endParaRPr lang="ru-RU" dirty="0" smtClean="0"/>
          </a:p>
          <a:p>
            <a:pPr lvl="1"/>
            <a:r>
              <a:rPr lang="ru-RU" dirty="0" err="1" smtClean="0"/>
              <a:t>Зловживання</a:t>
            </a:r>
            <a:r>
              <a:rPr lang="ru-RU" dirty="0" smtClean="0"/>
              <a:t> </a:t>
            </a:r>
            <a:r>
              <a:rPr lang="ru-RU" dirty="0" smtClean="0"/>
              <a:t>алкоголем</a:t>
            </a:r>
            <a:endParaRPr lang="ru-RU" dirty="0" smtClean="0"/>
          </a:p>
          <a:p>
            <a:pPr lvl="1"/>
            <a:r>
              <a:rPr lang="ru-RU" dirty="0" err="1" smtClean="0"/>
              <a:t>Недостатня</a:t>
            </a:r>
            <a:r>
              <a:rPr lang="ru-RU" dirty="0" smtClean="0"/>
              <a:t> </a:t>
            </a: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Шкідливі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:</a:t>
            </a:r>
          </a:p>
          <a:p>
            <a:pPr lvl="1"/>
            <a:r>
              <a:rPr lang="ru-RU" dirty="0" err="1" smtClean="0"/>
              <a:t>Психоемоційні</a:t>
            </a:r>
            <a:r>
              <a:rPr lang="ru-RU" dirty="0" smtClean="0"/>
              <a:t> </a:t>
            </a:r>
            <a:r>
              <a:rPr lang="ru-RU" dirty="0" err="1" smtClean="0"/>
              <a:t>перевантаження</a:t>
            </a:r>
            <a:r>
              <a:rPr lang="ru-RU" dirty="0" smtClean="0"/>
              <a:t>;</a:t>
            </a:r>
          </a:p>
          <a:p>
            <a:pPr lvl="1"/>
            <a:r>
              <a:rPr lang="ru-RU" dirty="0" err="1" smtClean="0"/>
              <a:t>Шкідливе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на </a:t>
            </a:r>
            <a:r>
              <a:rPr lang="ru-RU" dirty="0" err="1" smtClean="0"/>
              <a:t>виробництві</a:t>
            </a:r>
            <a:r>
              <a:rPr lang="ru-RU" dirty="0" smtClean="0"/>
              <a:t> та в </a:t>
            </a:r>
            <a:r>
              <a:rPr lang="ru-RU" dirty="0" err="1" smtClean="0"/>
              <a:t>побуті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Приклади серцево-судинних захворювань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1683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1) </a:t>
            </a:r>
            <a:r>
              <a:rPr lang="ru-RU" sz="2400" dirty="0" err="1" smtClean="0">
                <a:solidFill>
                  <a:srgbClr val="C00000"/>
                </a:solidFill>
              </a:rPr>
              <a:t>Ішемічна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хвороба </a:t>
            </a:r>
            <a:r>
              <a:rPr lang="ru-RU" sz="2400" dirty="0" err="1" smtClean="0">
                <a:solidFill>
                  <a:srgbClr val="C00000"/>
                </a:solidFill>
              </a:rPr>
              <a:t>серця</a:t>
            </a:r>
            <a:r>
              <a:rPr lang="ru-RU" sz="2400" dirty="0" smtClean="0">
                <a:solidFill>
                  <a:srgbClr val="C00000"/>
                </a:solidFill>
              </a:rPr>
              <a:t>(ІХС</a:t>
            </a:r>
            <a:r>
              <a:rPr lang="ru-RU" sz="2400" dirty="0"/>
              <a:t>)— </a:t>
            </a:r>
            <a:r>
              <a:rPr lang="ru-RU" sz="2400" dirty="0" err="1"/>
              <a:t>захворювання</a:t>
            </a:r>
            <a:r>
              <a:rPr lang="ru-RU" sz="2400" dirty="0"/>
              <a:t>, яке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порушенням</a:t>
            </a:r>
            <a:r>
              <a:rPr lang="ru-RU" sz="2400" dirty="0"/>
              <a:t> </a:t>
            </a:r>
            <a:r>
              <a:rPr lang="ru-RU" sz="2400" dirty="0" err="1"/>
              <a:t>кровопостачання</a:t>
            </a:r>
            <a:r>
              <a:rPr lang="ru-RU" sz="2400" dirty="0"/>
              <a:t> </a:t>
            </a:r>
            <a:r>
              <a:rPr lang="ru-RU" sz="2400" dirty="0" err="1"/>
              <a:t>міокарду</a:t>
            </a:r>
            <a:r>
              <a:rPr lang="ru-RU" sz="2400" dirty="0"/>
              <a:t> </a:t>
            </a:r>
            <a:r>
              <a:rPr lang="ru-RU" sz="2400" dirty="0" err="1"/>
              <a:t>внаслідок</a:t>
            </a:r>
            <a:r>
              <a:rPr lang="ru-RU" sz="2400" dirty="0"/>
              <a:t> </a:t>
            </a:r>
            <a:r>
              <a:rPr lang="ru-RU" sz="2400" dirty="0" err="1"/>
              <a:t>пошкодження</a:t>
            </a:r>
            <a:r>
              <a:rPr lang="ru-RU" sz="2400" dirty="0"/>
              <a:t> </a:t>
            </a:r>
            <a:r>
              <a:rPr lang="ru-RU" sz="2400" dirty="0" err="1"/>
              <a:t>коронарних</a:t>
            </a:r>
            <a:r>
              <a:rPr lang="ru-RU" sz="2400" dirty="0"/>
              <a:t> </a:t>
            </a:r>
            <a:r>
              <a:rPr lang="ru-RU" sz="2400" dirty="0" err="1"/>
              <a:t>артерій</a:t>
            </a:r>
            <a:endParaRPr lang="ru-RU" sz="2400" dirty="0"/>
          </a:p>
        </p:txBody>
      </p:sp>
      <p:pic>
        <p:nvPicPr>
          <p:cNvPr id="15362" name="Picture 2" descr="http://meduniver.com/Medical/Therapy/Img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501008"/>
            <a:ext cx="3676650" cy="2990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364" name="Picture 4" descr="Ишемическая болезнь сердца ( ибс 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501008"/>
            <a:ext cx="3258143" cy="28872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3971528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 2)</a:t>
            </a:r>
            <a:r>
              <a:rPr lang="vi-VN" b="1" dirty="0" smtClean="0"/>
              <a:t>Атеросклеро</a:t>
            </a:r>
            <a:r>
              <a:rPr lang="uk-UA" b="1" dirty="0" smtClean="0"/>
              <a:t>з</a:t>
            </a:r>
            <a:r>
              <a:rPr lang="vi-VN" dirty="0" smtClean="0"/>
              <a:t> — хронічне захворювання, що уражає переважно великі артеріальні судини; здебільшого спостерігається у людей похилого віку.</a:t>
            </a:r>
            <a:endParaRPr lang="ru-RU" dirty="0"/>
          </a:p>
        </p:txBody>
      </p:sp>
      <p:pic>
        <p:nvPicPr>
          <p:cNvPr id="20482" name="Picture 2" descr="Atherosclerosis, aorta, gross pathology PHIL 846 lo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3024336" cy="47028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4941168"/>
            <a:ext cx="8604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Атеросклероз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ущільненням</a:t>
            </a:r>
            <a:r>
              <a:rPr lang="ru-RU" dirty="0"/>
              <a:t> </a:t>
            </a:r>
            <a:r>
              <a:rPr lang="ru-RU" dirty="0" err="1"/>
              <a:t>артеріальної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розростання</a:t>
            </a:r>
            <a:r>
              <a:rPr lang="ru-RU" dirty="0"/>
              <a:t> </a:t>
            </a:r>
            <a:r>
              <a:rPr lang="ru-RU" dirty="0" err="1">
                <a:hlinkClick r:id="rId3" tooltip="Сполучна тканина"/>
              </a:rPr>
              <a:t>сполучної</a:t>
            </a:r>
            <a:r>
              <a:rPr lang="ru-RU" dirty="0">
                <a:hlinkClick r:id="rId3" tooltip="Сполучна тканина"/>
              </a:rPr>
              <a:t> </a:t>
            </a:r>
            <a:r>
              <a:rPr lang="ru-RU" dirty="0" err="1">
                <a:hlinkClick r:id="rId3" tooltip="Сполучна тканина"/>
              </a:rPr>
              <a:t>тканини</a:t>
            </a:r>
            <a:r>
              <a:rPr lang="ru-RU" dirty="0"/>
              <a:t> через </a:t>
            </a:r>
            <a:r>
              <a:rPr lang="ru-RU" dirty="0" err="1"/>
              <a:t>відкладення</a:t>
            </a:r>
            <a:r>
              <a:rPr lang="ru-RU" dirty="0"/>
              <a:t> </a:t>
            </a:r>
            <a:r>
              <a:rPr lang="ru-RU" dirty="0" err="1"/>
              <a:t>жовтої</a:t>
            </a:r>
            <a:r>
              <a:rPr lang="ru-RU" dirty="0"/>
              <a:t> </a:t>
            </a:r>
            <a:r>
              <a:rPr lang="ru-RU" dirty="0" err="1"/>
              <a:t>жирової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стінок</a:t>
            </a:r>
            <a:r>
              <a:rPr lang="ru-RU" dirty="0"/>
              <a:t> </a:t>
            </a:r>
            <a:r>
              <a:rPr lang="ru-RU" dirty="0" err="1">
                <a:hlinkClick r:id="rId4" tooltip="Артерія"/>
              </a:rPr>
              <a:t>артерій</a:t>
            </a:r>
            <a:r>
              <a:rPr lang="ru-RU" dirty="0"/>
              <a:t>, </a:t>
            </a:r>
            <a:r>
              <a:rPr lang="ru-RU" dirty="0" err="1"/>
              <a:t>утворенням</a:t>
            </a:r>
            <a:r>
              <a:rPr lang="ru-RU" dirty="0"/>
              <a:t> «</a:t>
            </a:r>
            <a:r>
              <a:rPr lang="ru-RU" i="1" dirty="0" err="1"/>
              <a:t>атеросклеротичних</a:t>
            </a:r>
            <a:r>
              <a:rPr lang="ru-RU" i="1" dirty="0"/>
              <a:t> </a:t>
            </a:r>
            <a:r>
              <a:rPr lang="ru-RU" i="1" dirty="0" err="1"/>
              <a:t>бляшок</a:t>
            </a:r>
            <a:r>
              <a:rPr lang="ru-RU" dirty="0"/>
              <a:t>».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 </a:t>
            </a:r>
            <a:r>
              <a:rPr lang="ru-RU" dirty="0" err="1">
                <a:hlinkClick r:id="rId5" tooltip="Кров'яний тиск"/>
              </a:rPr>
              <a:t>кров'яний</a:t>
            </a:r>
            <a:r>
              <a:rPr lang="ru-RU" dirty="0">
                <a:hlinkClick r:id="rId5" tooltip="Кров'яний тиск"/>
              </a:rPr>
              <a:t> </a:t>
            </a:r>
            <a:r>
              <a:rPr lang="ru-RU" dirty="0" err="1">
                <a:hlinkClick r:id="rId5" tooltip="Кров'яний тиск"/>
              </a:rPr>
              <a:t>тиск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привести до </a:t>
            </a:r>
            <a:r>
              <a:rPr lang="ru-RU" dirty="0" err="1">
                <a:hlinkClick r:id="rId6" tooltip="Інфаркт"/>
              </a:rPr>
              <a:t>інфаркту</a:t>
            </a:r>
            <a:r>
              <a:rPr lang="ru-RU" dirty="0"/>
              <a:t>, </a:t>
            </a:r>
            <a:r>
              <a:rPr lang="ru-RU" dirty="0" err="1">
                <a:hlinkClick r:id="rId7" tooltip="Інсульт"/>
              </a:rPr>
              <a:t>інсульту</a:t>
            </a:r>
            <a:r>
              <a:rPr lang="ru-RU" dirty="0"/>
              <a:t> та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у </a:t>
            </a:r>
            <a:r>
              <a:rPr lang="ru-RU" dirty="0" err="1"/>
              <a:t>середньому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літньому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83568" y="404664"/>
            <a:ext cx="741682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ГІПЕРТОНІЧНА </a:t>
            </a:r>
            <a:r>
              <a:rPr lang="ru-RU" sz="3200" b="1" dirty="0" smtClean="0"/>
              <a:t>ХВОРОБА</a:t>
            </a:r>
          </a:p>
          <a:p>
            <a:endParaRPr lang="ru-RU" sz="3200" dirty="0"/>
          </a:p>
          <a:p>
            <a:r>
              <a:rPr lang="ru-RU" sz="3200" b="1" dirty="0" err="1">
                <a:solidFill>
                  <a:srgbClr val="C00000"/>
                </a:solidFill>
              </a:rPr>
              <a:t>Гіпертонічна</a:t>
            </a:r>
            <a:r>
              <a:rPr lang="ru-RU" sz="3200" b="1" dirty="0">
                <a:solidFill>
                  <a:srgbClr val="C00000"/>
                </a:solidFill>
              </a:rPr>
              <a:t> хвороба   </a:t>
            </a:r>
            <a:r>
              <a:rPr lang="ru-RU" sz="3200" b="1" dirty="0" err="1">
                <a:solidFill>
                  <a:srgbClr val="C00000"/>
                </a:solidFill>
              </a:rPr>
              <a:t>або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підвищений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кров'яний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тиск</a:t>
            </a:r>
            <a:r>
              <a:rPr lang="ru-RU" sz="3200" b="1" dirty="0"/>
              <a:t> </a:t>
            </a:r>
            <a:r>
              <a:rPr lang="ru-RU" sz="3200" dirty="0"/>
              <a:t>— </a:t>
            </a:r>
            <a:r>
              <a:rPr lang="ru-RU" sz="3200" dirty="0" err="1"/>
              <a:t>хронічна</a:t>
            </a:r>
            <a:r>
              <a:rPr lang="ru-RU" sz="3200" dirty="0"/>
              <a:t> </a:t>
            </a:r>
            <a:r>
              <a:rPr lang="ru-RU" sz="3200" dirty="0" err="1"/>
              <a:t>хвороба</a:t>
            </a:r>
            <a:r>
              <a:rPr lang="ru-RU" sz="3200" dirty="0"/>
              <a:t> </a:t>
            </a:r>
            <a:r>
              <a:rPr lang="ru-RU" sz="3200" dirty="0" err="1"/>
              <a:t>серцево-судинної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,  </a:t>
            </a:r>
            <a:r>
              <a:rPr lang="ru-RU" sz="3200" dirty="0" err="1"/>
              <a:t>характеризується</a:t>
            </a:r>
            <a:r>
              <a:rPr lang="ru-RU" sz="3200" dirty="0"/>
              <a:t> </a:t>
            </a:r>
            <a:r>
              <a:rPr lang="ru-RU" sz="3200" dirty="0" err="1"/>
              <a:t>артеріальною</a:t>
            </a:r>
            <a:r>
              <a:rPr lang="ru-RU" sz="3200" dirty="0"/>
              <a:t> </a:t>
            </a:r>
            <a:r>
              <a:rPr lang="ru-RU" sz="3200" dirty="0" err="1"/>
              <a:t>гіпертензією</a:t>
            </a:r>
            <a:r>
              <a:rPr lang="ru-RU" sz="3200" dirty="0"/>
              <a:t>, </a:t>
            </a:r>
            <a:r>
              <a:rPr lang="ru-RU" sz="3200" dirty="0" err="1"/>
              <a:t>функціональними</a:t>
            </a:r>
            <a:r>
              <a:rPr lang="ru-RU" sz="3200" dirty="0"/>
              <a:t>, а при </a:t>
            </a:r>
            <a:r>
              <a:rPr lang="ru-RU" sz="3200" dirty="0" err="1"/>
              <a:t>виражених</a:t>
            </a:r>
            <a:r>
              <a:rPr lang="ru-RU" sz="3200" dirty="0"/>
              <a:t> </a:t>
            </a:r>
            <a:r>
              <a:rPr lang="ru-RU" sz="3200" dirty="0" err="1"/>
              <a:t>стадіях</a:t>
            </a:r>
            <a:r>
              <a:rPr lang="ru-RU" sz="3200" dirty="0"/>
              <a:t>, </a:t>
            </a:r>
            <a:r>
              <a:rPr lang="ru-RU" sz="3200" dirty="0" err="1"/>
              <a:t>органічними</a:t>
            </a:r>
            <a:r>
              <a:rPr lang="ru-RU" sz="3200" dirty="0"/>
              <a:t> </a:t>
            </a:r>
            <a:r>
              <a:rPr lang="ru-RU" sz="3200" dirty="0" err="1"/>
              <a:t>змінами</a:t>
            </a:r>
            <a:r>
              <a:rPr lang="ru-RU" sz="3200" dirty="0"/>
              <a:t> в </a:t>
            </a:r>
            <a:r>
              <a:rPr lang="ru-RU" sz="3200" dirty="0" err="1"/>
              <a:t>нирках</a:t>
            </a:r>
            <a:r>
              <a:rPr lang="ru-RU" sz="3200" dirty="0"/>
              <a:t>, </a:t>
            </a:r>
            <a:r>
              <a:rPr lang="ru-RU" sz="3200" dirty="0" err="1"/>
              <a:t>серці</a:t>
            </a:r>
            <a:r>
              <a:rPr lang="ru-RU" sz="3200" dirty="0"/>
              <a:t>,  </a:t>
            </a:r>
            <a:r>
              <a:rPr lang="ru-RU" sz="3200" dirty="0" err="1"/>
              <a:t>центральній</a:t>
            </a:r>
            <a:r>
              <a:rPr lang="ru-RU" sz="3200" dirty="0"/>
              <a:t> </a:t>
            </a:r>
            <a:r>
              <a:rPr lang="ru-RU" sz="3200" dirty="0" err="1"/>
              <a:t>нервовій</a:t>
            </a:r>
            <a:r>
              <a:rPr lang="ru-RU" sz="3200" dirty="0"/>
              <a:t> </a:t>
            </a:r>
            <a:r>
              <a:rPr lang="ru-RU" sz="3200" dirty="0" err="1"/>
              <a:t>системі</a:t>
            </a:r>
            <a:r>
              <a:rPr lang="ru-RU" sz="32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Фактори</a:t>
            </a:r>
            <a:r>
              <a:rPr lang="ru-RU" sz="2800" b="1" dirty="0"/>
              <a:t>, </a:t>
            </a:r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сприяють</a:t>
            </a:r>
            <a:r>
              <a:rPr lang="ru-RU" sz="2800" b="1" dirty="0"/>
              <a:t> </a:t>
            </a:r>
            <a:r>
              <a:rPr lang="ru-RU" sz="2800" b="1" dirty="0" err="1"/>
              <a:t>виникненню</a:t>
            </a:r>
            <a:r>
              <a:rPr lang="ru-RU" sz="2800" b="1" dirty="0"/>
              <a:t>  </a:t>
            </a:r>
            <a:r>
              <a:rPr lang="ru-RU" sz="2800" b="1" dirty="0" err="1"/>
              <a:t>гіпертонічної</a:t>
            </a:r>
            <a:r>
              <a:rPr lang="ru-RU" sz="2800" b="1" dirty="0"/>
              <a:t> </a:t>
            </a:r>
            <a:r>
              <a:rPr lang="ru-RU" sz="2800" b="1" dirty="0" err="1"/>
              <a:t>хвороби</a:t>
            </a:r>
            <a:r>
              <a:rPr lang="ru-RU" sz="2800" b="1" dirty="0"/>
              <a:t>: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Гострі</a:t>
            </a:r>
            <a:r>
              <a:rPr lang="ru-RU" sz="2800" dirty="0" smtClean="0"/>
              <a:t> </a:t>
            </a:r>
            <a:r>
              <a:rPr lang="ru-RU" sz="2800" dirty="0"/>
              <a:t>та </a:t>
            </a:r>
            <a:r>
              <a:rPr lang="ru-RU" sz="2800" dirty="0" err="1"/>
              <a:t>хронічні</a:t>
            </a:r>
            <a:r>
              <a:rPr lang="ru-RU" sz="2800" dirty="0"/>
              <a:t> </a:t>
            </a:r>
            <a:r>
              <a:rPr lang="ru-RU" sz="2800" dirty="0" err="1"/>
              <a:t>психоемоційні</a:t>
            </a:r>
            <a:r>
              <a:rPr lang="ru-RU" sz="2800" dirty="0"/>
              <a:t> </a:t>
            </a:r>
            <a:r>
              <a:rPr lang="ru-RU" sz="2800" dirty="0" err="1"/>
              <a:t>стреси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Постійне</a:t>
            </a:r>
            <a:r>
              <a:rPr lang="ru-RU" sz="2800" dirty="0" smtClean="0"/>
              <a:t> </a:t>
            </a:r>
            <a:r>
              <a:rPr lang="ru-RU" sz="2800" dirty="0" err="1"/>
              <a:t>розумове</a:t>
            </a:r>
            <a:r>
              <a:rPr lang="ru-RU" sz="2800" dirty="0"/>
              <a:t> </a:t>
            </a:r>
            <a:r>
              <a:rPr lang="ru-RU" sz="2800" dirty="0" err="1"/>
              <a:t>перенапруження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Черепно-мозкова</a:t>
            </a:r>
            <a:r>
              <a:rPr lang="ru-RU" sz="2800" dirty="0" smtClean="0"/>
              <a:t> </a:t>
            </a:r>
            <a:r>
              <a:rPr lang="ru-RU" sz="2800" dirty="0"/>
              <a:t>травма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Гіпоксія</a:t>
            </a:r>
            <a:r>
              <a:rPr lang="ru-RU" sz="2800" dirty="0" smtClean="0"/>
              <a:t> </a:t>
            </a:r>
            <a:r>
              <a:rPr lang="ru-RU" sz="2800" dirty="0" err="1"/>
              <a:t>мозку</a:t>
            </a:r>
            <a:r>
              <a:rPr lang="ru-RU" sz="2800" dirty="0"/>
              <a:t> </a:t>
            </a:r>
            <a:r>
              <a:rPr lang="ru-RU" sz="2800" dirty="0" err="1"/>
              <a:t>будь-якого</a:t>
            </a:r>
            <a:r>
              <a:rPr lang="ru-RU" sz="2800" dirty="0"/>
              <a:t> </a:t>
            </a:r>
            <a:r>
              <a:rPr lang="ru-RU" sz="2800" dirty="0" err="1"/>
              <a:t>ґенезу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Шкідливі</a:t>
            </a:r>
            <a:r>
              <a:rPr lang="ru-RU" sz="2800" dirty="0" smtClean="0"/>
              <a:t> </a:t>
            </a:r>
            <a:r>
              <a:rPr lang="ru-RU" sz="2800" dirty="0" err="1"/>
              <a:t>звички</a:t>
            </a:r>
            <a:r>
              <a:rPr lang="ru-RU" sz="2800" dirty="0"/>
              <a:t>, </a:t>
            </a:r>
            <a:r>
              <a:rPr lang="ru-RU" sz="2800" dirty="0" err="1"/>
              <a:t>зловживання</a:t>
            </a:r>
            <a:r>
              <a:rPr lang="ru-RU" sz="2800" dirty="0"/>
              <a:t> </a:t>
            </a:r>
            <a:r>
              <a:rPr lang="ru-RU" sz="2800" dirty="0" err="1"/>
              <a:t>сіллю</a:t>
            </a:r>
            <a:r>
              <a:rPr lang="ru-RU" sz="2800" dirty="0"/>
              <a:t>, </a:t>
            </a:r>
            <a:r>
              <a:rPr lang="ru-RU" sz="2800" dirty="0" err="1"/>
              <a:t>цукром</a:t>
            </a:r>
            <a:r>
              <a:rPr lang="ru-RU" sz="2800" dirty="0"/>
              <a:t>, </a:t>
            </a:r>
            <a:r>
              <a:rPr lang="ru-RU" sz="2800" dirty="0" smtClean="0"/>
              <a:t>     </a:t>
            </a:r>
            <a:r>
              <a:rPr lang="ru-RU" sz="2800" dirty="0" err="1" smtClean="0"/>
              <a:t>кавою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Хвороби</a:t>
            </a:r>
            <a:r>
              <a:rPr lang="ru-RU" sz="2800" dirty="0" smtClean="0"/>
              <a:t> </a:t>
            </a:r>
            <a:r>
              <a:rPr lang="ru-RU" sz="2800" dirty="0" err="1"/>
              <a:t>нирок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Гіподинамія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Надлишкова</a:t>
            </a:r>
            <a:r>
              <a:rPr lang="ru-RU" sz="2800" dirty="0" smtClean="0"/>
              <a:t> </a:t>
            </a:r>
            <a:r>
              <a:rPr lang="ru-RU" sz="2800" dirty="0" err="1"/>
              <a:t>маса</a:t>
            </a:r>
            <a:r>
              <a:rPr lang="ru-RU" sz="2800" dirty="0"/>
              <a:t> </a:t>
            </a:r>
            <a:r>
              <a:rPr lang="ru-RU" sz="2800" dirty="0" err="1"/>
              <a:t>тіла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Спадковість</a:t>
            </a:r>
            <a:endParaRPr lang="ru-RU" sz="2800" dirty="0"/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Вікові</a:t>
            </a:r>
            <a:r>
              <a:rPr lang="ru-RU" sz="2800" dirty="0" smtClean="0"/>
              <a:t> </a:t>
            </a:r>
            <a:r>
              <a:rPr lang="ru-RU" sz="2800" dirty="0" err="1"/>
              <a:t>зміни</a:t>
            </a:r>
            <a:r>
              <a:rPr lang="ru-RU" sz="2800" dirty="0"/>
              <a:t> в </a:t>
            </a:r>
            <a:r>
              <a:rPr lang="ru-RU" sz="2800" dirty="0" err="1"/>
              <a:t>роботі</a:t>
            </a:r>
            <a:r>
              <a:rPr lang="ru-RU" sz="2800" dirty="0"/>
              <a:t> </a:t>
            </a:r>
            <a:r>
              <a:rPr lang="ru-RU" sz="2800" dirty="0" err="1"/>
              <a:t>нервової</a:t>
            </a:r>
            <a:r>
              <a:rPr lang="ru-RU" sz="2800" dirty="0"/>
              <a:t> та </a:t>
            </a:r>
            <a:r>
              <a:rPr lang="ru-RU" sz="2800" dirty="0" err="1"/>
              <a:t>ендокринної</a:t>
            </a:r>
            <a:r>
              <a:rPr lang="ru-RU" sz="2800" dirty="0"/>
              <a:t> систем</a:t>
            </a:r>
          </a:p>
        </p:txBody>
      </p:sp>
      <p:pic>
        <p:nvPicPr>
          <p:cNvPr id="27650" name="Picture 2" descr="http://t3.gstatic.com/images?q=tbn:ANd9GcRxqfYHDDM7B1mLnGxAWFs0MMKNptzJXYEcMhYpJUaPiA5IHI7kY3-nfoq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861048"/>
            <a:ext cx="3162300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59766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/>
              <a:t>Стенокарді́я</a:t>
            </a:r>
            <a:r>
              <a:rPr lang="vi-VN" sz="2400" dirty="0"/>
              <a:t> (</a:t>
            </a:r>
            <a:r>
              <a:rPr lang="en-US" sz="2400" dirty="0"/>
              <a:t>angina pectoris, </a:t>
            </a:r>
            <a:r>
              <a:rPr lang="vi-VN" sz="2400" i="1" dirty="0"/>
              <a:t>грудна </a:t>
            </a:r>
            <a:r>
              <a:rPr lang="vi-VN" sz="2400" i="1" dirty="0" smtClean="0"/>
              <a:t>жаба</a:t>
            </a:r>
            <a:r>
              <a:rPr lang="vi-VN" sz="2400" dirty="0" smtClean="0"/>
              <a:t>)</a:t>
            </a:r>
            <a:r>
              <a:rPr lang="vi-VN" sz="2400" dirty="0"/>
              <a:t> — захворювання, симптомами якого є напади раптового болю (ангінозний біль) в грудях унаслідок гострої недостатності кровопостачання міокарду — клінічна форма ішемічної хвороби серця.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212976"/>
            <a:ext cx="51125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Гострий</a:t>
            </a:r>
            <a:r>
              <a:rPr lang="ru-RU" sz="2400" b="1" dirty="0"/>
              <a:t> </a:t>
            </a:r>
            <a:r>
              <a:rPr lang="ru-RU" sz="2400" b="1" dirty="0" err="1"/>
              <a:t>інфаркт</a:t>
            </a:r>
            <a:r>
              <a:rPr lang="ru-RU" sz="2400" b="1" dirty="0"/>
              <a:t> </a:t>
            </a:r>
            <a:r>
              <a:rPr lang="ru-RU" sz="2400" b="1" dirty="0" err="1"/>
              <a:t>міокарда</a:t>
            </a:r>
            <a:r>
              <a:rPr lang="ru-RU" sz="2400" dirty="0"/>
              <a:t> — </a:t>
            </a:r>
            <a:r>
              <a:rPr lang="ru-RU" sz="2400" dirty="0" err="1"/>
              <a:t>крайня</a:t>
            </a:r>
            <a:r>
              <a:rPr lang="ru-RU" sz="2400" dirty="0"/>
              <a:t> </a:t>
            </a:r>
            <a:r>
              <a:rPr lang="ru-RU" sz="2400" dirty="0" err="1"/>
              <a:t>ступінь</a:t>
            </a:r>
            <a:r>
              <a:rPr lang="ru-RU" sz="2400" dirty="0"/>
              <a:t> </a:t>
            </a:r>
            <a:r>
              <a:rPr lang="ru-RU" sz="2400" dirty="0" err="1"/>
              <a:t>ішемічної</a:t>
            </a:r>
            <a:r>
              <a:rPr lang="ru-RU" sz="2400" dirty="0"/>
              <a:t> </a:t>
            </a:r>
            <a:r>
              <a:rPr lang="ru-RU" sz="2400" dirty="0" err="1"/>
              <a:t>хвороби</a:t>
            </a:r>
            <a:r>
              <a:rPr lang="ru-RU" sz="2400" dirty="0"/>
              <a:t> </a:t>
            </a:r>
            <a:r>
              <a:rPr lang="ru-RU" sz="2400" dirty="0" err="1"/>
              <a:t>серця</a:t>
            </a:r>
            <a:r>
              <a:rPr lang="ru-RU" sz="2400" dirty="0"/>
              <a:t>, яка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розвитком</a:t>
            </a:r>
            <a:r>
              <a:rPr lang="ru-RU" sz="2400" dirty="0"/>
              <a:t> </a:t>
            </a:r>
            <a:r>
              <a:rPr lang="ru-RU" sz="2400" dirty="0" err="1"/>
              <a:t>ішемічного</a:t>
            </a:r>
            <a:r>
              <a:rPr lang="ru-RU" sz="2400" dirty="0"/>
              <a:t> некрозу </a:t>
            </a:r>
            <a:r>
              <a:rPr lang="ru-RU" sz="2400" dirty="0" err="1"/>
              <a:t>ділянки</a:t>
            </a:r>
            <a:r>
              <a:rPr lang="ru-RU" sz="2400" dirty="0"/>
              <a:t> </a:t>
            </a:r>
            <a:r>
              <a:rPr lang="ru-RU" sz="2400" dirty="0" err="1"/>
              <a:t>міокарда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виник</a:t>
            </a:r>
            <a:r>
              <a:rPr lang="ru-RU" sz="2400" dirty="0"/>
              <a:t> </a:t>
            </a:r>
            <a:r>
              <a:rPr lang="ru-RU" sz="2400" dirty="0" err="1"/>
              <a:t>внаслідок</a:t>
            </a:r>
            <a:r>
              <a:rPr lang="ru-RU" sz="2400" dirty="0"/>
              <a:t> </a:t>
            </a:r>
            <a:r>
              <a:rPr lang="ru-RU" sz="2400" dirty="0" err="1"/>
              <a:t>абсолютної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відносної</a:t>
            </a:r>
            <a:r>
              <a:rPr lang="ru-RU" sz="2400" dirty="0"/>
              <a:t> </a:t>
            </a:r>
            <a:r>
              <a:rPr lang="ru-RU" sz="2400" dirty="0" err="1"/>
              <a:t>недостатності</a:t>
            </a:r>
            <a:r>
              <a:rPr lang="ru-RU" sz="2400" dirty="0"/>
              <a:t> </a:t>
            </a:r>
            <a:r>
              <a:rPr lang="ru-RU" sz="2400" dirty="0" err="1"/>
              <a:t>кровопостачання</a:t>
            </a:r>
            <a:r>
              <a:rPr lang="ru-RU" sz="2400" dirty="0"/>
              <a:t> у </a:t>
            </a:r>
            <a:r>
              <a:rPr lang="ru-RU" sz="2400" dirty="0" err="1"/>
              <a:t>цій</a:t>
            </a:r>
            <a:r>
              <a:rPr lang="ru-RU" sz="2400" dirty="0"/>
              <a:t> </a:t>
            </a:r>
            <a:r>
              <a:rPr lang="ru-RU" sz="2400" dirty="0" err="1"/>
              <a:t>ділянці</a:t>
            </a:r>
            <a:r>
              <a:rPr lang="ru-RU" sz="2400" dirty="0"/>
              <a:t>.</a:t>
            </a:r>
          </a:p>
        </p:txBody>
      </p:sp>
      <p:pic>
        <p:nvPicPr>
          <p:cNvPr id="26626" name="Picture 2" descr="http://www.medpanorama.ru/pic/04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32656"/>
            <a:ext cx="2555776" cy="2453546"/>
          </a:xfrm>
          <a:prstGeom prst="rect">
            <a:avLst/>
          </a:prstGeom>
          <a:noFill/>
        </p:spPr>
      </p:pic>
      <p:pic>
        <p:nvPicPr>
          <p:cNvPr id="26628" name="Picture 4" descr="http://upload.wikimedia.org/wikipedia/commons/thumb/2/24/AMI_pain_front.png/200px-AMI_pain_fro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429000"/>
            <a:ext cx="2699792" cy="29697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789040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Вади </a:t>
            </a:r>
            <a:r>
              <a:rPr lang="ru-RU" sz="2000" b="1" dirty="0" err="1"/>
              <a:t>серця</a:t>
            </a:r>
            <a:r>
              <a:rPr lang="ru-RU" sz="2000" dirty="0"/>
              <a:t> – </a:t>
            </a:r>
            <a:r>
              <a:rPr lang="ru-RU" sz="2000" dirty="0" err="1"/>
              <a:t>стійкі</a:t>
            </a:r>
            <a:r>
              <a:rPr lang="ru-RU" sz="2000" dirty="0"/>
              <a:t> </a:t>
            </a:r>
            <a:r>
              <a:rPr lang="ru-RU" sz="2000" dirty="0" err="1"/>
              <a:t>відхилення</a:t>
            </a:r>
            <a:r>
              <a:rPr lang="ru-RU" sz="2000" dirty="0"/>
              <a:t> в </a:t>
            </a:r>
            <a:r>
              <a:rPr lang="ru-RU" sz="2000" dirty="0" err="1"/>
              <a:t>будові</a:t>
            </a:r>
            <a:r>
              <a:rPr lang="ru-RU" sz="2000" dirty="0"/>
              <a:t> органа,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зумовлюють</a:t>
            </a:r>
            <a:r>
              <a:rPr lang="ru-RU" sz="2000" dirty="0"/>
              <a:t> </a:t>
            </a:r>
            <a:r>
              <a:rPr lang="ru-RU" sz="2000" dirty="0" err="1"/>
              <a:t>порушення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функції</a:t>
            </a:r>
            <a:r>
              <a:rPr lang="ru-RU" sz="2000" dirty="0"/>
              <a:t>. Вони </a:t>
            </a:r>
            <a:r>
              <a:rPr lang="ru-RU" sz="2000" dirty="0" err="1"/>
              <a:t>поділяються</a:t>
            </a:r>
            <a:r>
              <a:rPr lang="ru-RU" sz="2000" dirty="0"/>
              <a:t> на </a:t>
            </a:r>
            <a:r>
              <a:rPr lang="ru-RU" sz="2000" dirty="0" err="1"/>
              <a:t>уроджені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набуті</a:t>
            </a:r>
            <a:r>
              <a:rPr lang="ru-RU" sz="2000" dirty="0"/>
              <a:t>. До </a:t>
            </a:r>
            <a:r>
              <a:rPr lang="ru-RU" sz="2000" dirty="0" err="1"/>
              <a:t>уроджених</a:t>
            </a:r>
            <a:r>
              <a:rPr lang="ru-RU" sz="2000" dirty="0"/>
              <a:t> належать </a:t>
            </a:r>
            <a:r>
              <a:rPr lang="ru-RU" sz="2000" dirty="0" err="1"/>
              <a:t>такі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виникли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збочення</a:t>
            </a:r>
            <a:r>
              <a:rPr lang="ru-RU" sz="2000" dirty="0"/>
              <a:t> </a:t>
            </a:r>
            <a:r>
              <a:rPr lang="ru-RU" sz="2000" dirty="0" err="1"/>
              <a:t>ембріоморфогенезу</a:t>
            </a:r>
            <a:r>
              <a:rPr lang="ru-RU" sz="2000" dirty="0"/>
              <a:t> та </a:t>
            </a:r>
            <a:r>
              <a:rPr lang="ru-RU" sz="2000" dirty="0" err="1"/>
              <a:t>грунті</a:t>
            </a:r>
            <a:r>
              <a:rPr lang="ru-RU" sz="2000" dirty="0"/>
              <a:t> </a:t>
            </a:r>
            <a:r>
              <a:rPr lang="ru-RU" sz="2000" dirty="0" err="1"/>
              <a:t>генних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хромосомних</a:t>
            </a:r>
            <a:r>
              <a:rPr lang="ru-RU" sz="2000" dirty="0"/>
              <a:t> </a:t>
            </a:r>
            <a:r>
              <a:rPr lang="ru-RU" sz="2000" dirty="0" err="1"/>
              <a:t>мутацій</a:t>
            </a:r>
            <a:r>
              <a:rPr lang="ru-RU" sz="2000" dirty="0"/>
              <a:t>.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виявляють</a:t>
            </a:r>
            <a:r>
              <a:rPr lang="ru-RU" sz="2000" dirty="0"/>
              <a:t> </a:t>
            </a:r>
            <a:r>
              <a:rPr lang="ru-RU" sz="2000" dirty="0" err="1"/>
              <a:t>відразу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народження</a:t>
            </a:r>
            <a:r>
              <a:rPr lang="ru-RU" sz="2000" dirty="0"/>
              <a:t>. </a:t>
            </a:r>
            <a:r>
              <a:rPr lang="ru-RU" sz="2000" dirty="0" err="1"/>
              <a:t>Набуті</a:t>
            </a:r>
            <a:r>
              <a:rPr lang="ru-RU" sz="2000" dirty="0"/>
              <a:t> вади </a:t>
            </a:r>
            <a:r>
              <a:rPr lang="ru-RU" sz="2000" dirty="0" err="1"/>
              <a:t>формуються</a:t>
            </a:r>
            <a:r>
              <a:rPr lang="ru-RU" sz="2000" dirty="0"/>
              <a:t> </a:t>
            </a:r>
            <a:r>
              <a:rPr lang="ru-RU" sz="2000" dirty="0" err="1"/>
              <a:t>пізніше</a:t>
            </a:r>
            <a:r>
              <a:rPr lang="ru-RU" sz="2000" dirty="0"/>
              <a:t>. </a:t>
            </a:r>
            <a:r>
              <a:rPr lang="ru-RU" sz="2000" dirty="0" err="1"/>
              <a:t>Їм</a:t>
            </a:r>
            <a:r>
              <a:rPr lang="ru-RU" sz="2000" dirty="0"/>
              <a:t> </a:t>
            </a:r>
            <a:r>
              <a:rPr lang="ru-RU" sz="2000" dirty="0" err="1"/>
              <a:t>передують</a:t>
            </a:r>
            <a:r>
              <a:rPr lang="ru-RU" sz="2000" dirty="0"/>
              <a:t> </a:t>
            </a:r>
            <a:r>
              <a:rPr lang="ru-RU" sz="2000" dirty="0" err="1"/>
              <a:t>хвороби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супроводжуються</a:t>
            </a:r>
            <a:r>
              <a:rPr lang="ru-RU" sz="2000" dirty="0"/>
              <a:t> </a:t>
            </a:r>
            <a:r>
              <a:rPr lang="ru-RU" sz="2000" dirty="0" err="1"/>
              <a:t>ураженням</a:t>
            </a:r>
            <a:r>
              <a:rPr lang="ru-RU" sz="2000" dirty="0"/>
              <a:t> </a:t>
            </a:r>
            <a:r>
              <a:rPr lang="ru-RU" sz="2000" dirty="0" err="1"/>
              <a:t>клапанів</a:t>
            </a:r>
            <a:r>
              <a:rPr lang="ru-RU" sz="2000" dirty="0"/>
              <a:t> </a:t>
            </a:r>
            <a:r>
              <a:rPr lang="ru-RU" sz="2000" dirty="0" err="1"/>
              <a:t>серця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магістральних</a:t>
            </a:r>
            <a:r>
              <a:rPr lang="ru-RU" sz="2000" dirty="0"/>
              <a:t> </a:t>
            </a:r>
            <a:r>
              <a:rPr lang="ru-RU" sz="2000" dirty="0" err="1"/>
              <a:t>судин</a:t>
            </a:r>
            <a:r>
              <a:rPr lang="ru-RU" sz="2000" dirty="0"/>
              <a:t>, - ревматизм, атеросклероз, </a:t>
            </a:r>
            <a:r>
              <a:rPr lang="ru-RU" sz="2000" dirty="0" err="1"/>
              <a:t>сифіліс</a:t>
            </a:r>
            <a:r>
              <a:rPr lang="ru-RU" sz="2000" dirty="0"/>
              <a:t>, </a:t>
            </a:r>
            <a:r>
              <a:rPr lang="ru-RU" sz="2000" dirty="0" err="1"/>
              <a:t>бруцелюз</a:t>
            </a:r>
            <a:r>
              <a:rPr lang="ru-RU" sz="2000" dirty="0"/>
              <a:t>, </a:t>
            </a:r>
            <a:r>
              <a:rPr lang="ru-RU" sz="2000" dirty="0" err="1"/>
              <a:t>бактеріальний</a:t>
            </a:r>
            <a:r>
              <a:rPr lang="ru-RU" sz="2000" dirty="0"/>
              <a:t> </a:t>
            </a:r>
            <a:r>
              <a:rPr lang="ru-RU" sz="2000" dirty="0" err="1"/>
              <a:t>ендокардит</a:t>
            </a:r>
            <a:r>
              <a:rPr lang="ru-RU" sz="2800" dirty="0"/>
              <a:t>.</a:t>
            </a:r>
          </a:p>
        </p:txBody>
      </p:sp>
      <p:pic>
        <p:nvPicPr>
          <p:cNvPr id="31746" name="Picture 2" descr="http://family-doctor.com.ua/wp-content/uploads/2011/05/S_53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620688"/>
            <a:ext cx="3744416" cy="2872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193</TotalTime>
  <Words>104</Words>
  <Application>Microsoft Office PowerPoint</Application>
  <PresentationFormat>Экран (4:3)</PresentationFormat>
  <Paragraphs>53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Захворювання серцево-судинної системи, біль у серці, набряки. Перша допомога.</vt:lpstr>
      <vt:lpstr>Слайд 2</vt:lpstr>
      <vt:lpstr>Чинники ризику виникнення хвороб серця </vt:lpstr>
      <vt:lpstr>Приклади серцево-судинних захворювань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Захворювання серцево-судинної системи, біль у серці, набряки. Перша допомога.</dc:title>
  <dc:creator>Александр</dc:creator>
  <cp:lastModifiedBy>Александр</cp:lastModifiedBy>
  <cp:revision>18</cp:revision>
  <dcterms:created xsi:type="dcterms:W3CDTF">2013-01-22T13:54:30Z</dcterms:created>
  <dcterms:modified xsi:type="dcterms:W3CDTF">2013-01-22T17:07:43Z</dcterms:modified>
</cp:coreProperties>
</file>