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2" r:id="rId4"/>
    <p:sldId id="283" r:id="rId5"/>
    <p:sldId id="292" r:id="rId6"/>
    <p:sldId id="301" r:id="rId7"/>
    <p:sldId id="257" r:id="rId8"/>
    <p:sldId id="297" r:id="rId9"/>
    <p:sldId id="259" r:id="rId10"/>
    <p:sldId id="278" r:id="rId11"/>
    <p:sldId id="279" r:id="rId12"/>
    <p:sldId id="302" r:id="rId1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20000"/>
    <a:srgbClr val="FF0066"/>
    <a:srgbClr val="FF6600"/>
    <a:srgbClr val="006600"/>
    <a:srgbClr val="800000"/>
    <a:srgbClr val="FFCCFF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C7502-9B68-45AE-AF77-7564E1F0A8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07712-E9B5-4DE7-94D7-26FCA8F674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E464-6744-4975-98F8-C9F3F301E9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50051A-25EE-4243-998E-62399C099E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61914-033D-4F87-A4B0-36EE06D9F8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8BE46-1FBE-4AF5-B428-1E62229A0E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25D15-B65B-4B59-A613-59B70FFE26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606C1-815B-45C4-B7BE-4A4C18262E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A0742-6D17-4C2B-AAC0-2084D5E40C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D51A9-272C-496E-8DF9-A80FCC38F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FCBF4-991D-4259-B7D5-5F9703515F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ABB0A-E993-4C01-ACFB-0E5F4C9BF7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CCCC">
                <a:gamma/>
                <a:tint val="0"/>
                <a:invGamma/>
              </a:srgbClr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CAD715-0774-4701-85FB-66716AB89F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762000"/>
          </a:xfrm>
        </p:spPr>
        <p:txBody>
          <a:bodyPr/>
          <a:lstStyle/>
          <a:p>
            <a:r>
              <a:rPr lang="ru-RU" b="1"/>
              <a:t>(фрагмент уроку)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28600" y="685800"/>
            <a:ext cx="8686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Внутрішнє</a:t>
            </a:r>
          </a:p>
          <a:p>
            <a:r>
              <a:rPr lang="ru-RU" sz="3600" kern="10"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середовище організму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547813" y="3716338"/>
            <a:ext cx="6478587" cy="1012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38100">
                  <a:solidFill>
                    <a:srgbClr val="FFFF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9933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Склад і функції крові</a:t>
            </a:r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5072067" y="5000625"/>
            <a:ext cx="4071936" cy="1857375"/>
            <a:chOff x="4005" y="3150"/>
            <a:chExt cx="1755" cy="1170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t="6062"/>
            <a:stretch>
              <a:fillRect/>
            </a:stretch>
          </p:blipFill>
          <p:spPr bwMode="auto">
            <a:xfrm>
              <a:off x="4014" y="3158"/>
              <a:ext cx="1746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6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005" y="3150"/>
              <a:ext cx="1755" cy="11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r"/>
              <a:r>
                <a:rPr lang="ru-RU" sz="1600" i="1" kern="10" dirty="0" err="1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Виконала</a:t>
              </a:r>
              <a:r>
                <a:rPr lang="ru-RU" sz="1600" i="1" kern="10" dirty="0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1600" i="1" kern="10" dirty="0" err="1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учениця</a:t>
              </a:r>
              <a:r>
                <a:rPr lang="ru-RU" sz="1600" i="1" kern="10" dirty="0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 9-Б </a:t>
              </a:r>
              <a:r>
                <a:rPr lang="ru-RU" sz="1600" i="1" kern="10" dirty="0" err="1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класу</a:t>
              </a:r>
              <a:r>
                <a:rPr lang="ru-RU" sz="1600" i="1" kern="10" dirty="0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</a:p>
            <a:p>
              <a:pPr algn="r"/>
              <a:r>
                <a:rPr lang="ru-RU" sz="1600" i="1" kern="10" dirty="0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Сл</a:t>
              </a:r>
              <a:r>
                <a:rPr lang="uk-UA" sz="1600" i="1" kern="10" dirty="0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і</a:t>
              </a:r>
              <a:r>
                <a:rPr lang="ru-RU" sz="1600" i="1" kern="10" dirty="0" err="1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пченко</a:t>
              </a:r>
              <a:r>
                <a:rPr lang="ru-RU" sz="1600" i="1" kern="10" dirty="0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1600" i="1" kern="10" dirty="0" err="1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Карна</a:t>
              </a:r>
              <a:r>
                <a:rPr lang="ru-RU" sz="1600" i="1" kern="10" dirty="0" smtClean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  </a:t>
              </a:r>
              <a:endParaRPr lang="ru-RU" sz="1600" i="1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  <p:bldP spid="2056" grpId="0" animBg="1"/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ровь0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052513"/>
            <a:ext cx="6300788" cy="4725987"/>
          </a:xfrm>
          <a:noFill/>
          <a:ln>
            <a:solidFill>
              <a:srgbClr val="FF0000"/>
            </a:solidFill>
          </a:ln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3419475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Лейкоцити </a:t>
            </a:r>
          </a:p>
          <a:p>
            <a:r>
              <a:rPr lang="ru-RU" sz="28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( від грец. </a:t>
            </a:r>
          </a:p>
          <a:p>
            <a:r>
              <a:rPr lang="ru-RU" sz="28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"лейкос" - білий </a:t>
            </a:r>
          </a:p>
          <a:p>
            <a:r>
              <a:rPr lang="ru-RU" sz="28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і "китос" - клітина)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кровь0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r="1167"/>
          <a:stretch>
            <a:fillRect/>
          </a:stretch>
        </p:blipFill>
        <p:spPr>
          <a:xfrm>
            <a:off x="1476375" y="1052513"/>
            <a:ext cx="6335713" cy="4681537"/>
          </a:xfrm>
          <a:noFill/>
          <a:ln>
            <a:solidFill>
              <a:srgbClr val="FF0000"/>
            </a:solidFill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4859338" y="549275"/>
            <a:ext cx="4284662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Тромбоцити</a:t>
            </a:r>
          </a:p>
          <a:p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( від грец.</a:t>
            </a:r>
          </a:p>
          <a:p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"тромбос" - згусток,</a:t>
            </a:r>
          </a:p>
          <a:p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і "китос"- клітина)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8800" dirty="0" smtClean="0"/>
              <a:t>Дякую за увагу </a:t>
            </a:r>
            <a:endParaRPr lang="ru-RU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537075"/>
          </a:xfrm>
        </p:spPr>
        <p:txBody>
          <a:bodyPr/>
          <a:lstStyle/>
          <a:p>
            <a:pPr>
              <a:buFontTx/>
              <a:buNone/>
            </a:pPr>
            <a:r>
              <a:rPr lang="uk-UA"/>
              <a:t>   </a:t>
            </a:r>
            <a:r>
              <a:rPr lang="uk-UA" sz="3600"/>
              <a:t>Кров – рідка тканина організму людини,</a:t>
            </a:r>
          </a:p>
          <a:p>
            <a:pPr>
              <a:buFontTx/>
              <a:buNone/>
            </a:pPr>
            <a:r>
              <a:rPr lang="uk-UA" sz="3600"/>
              <a:t>	Вона доставляє кожній клітині</a:t>
            </a:r>
          </a:p>
          <a:p>
            <a:pPr>
              <a:buFontTx/>
              <a:buNone/>
            </a:pPr>
            <a:r>
              <a:rPr lang="uk-UA" sz="3600"/>
              <a:t>	І кисень, та ще й речовини поживні,</a:t>
            </a:r>
          </a:p>
          <a:p>
            <a:pPr>
              <a:buFontTx/>
              <a:buNone/>
            </a:pPr>
            <a:r>
              <a:rPr lang="uk-UA" sz="3600"/>
              <a:t>	Тиск й тіла тепло, щоб ми всі були сильні</a:t>
            </a:r>
          </a:p>
          <a:p>
            <a:pPr>
              <a:buFontTx/>
              <a:buNone/>
            </a:pPr>
            <a:r>
              <a:rPr lang="uk-UA" sz="3600"/>
              <a:t>	Кров наша підтримує завжди у нормі,</a:t>
            </a:r>
          </a:p>
          <a:p>
            <a:pPr>
              <a:buFontTx/>
              <a:buNone/>
            </a:pPr>
            <a:r>
              <a:rPr lang="uk-UA" sz="3600"/>
              <a:t>	А що непотрібно – виводить назовні!</a:t>
            </a:r>
          </a:p>
          <a:p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4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569325" cy="1439863"/>
          </a:xfrm>
        </p:spPr>
        <p:txBody>
          <a:bodyPr/>
          <a:lstStyle/>
          <a:p>
            <a:pPr algn="l"/>
            <a:endParaRPr lang="ru-RU" sz="40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05038"/>
            <a:ext cx="8964612" cy="1511300"/>
          </a:xfrm>
        </p:spPr>
        <p:txBody>
          <a:bodyPr/>
          <a:lstStyle/>
          <a:p>
            <a:pPr>
              <a:buFontTx/>
              <a:buNone/>
            </a:pPr>
            <a:r>
              <a:rPr lang="uk-UA" sz="4000"/>
              <a:t>Слова </a:t>
            </a:r>
            <a:r>
              <a:rPr lang="uk-UA" b="1"/>
              <a:t>“</a:t>
            </a:r>
            <a:r>
              <a:rPr lang="uk-UA" sz="4000" b="1"/>
              <a:t>кров</a:t>
            </a:r>
            <a:r>
              <a:rPr lang="uk-UA" sz="3600" b="1"/>
              <a:t>”</a:t>
            </a:r>
            <a:r>
              <a:rPr lang="uk-UA" sz="4000" b="1"/>
              <a:t>, </a:t>
            </a:r>
            <a:r>
              <a:rPr lang="uk-UA" sz="3600" b="1"/>
              <a:t>“</a:t>
            </a:r>
            <a:r>
              <a:rPr lang="uk-UA" sz="4000" b="1"/>
              <a:t>кровний</a:t>
            </a:r>
            <a:r>
              <a:rPr lang="uk-UA" sz="3600" b="1"/>
              <a:t>”</a:t>
            </a:r>
            <a:r>
              <a:rPr lang="uk-UA" sz="4000" b="1"/>
              <a:t>, </a:t>
            </a:r>
            <a:r>
              <a:rPr lang="uk-UA" sz="3600" b="1"/>
              <a:t>“</a:t>
            </a:r>
            <a:r>
              <a:rPr lang="uk-UA" sz="4000" b="1"/>
              <a:t>кривавий</a:t>
            </a:r>
            <a:r>
              <a:rPr lang="uk-UA" sz="3600" b="1"/>
              <a:t>”</a:t>
            </a:r>
            <a:r>
              <a:rPr lang="uk-UA" sz="4000"/>
              <a:t> дуже співзвучні та близькоспоріднені.</a:t>
            </a:r>
          </a:p>
          <a:p>
            <a:pPr>
              <a:buFontTx/>
              <a:buNone/>
            </a:pPr>
            <a:endParaRPr lang="uk-UA" sz="40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9388" y="4149725"/>
            <a:ext cx="87137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uk-UA" sz="3600"/>
              <a:t>Поняття </a:t>
            </a:r>
            <a:r>
              <a:rPr lang="uk-UA" sz="4000" b="1"/>
              <a:t>“життя”, “смерть”, “війна”,</a:t>
            </a:r>
          </a:p>
          <a:p>
            <a:pPr algn="l">
              <a:spcBef>
                <a:spcPct val="20000"/>
              </a:spcBef>
            </a:pPr>
            <a:r>
              <a:rPr lang="uk-UA" sz="3600"/>
              <a:t> </a:t>
            </a:r>
            <a:r>
              <a:rPr lang="uk-UA" sz="4000" b="1"/>
              <a:t>“здоров</a:t>
            </a:r>
            <a:r>
              <a:rPr lang="en-US" sz="4000" b="1"/>
              <a:t>’</a:t>
            </a:r>
            <a:r>
              <a:rPr lang="uk-UA" sz="4000" b="1"/>
              <a:t>я”,</a:t>
            </a:r>
            <a:r>
              <a:rPr lang="uk-UA" sz="4000"/>
              <a:t>–</a:t>
            </a:r>
            <a:r>
              <a:rPr lang="uk-UA" sz="3600"/>
              <a:t> різні за звучанням, але теж пов</a:t>
            </a:r>
            <a:r>
              <a:rPr lang="en-US" sz="3600"/>
              <a:t>’</a:t>
            </a:r>
            <a:r>
              <a:rPr lang="uk-UA" sz="3600"/>
              <a:t>язані з кров</a:t>
            </a:r>
            <a:r>
              <a:rPr lang="en-US" sz="3600"/>
              <a:t>’</a:t>
            </a:r>
            <a:r>
              <a:rPr lang="uk-UA" sz="3600"/>
              <a:t>ю.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445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/>
              <a:t>	Споконвіку з кров</a:t>
            </a:r>
            <a:r>
              <a:rPr lang="en-US"/>
              <a:t>’</a:t>
            </a:r>
            <a:r>
              <a:rPr lang="uk-UA"/>
              <a:t>ю пов</a:t>
            </a:r>
            <a:r>
              <a:rPr lang="en-US"/>
              <a:t>’</a:t>
            </a:r>
            <a:r>
              <a:rPr lang="uk-UA"/>
              <a:t>язували велику силу, нею скріплювали священні клятви,  шлюби.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/>
              <a:t>      Стародавні греки приносили кров у жертву богам, а їхні лікарі лікували  психічнохворих  кров</a:t>
            </a:r>
            <a:r>
              <a:rPr lang="en-US"/>
              <a:t>’</a:t>
            </a:r>
            <a:r>
              <a:rPr lang="uk-UA"/>
              <a:t>ю здорових людей.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/>
              <a:t>      Римські імператори приймали ванни з кров</a:t>
            </a:r>
            <a:r>
              <a:rPr lang="en-US"/>
              <a:t>’</a:t>
            </a:r>
            <a:r>
              <a:rPr lang="uk-UA"/>
              <a:t>ю молодих тварин, щоби повернути собі  молодість.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/>
              <a:t>      В Україні навесні хворим робили кровопускання, щоб омолодити організм.</a:t>
            </a:r>
            <a:endParaRPr lang="ru-RU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4248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“Кров людська не водиця, </a:t>
            </a:r>
          </a:p>
          <a:p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і проливати її не годиться”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00"/>
                            </p:stCondLst>
                            <p:childTnLst>
                              <p:par>
                                <p:cTn id="2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1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150"/>
                            </p:stCondLst>
                            <p:childTnLst>
                              <p:par>
                                <p:cTn id="3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42486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Склад внутрішнього середовища</a:t>
            </a: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611188" y="2781300"/>
            <a:ext cx="24479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кров</a:t>
            </a: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5435600" y="2636838"/>
            <a:ext cx="30972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лімфа</a:t>
            </a:r>
          </a:p>
        </p:txBody>
      </p:sp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684213" y="4724400"/>
            <a:ext cx="7920037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тканинна рідина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 flipH="1">
            <a:off x="2195513" y="1773238"/>
            <a:ext cx="1800225" cy="8636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364163" y="1844675"/>
            <a:ext cx="1584325" cy="792163"/>
          </a:xfrm>
          <a:prstGeom prst="line">
            <a:avLst/>
          </a:prstGeom>
          <a:noFill/>
          <a:ln w="8890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4284663" y="1844675"/>
            <a:ext cx="431800" cy="2736850"/>
          </a:xfrm>
          <a:prstGeom prst="line">
            <a:avLst/>
          </a:prstGeom>
          <a:noFill/>
          <a:ln w="889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  <p:bldP spid="47110" grpId="0" animBg="1"/>
      <p:bldP spid="47110" grpId="1" animBg="1"/>
      <p:bldP spid="47111" grpId="0" animBg="1"/>
      <p:bldP spid="47111" grpId="1" animBg="1"/>
      <p:bldP spid="47112" grpId="0" animBg="1"/>
      <p:bldP spid="47112" grpId="1" animBg="1"/>
      <p:bldP spid="47114" grpId="0" animBg="1"/>
      <p:bldP spid="47114" grpId="1" animBg="1"/>
      <p:bldP spid="47115" grpId="0" animBg="1"/>
      <p:bldP spid="47115" grpId="1" animBg="1"/>
      <p:bldP spid="47116" grpId="0" animBg="1"/>
      <p:bldP spid="471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4978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Склад і основні функції 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внутрішнього середовища</a:t>
            </a:r>
          </a:p>
        </p:txBody>
      </p:sp>
      <p:graphicFrame>
        <p:nvGraphicFramePr>
          <p:cNvPr id="66563" name="Group 3"/>
          <p:cNvGraphicFramePr>
            <a:graphicFrameLocks noGrp="1"/>
          </p:cNvGraphicFramePr>
          <p:nvPr>
            <p:ph/>
          </p:nvPr>
        </p:nvGraphicFramePr>
        <p:xfrm>
          <a:off x="179388" y="1341438"/>
          <a:ext cx="8785225" cy="5486400"/>
        </p:xfrm>
        <a:graphic>
          <a:graphicData uri="http://schemas.openxmlformats.org/drawingml/2006/table">
            <a:tbl>
              <a:tblPr/>
              <a:tblGrid>
                <a:gridCol w="3240087"/>
                <a:gridCol w="2447925"/>
                <a:gridCol w="3097213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Склад внутрішнього середовища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Місце розташування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Функції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2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Кров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Серце та кровоносні судини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Транспортна   Захисна    Регуляторна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Лімфа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Лімфатична система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Постачання рідин у кровоносне русло; знищення хвороботворних організмів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Тканинна рідина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Проміжки між клітинами всіх тканин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 кисню, поживних речовин,продуктів розпаду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908175" y="260350"/>
            <a:ext cx="5181600" cy="865188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 b="1">
                <a:solidFill>
                  <a:srgbClr val="FF0000"/>
                </a:solidFill>
              </a:rPr>
              <a:t>К Р О В 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684213" y="2060575"/>
            <a:ext cx="2819400" cy="6096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>
                <a:solidFill>
                  <a:srgbClr val="FF0000"/>
                </a:solidFill>
              </a:rPr>
              <a:t>П Л А З М А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4356100" y="5661025"/>
            <a:ext cx="2120900" cy="576263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>
                <a:solidFill>
                  <a:srgbClr val="FF0000"/>
                </a:solidFill>
              </a:rPr>
              <a:t>Лейкоцити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3779838" y="3716338"/>
            <a:ext cx="2057400" cy="533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FF0000"/>
                </a:solidFill>
              </a:rPr>
              <a:t>Т</a:t>
            </a:r>
            <a:r>
              <a:rPr lang="ru-RU" sz="2800" b="1">
                <a:solidFill>
                  <a:srgbClr val="FF0000"/>
                </a:solidFill>
              </a:rPr>
              <a:t>ромбоцити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6804025" y="5589588"/>
            <a:ext cx="2133600" cy="647700"/>
          </a:xfrm>
          <a:prstGeom prst="rect">
            <a:avLst/>
          </a:prstGeom>
          <a:gradFill rotWithShape="0">
            <a:gsLst>
              <a:gs pos="0">
                <a:srgbClr val="FF0066"/>
              </a:gs>
              <a:gs pos="50000">
                <a:schemeClr val="bg1"/>
              </a:gs>
              <a:gs pos="100000">
                <a:srgbClr val="FF0066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>
                <a:solidFill>
                  <a:srgbClr val="FF0000"/>
                </a:solidFill>
              </a:rPr>
              <a:t>Еритроцити</a:t>
            </a:r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H="1">
            <a:off x="3132138" y="1125538"/>
            <a:ext cx="1247775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5292725" y="1125538"/>
            <a:ext cx="1366838" cy="10080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132" name="Group 60"/>
          <p:cNvGrpSpPr>
            <a:grpSpLocks/>
          </p:cNvGrpSpPr>
          <p:nvPr/>
        </p:nvGrpSpPr>
        <p:grpSpPr bwMode="auto">
          <a:xfrm>
            <a:off x="6011863" y="4292600"/>
            <a:ext cx="2736850" cy="833438"/>
            <a:chOff x="3360" y="2928"/>
            <a:chExt cx="1728" cy="384"/>
          </a:xfrm>
        </p:grpSpPr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 flipV="1">
              <a:off x="3360" y="2928"/>
              <a:ext cx="1728" cy="3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fr-BE"/>
            </a:p>
          </p:txBody>
        </p:sp>
        <p:sp>
          <p:nvSpPr>
            <p:cNvPr id="3116" name="Text Box 44"/>
            <p:cNvSpPr txBox="1">
              <a:spLocks noChangeArrowheads="1"/>
            </p:cNvSpPr>
            <p:nvPr/>
          </p:nvSpPr>
          <p:spPr bwMode="auto">
            <a:xfrm>
              <a:off x="3378" y="2992"/>
              <a:ext cx="1591" cy="240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50000">
                  <a:schemeClr val="bg1"/>
                </a:gs>
                <a:gs pos="100000">
                  <a:srgbClr val="FFCC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b="1"/>
                <a:t> </a:t>
              </a:r>
              <a:r>
                <a:rPr lang="ru-RU" sz="2800" b="1">
                  <a:solidFill>
                    <a:srgbClr val="FF0000"/>
                  </a:solidFill>
                </a:rPr>
                <a:t>К Л І Т И Н И</a:t>
              </a:r>
            </a:p>
          </p:txBody>
        </p:sp>
      </p:grp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4500563" y="2205038"/>
            <a:ext cx="4267200" cy="10080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>
                <a:solidFill>
                  <a:srgbClr val="FF0000"/>
                </a:solidFill>
              </a:rPr>
              <a:t>Формені елементи</a:t>
            </a: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 flipH="1">
            <a:off x="5364163" y="3141663"/>
            <a:ext cx="1265237" cy="503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6877050" y="3141663"/>
            <a:ext cx="10668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 flipH="1">
            <a:off x="6156325" y="5084763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7812088" y="5084763"/>
            <a:ext cx="228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323850" y="3068638"/>
            <a:ext cx="2057400" cy="533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>
                <a:solidFill>
                  <a:srgbClr val="FF0000"/>
                </a:solidFill>
              </a:rPr>
              <a:t>Вода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323850" y="4076700"/>
            <a:ext cx="2232025" cy="100806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>
                <a:solidFill>
                  <a:srgbClr val="FF0000"/>
                </a:solidFill>
              </a:rPr>
              <a:t>Органічні </a:t>
            </a:r>
          </a:p>
          <a:p>
            <a:r>
              <a:rPr lang="ru-RU" sz="3200" b="1">
                <a:solidFill>
                  <a:srgbClr val="FF0000"/>
                </a:solidFill>
              </a:rPr>
              <a:t>речовини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323850" y="5516563"/>
            <a:ext cx="2376488" cy="10080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>
                <a:solidFill>
                  <a:srgbClr val="FF0000"/>
                </a:solidFill>
              </a:rPr>
              <a:t>Неорганічні</a:t>
            </a:r>
          </a:p>
          <a:p>
            <a:r>
              <a:rPr lang="uk-UA" sz="3200" b="1">
                <a:solidFill>
                  <a:srgbClr val="FF0000"/>
                </a:solidFill>
              </a:rPr>
              <a:t>речовини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>
            <a:off x="3348038" y="2708275"/>
            <a:ext cx="0" cy="3455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 flipH="1">
            <a:off x="2987675" y="3357563"/>
            <a:ext cx="3603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 flipH="1">
            <a:off x="2987675" y="4508500"/>
            <a:ext cx="3603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 flipH="1">
            <a:off x="2987675" y="6165850"/>
            <a:ext cx="3603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 autoUpdateAnimBg="0"/>
      <p:bldP spid="3091" grpId="0" animBg="1" autoUpdateAnimBg="0"/>
      <p:bldP spid="3099" grpId="0" animBg="1" autoUpdateAnimBg="0"/>
      <p:bldP spid="3100" grpId="0" animBg="1" autoUpdateAnimBg="0"/>
      <p:bldP spid="3101" grpId="0" animBg="1" autoUpdateAnimBg="0"/>
      <p:bldP spid="3103" grpId="0" animBg="1"/>
      <p:bldP spid="3104" grpId="0" animBg="1"/>
      <p:bldP spid="3121" grpId="0" animBg="1" autoUpdateAnimBg="0"/>
      <p:bldP spid="3123" grpId="0" animBg="1"/>
      <p:bldP spid="3125" grpId="0" animBg="1"/>
      <p:bldP spid="3126" grpId="0" animBg="1"/>
      <p:bldP spid="3130" grpId="0" animBg="1"/>
      <p:bldP spid="3136" grpId="0" animBg="1" autoUpdateAnimBg="0"/>
      <p:bldP spid="3137" grpId="0" animBg="1" autoUpdateAnimBg="0"/>
      <p:bldP spid="3138" grpId="0" animBg="1" autoUpdateAnimBg="0"/>
      <p:bldP spid="3139" grpId="0" animBg="1"/>
      <p:bldP spid="3140" grpId="0" animBg="1"/>
      <p:bldP spid="3141" grpId="0" animBg="1"/>
      <p:bldP spid="31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 r="27951"/>
          <a:stretch>
            <a:fillRect/>
          </a:stretch>
        </p:blipFill>
        <p:spPr bwMode="auto">
          <a:xfrm>
            <a:off x="0" y="0"/>
            <a:ext cx="658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6300788" y="476250"/>
            <a:ext cx="2374900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плазма</a:t>
            </a:r>
          </a:p>
        </p:txBody>
      </p:sp>
      <p:sp>
        <p:nvSpPr>
          <p:cNvPr id="59398" name="WordArt 6"/>
          <p:cNvSpPr>
            <a:spLocks noChangeArrowheads="1" noChangeShapeType="1" noTextEdit="1"/>
          </p:cNvSpPr>
          <p:nvPr/>
        </p:nvSpPr>
        <p:spPr bwMode="auto">
          <a:xfrm>
            <a:off x="6084888" y="1484313"/>
            <a:ext cx="2843212" cy="677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"/>
                <a:cs typeface="Arial"/>
              </a:rPr>
              <a:t>лейкоцит</a:t>
            </a:r>
          </a:p>
        </p:txBody>
      </p:sp>
      <p:sp>
        <p:nvSpPr>
          <p:cNvPr id="59399" name="WordArt 7"/>
          <p:cNvSpPr>
            <a:spLocks noChangeArrowheads="1" noChangeShapeType="1" noTextEdit="1"/>
          </p:cNvSpPr>
          <p:nvPr/>
        </p:nvSpPr>
        <p:spPr bwMode="auto">
          <a:xfrm>
            <a:off x="5219700" y="2420938"/>
            <a:ext cx="3705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тромбоцити</a:t>
            </a:r>
          </a:p>
        </p:txBody>
      </p:sp>
      <p:sp>
        <p:nvSpPr>
          <p:cNvPr id="59400" name="WordArt 8"/>
          <p:cNvSpPr>
            <a:spLocks noChangeArrowheads="1" noChangeShapeType="1" noTextEdit="1"/>
          </p:cNvSpPr>
          <p:nvPr/>
        </p:nvSpPr>
        <p:spPr bwMode="auto">
          <a:xfrm>
            <a:off x="5508625" y="4365625"/>
            <a:ext cx="34210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еритроцити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H="1">
            <a:off x="4067175" y="1052513"/>
            <a:ext cx="417671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5076825" y="2276475"/>
            <a:ext cx="28797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>
            <a:off x="4211638" y="3068638"/>
            <a:ext cx="36004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H="1">
            <a:off x="5219700" y="4005263"/>
            <a:ext cx="1512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H="1">
            <a:off x="4356100" y="5084763"/>
            <a:ext cx="25209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V="1">
            <a:off x="6877050" y="4941888"/>
            <a:ext cx="1295400" cy="1428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6732588" y="4005263"/>
            <a:ext cx="1295400" cy="2159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537325" y="2514600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BE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705600" y="265906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BE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 cstate="print"/>
          <a:srcRect l="13318" r="51213" b="66331"/>
          <a:stretch>
            <a:fillRect/>
          </a:stretch>
        </p:blipFill>
        <p:spPr bwMode="auto">
          <a:xfrm>
            <a:off x="1476375" y="981075"/>
            <a:ext cx="62642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744913" cy="2160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Еритроцити</a:t>
            </a:r>
          </a:p>
          <a:p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( від грец. </a:t>
            </a:r>
          </a:p>
          <a:p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"еритрос" - червоний</a:t>
            </a:r>
          </a:p>
          <a:p>
            <a:r>
              <a:rPr lang="ru-RU" sz="3600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і "китос" - клітина)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227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Times New Roman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</dc:creator>
  <cp:lastModifiedBy>SaM</cp:lastModifiedBy>
  <cp:revision>81</cp:revision>
  <dcterms:created xsi:type="dcterms:W3CDTF">2002-06-17T14:36:31Z</dcterms:created>
  <dcterms:modified xsi:type="dcterms:W3CDTF">2014-10-07T16:00:41Z</dcterms:modified>
</cp:coreProperties>
</file>