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2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82DEE6-E22D-4FD6-AED5-F5D90CDD46B8}" type="datetimeFigureOut">
              <a:rPr lang="uk-UA" smtClean="0"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A3CC6B-585A-44DE-91BF-9FEFD8CF3F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D%D1%83%D0%BA%D0%BB%D0%B5%D0%BE%D1%82%D0%B8%D0%B4%D0%B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268760"/>
            <a:ext cx="5723468" cy="1828090"/>
          </a:xfrm>
        </p:spPr>
        <p:txBody>
          <a:bodyPr>
            <a:normAutofit/>
          </a:bodyPr>
          <a:lstStyle/>
          <a:p>
            <a:r>
              <a:rPr lang="uk-UA" dirty="0" smtClean="0"/>
              <a:t>Генетичні хвороби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11 класу </a:t>
            </a:r>
          </a:p>
          <a:p>
            <a:r>
              <a:rPr lang="uk-UA" dirty="0" smtClean="0"/>
              <a:t>Хустського НВК №1 </a:t>
            </a:r>
          </a:p>
          <a:p>
            <a:r>
              <a:rPr lang="uk-UA" dirty="0" err="1" smtClean="0"/>
              <a:t>Вакарова</a:t>
            </a:r>
            <a:r>
              <a:rPr lang="uk-UA" dirty="0" smtClean="0"/>
              <a:t> Валентина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660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000" b="1" dirty="0"/>
              <a:t>Артри́т</a:t>
            </a:r>
            <a:r>
              <a:rPr lang="vi-VN" sz="2000" dirty="0"/>
              <a:t> ( грец. </a:t>
            </a:r>
            <a:r>
              <a:rPr lang="el-GR" sz="2000" i="1" dirty="0"/>
              <a:t>ἄρθρον</a:t>
            </a:r>
            <a:r>
              <a:rPr lang="el-GR" sz="2000" dirty="0"/>
              <a:t> — </a:t>
            </a:r>
            <a:r>
              <a:rPr lang="vi-VN" sz="2000" dirty="0"/>
              <a:t>суглоб), загальна назва запальних процесів, а в широкому сенсі — будь-яких хвороб суглобів. Якщо запалення одночасно охоплює кілька суглобів, виникає т. з. поліартрит.</a:t>
            </a:r>
            <a:endParaRPr lang="uk-UA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6039071" cy="2664296"/>
          </a:xfrm>
        </p:spPr>
      </p:pic>
    </p:spTree>
    <p:extLst>
      <p:ext uri="{BB962C8B-B14F-4D97-AF65-F5344CB8AC3E}">
        <p14:creationId xmlns:p14="http://schemas.microsoft.com/office/powerpoint/2010/main" val="284258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Хромосомні генетичні хвороби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Хромосоми це макромолекула ДНК , що складається з генів. Хромосоми знаходяться в ядрі клітини. Відхилення в структурі, кількість хромосом може викликати деякі з найбільш небезпечних генетичних порушень. Цей вид порушень, можна виявити за допомогою мікроскопії. Синдром </a:t>
            </a:r>
            <a:r>
              <a:rPr lang="uk-UA" sz="1800" dirty="0" err="1"/>
              <a:t>Дауна</a:t>
            </a:r>
            <a:r>
              <a:rPr lang="uk-UA" sz="1800" dirty="0"/>
              <a:t> є найбільш відомою хворобою, що викликаються хромосомними аномаліями. У цьому розладі є третя копія хромосоми 21 (в клітинах здорових людей є дві копії кожної хромосоми). Хромосомні хвороби можуть бути також викликані приєднанням частин хромосом та сегментів.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48861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595144" cy="4946358"/>
          </a:xfrm>
        </p:spPr>
      </p:pic>
    </p:spTree>
    <p:extLst>
      <p:ext uri="{BB962C8B-B14F-4D97-AF65-F5344CB8AC3E}">
        <p14:creationId xmlns:p14="http://schemas.microsoft.com/office/powerpoint/2010/main" val="329566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0718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291760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Мітохондріальні</a:t>
            </a:r>
            <a:r>
              <a:rPr lang="uk-UA" dirty="0"/>
              <a:t> генетичні хвороби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Мітохондріальні</a:t>
            </a:r>
            <a:r>
              <a:rPr lang="uk-UA" dirty="0"/>
              <a:t> генетичні хвороби є найскладнішими. </a:t>
            </a:r>
            <a:r>
              <a:rPr lang="uk-UA" dirty="0" err="1"/>
              <a:t>Мітохондріальна</a:t>
            </a:r>
            <a:r>
              <a:rPr lang="uk-UA" dirty="0"/>
              <a:t> ДНК знаходиться в мітохондріях — органелах, необхідних для клітинного дихання. Мутації в </a:t>
            </a:r>
            <a:r>
              <a:rPr lang="uk-UA" dirty="0" err="1"/>
              <a:t>мітохондріальної</a:t>
            </a:r>
            <a:r>
              <a:rPr lang="uk-UA" dirty="0"/>
              <a:t> ДНК також можуть викликати небажані відхилення. </a:t>
            </a:r>
            <a:r>
              <a:rPr lang="uk-UA" dirty="0" err="1"/>
              <a:t>Мітохондріальні</a:t>
            </a:r>
            <a:r>
              <a:rPr lang="uk-UA" dirty="0"/>
              <a:t> генетичні хвороби викликають психічні та </a:t>
            </a:r>
            <a:r>
              <a:rPr lang="uk-UA" dirty="0" err="1"/>
              <a:t>мязові</a:t>
            </a:r>
            <a:r>
              <a:rPr lang="uk-UA" dirty="0"/>
              <a:t> розлади.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487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Синдром </a:t>
            </a:r>
            <a:r>
              <a:rPr lang="uk-UA" dirty="0" err="1" smtClean="0"/>
              <a:t>Пірсона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40560" cy="4032448"/>
          </a:xfrm>
        </p:spPr>
      </p:pic>
    </p:spTree>
    <p:extLst>
      <p:ext uri="{BB962C8B-B14F-4D97-AF65-F5344CB8AC3E}">
        <p14:creationId xmlns:p14="http://schemas.microsoft.com/office/powerpoint/2010/main" val="39958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1800" b="1" dirty="0"/>
              <a:t>Спадкові хвороби</a:t>
            </a:r>
            <a:r>
              <a:rPr lang="uk-UA" sz="1800" dirty="0"/>
              <a:t> — захворювання, обумовлені порушеннями в процесах збереження, передачі та </a:t>
            </a:r>
            <a:r>
              <a:rPr lang="uk-UA" sz="1800" dirty="0" err="1"/>
              <a:t>реалізації генетичної</a:t>
            </a:r>
            <a:r>
              <a:rPr lang="uk-UA" sz="1800" dirty="0"/>
              <a:t> інформації. З розвитком </a:t>
            </a:r>
            <a:r>
              <a:rPr lang="uk-UA" sz="1800" dirty="0" smtClean="0"/>
              <a:t>генетики людини</a:t>
            </a:r>
            <a:r>
              <a:rPr lang="uk-UA" sz="1800" dirty="0"/>
              <a:t>, у тому числі й генетики медичної, встановлена спадкова природа багатьох захворювань і синдромів, що вважалися раніше хворобами з невстановленою етіологією.</a:t>
            </a:r>
            <a:endParaRPr lang="uk-UA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65" y="2119313"/>
            <a:ext cx="4319033" cy="3603625"/>
          </a:xfrm>
        </p:spPr>
      </p:pic>
    </p:spTree>
    <p:extLst>
      <p:ext uri="{BB962C8B-B14F-4D97-AF65-F5344CB8AC3E}">
        <p14:creationId xmlns:p14="http://schemas.microsoft.com/office/powerpoint/2010/main" val="357339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000" dirty="0"/>
              <a:t>В основі спадкових захворювань лежать мутації: генні,</a:t>
            </a:r>
            <a:r>
              <a:rPr lang="uk-UA" sz="2000" dirty="0" err="1"/>
              <a:t> хромосомн</a:t>
            </a:r>
            <a:r>
              <a:rPr lang="uk-UA" sz="2000" dirty="0"/>
              <a:t>і та геномні. Відповідно до цього всі спадкові хвороби людини можна об’єднати в 4 великі групи: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6471821" cy="3662221"/>
          </a:xfrm>
        </p:spPr>
        <p:txBody>
          <a:bodyPr>
            <a:normAutofit/>
          </a:bodyPr>
          <a:lstStyle/>
          <a:p>
            <a:r>
              <a:rPr lang="ru-RU" sz="2000" dirty="0" err="1"/>
              <a:t>генні</a:t>
            </a:r>
            <a:r>
              <a:rPr lang="ru-RU" sz="2000" dirty="0"/>
              <a:t> (</a:t>
            </a:r>
            <a:r>
              <a:rPr lang="ru-RU" sz="2000" dirty="0" err="1"/>
              <a:t>зміни</a:t>
            </a:r>
            <a:r>
              <a:rPr lang="ru-RU" sz="2000" dirty="0"/>
              <a:t>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Нуклеотиди"/>
              </a:rPr>
              <a:t>нуклеотидів</a:t>
            </a:r>
            <a:r>
              <a:rPr lang="ru-RU" sz="2000" dirty="0"/>
              <a:t>),</a:t>
            </a:r>
          </a:p>
          <a:p>
            <a:r>
              <a:rPr lang="uk-UA" sz="2000" dirty="0" err="1"/>
              <a:t>геномні</a:t>
            </a:r>
            <a:r>
              <a:rPr lang="uk-UA" sz="2000" dirty="0"/>
              <a:t> (зміни кількості цілих хромосом),</a:t>
            </a:r>
          </a:p>
          <a:p>
            <a:r>
              <a:rPr lang="uk-UA" sz="2000" dirty="0"/>
              <a:t>хромосомні (</a:t>
            </a:r>
            <a:r>
              <a:rPr lang="uk-UA" sz="2000" dirty="0" err="1"/>
              <a:t>внутрішньо-</a:t>
            </a:r>
            <a:r>
              <a:rPr lang="uk-UA" sz="2000" dirty="0"/>
              <a:t> і </a:t>
            </a:r>
            <a:r>
              <a:rPr lang="uk-UA" sz="2000" dirty="0" err="1"/>
              <a:t>міжхромосомні</a:t>
            </a:r>
            <a:r>
              <a:rPr lang="uk-UA" sz="2000" dirty="0"/>
              <a:t> перебудови) і</a:t>
            </a:r>
          </a:p>
          <a:p>
            <a:r>
              <a:rPr lang="ru-RU" sz="2000" dirty="0" err="1"/>
              <a:t>мультифакторіальні</a:t>
            </a:r>
            <a:r>
              <a:rPr lang="ru-RU" sz="2000" dirty="0"/>
              <a:t> (на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і </a:t>
            </a:r>
            <a:r>
              <a:rPr lang="ru-RU" sz="2000" dirty="0" err="1"/>
              <a:t>гени</a:t>
            </a:r>
            <a:r>
              <a:rPr lang="ru-RU" sz="2000" dirty="0"/>
              <a:t>, і </a:t>
            </a:r>
            <a:r>
              <a:rPr lang="ru-RU" sz="2000" dirty="0" err="1"/>
              <a:t>фактори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).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794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944652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/>
              <a:t>Генетичні</a:t>
            </a:r>
            <a:r>
              <a:rPr lang="ru-RU" sz="2000" b="1" dirty="0"/>
              <a:t> </a:t>
            </a:r>
            <a:r>
              <a:rPr lang="ru-RU" sz="2000" b="1" dirty="0" err="1"/>
              <a:t>хвороби</a:t>
            </a:r>
            <a:r>
              <a:rPr lang="ru-RU" sz="2000" dirty="0"/>
              <a:t> —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нормальної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 </a:t>
            </a:r>
            <a:r>
              <a:rPr lang="ru-RU" sz="2000" dirty="0" err="1"/>
              <a:t>організму</a:t>
            </a:r>
            <a:r>
              <a:rPr lang="ru-RU" sz="2000" dirty="0"/>
              <a:t> через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послідовності</a:t>
            </a:r>
            <a:r>
              <a:rPr lang="ru-RU" sz="2000" dirty="0"/>
              <a:t> </a:t>
            </a:r>
            <a:r>
              <a:rPr lang="ru-RU" sz="2000" dirty="0" err="1"/>
              <a:t>генів</a:t>
            </a:r>
            <a:r>
              <a:rPr lang="ru-RU" sz="2000" dirty="0"/>
              <a:t> 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 </a:t>
            </a:r>
            <a:r>
              <a:rPr lang="ru-RU" sz="2000" u="sng" dirty="0"/>
              <a:t>хромосом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80929"/>
            <a:ext cx="6471821" cy="2664296"/>
          </a:xfrm>
        </p:spPr>
        <p:txBody>
          <a:bodyPr>
            <a:normAutofit/>
          </a:bodyPr>
          <a:lstStyle/>
          <a:p>
            <a:r>
              <a:rPr lang="ru-RU" sz="1800" dirty="0" err="1"/>
              <a:t>Приклади</a:t>
            </a:r>
            <a:r>
              <a:rPr lang="ru-RU" sz="1800" dirty="0"/>
              <a:t> таких </a:t>
            </a:r>
            <a:r>
              <a:rPr lang="ru-RU" sz="1800" dirty="0" err="1"/>
              <a:t>генетичних</a:t>
            </a:r>
            <a:r>
              <a:rPr lang="ru-RU" sz="1800" dirty="0"/>
              <a:t> хвороб </a:t>
            </a:r>
            <a:r>
              <a:rPr lang="ru-RU" sz="1800" dirty="0" err="1"/>
              <a:t>включають</a:t>
            </a:r>
            <a:r>
              <a:rPr lang="ru-RU" sz="1800" dirty="0"/>
              <a:t> синдром Дауна (</a:t>
            </a:r>
            <a:r>
              <a:rPr lang="ru-RU" sz="1800" dirty="0" err="1"/>
              <a:t>додаткова</a:t>
            </a:r>
            <a:r>
              <a:rPr lang="ru-RU" sz="1800" dirty="0"/>
              <a:t> хромосома 21), синдром </a:t>
            </a:r>
            <a:r>
              <a:rPr lang="ru-RU" sz="1800" dirty="0" err="1"/>
              <a:t>Тюрнера</a:t>
            </a:r>
            <a:r>
              <a:rPr lang="ru-RU" sz="1800" dirty="0"/>
              <a:t> (45X0) і синдром </a:t>
            </a:r>
            <a:r>
              <a:rPr lang="ru-RU" sz="1800" dirty="0" err="1"/>
              <a:t>Кляйнфелтера</a:t>
            </a:r>
            <a:r>
              <a:rPr lang="ru-RU" sz="1800" dirty="0"/>
              <a:t> (</a:t>
            </a:r>
            <a:r>
              <a:rPr lang="ru-RU" sz="1800" dirty="0" err="1"/>
              <a:t>чоловік</a:t>
            </a:r>
            <a:r>
              <a:rPr lang="ru-RU" sz="1800" dirty="0"/>
              <a:t> з 2 X-хромосомами).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7019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Типи генетичних хвороб людини 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471821" cy="40942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err="1"/>
              <a:t>Одногенні</a:t>
            </a:r>
            <a:r>
              <a:rPr lang="uk-UA" dirty="0"/>
              <a:t> генетичні </a:t>
            </a:r>
            <a:r>
              <a:rPr lang="uk-UA" dirty="0" smtClean="0"/>
              <a:t>хвороби </a:t>
            </a:r>
            <a:endParaRPr lang="uk-UA" dirty="0"/>
          </a:p>
          <a:p>
            <a:r>
              <a:rPr lang="uk-UA" dirty="0"/>
              <a:t>У цій категорії відправною точкою є мутація / зміна одного гена. Наступне питання, як зміни в послідовності одного гена можуть привести до серйозних розладів. Гени кодують білки, які є одними з найбільш важливих інструментів для живих істот, і є складовими в структурі клітин. В результаті мутації, що відбувається в частині гена, який кодує функціональну частину білка, міняється структура білка. Білок вже не виконує свої функції коректно, внаслідок чого відбуваються важкі зміни в організмі. На сьогодні відомо близько 6000 </a:t>
            </a:r>
            <a:r>
              <a:rPr lang="uk-UA" dirty="0" err="1"/>
              <a:t>моногенних</a:t>
            </a:r>
            <a:r>
              <a:rPr lang="uk-UA" dirty="0"/>
              <a:t> порушень, і за підрахунками вчених,1 з 200 новонароджених дітей має таку хворобу.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741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196405" cy="3603812"/>
          </a:xfrm>
        </p:spPr>
        <p:txBody>
          <a:bodyPr>
            <a:normAutofit/>
          </a:bodyPr>
          <a:lstStyle/>
          <a:p>
            <a:r>
              <a:rPr lang="uk-UA" sz="1800" b="1" dirty="0" err="1"/>
              <a:t>Серповидноклітинна</a:t>
            </a:r>
            <a:r>
              <a:rPr lang="uk-UA" sz="1800" b="1" dirty="0"/>
              <a:t> </a:t>
            </a:r>
            <a:r>
              <a:rPr lang="uk-UA" sz="1800" b="1" dirty="0" err="1"/>
              <a:t>анемія</a:t>
            </a:r>
            <a:r>
              <a:rPr lang="uk-UA" sz="1800" dirty="0" err="1"/>
              <a:t> або </a:t>
            </a:r>
            <a:r>
              <a:rPr lang="uk-UA" sz="1800" b="1" dirty="0" err="1"/>
              <a:t>дреапно</a:t>
            </a:r>
            <a:r>
              <a:rPr lang="uk-UA" sz="1800" b="1" dirty="0"/>
              <a:t>цитоз</a:t>
            </a:r>
            <a:r>
              <a:rPr lang="uk-UA" sz="1800" dirty="0"/>
              <a:t> — спадкова гемоглобінопатія, при якій має місце порушення утворення білка гемоглобіну і він набуває патологічної форми — гемоглобін </a:t>
            </a:r>
            <a:r>
              <a:rPr lang="en-US" sz="1800" dirty="0"/>
              <a:t>S.</a:t>
            </a: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708920"/>
            <a:ext cx="5802987" cy="31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158975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04664"/>
            <a:ext cx="7088668" cy="1615403"/>
          </a:xfrm>
        </p:spPr>
        <p:txBody>
          <a:bodyPr>
            <a:normAutofit fontScale="90000"/>
          </a:bodyPr>
          <a:lstStyle/>
          <a:p>
            <a:r>
              <a:rPr lang="uk-UA" dirty="0"/>
              <a:t>Полігенні генетичні хвороби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Другий тип людських генетичних хвороб викликані мутаціями в декількох генах. Для появи таких захворювань необхідні спеціальні умови. Ми можемо зробити висновок, що полігенні розлади є більш складними, ніж попередній тип (з хворобами окремого гену). Ці порушення важко аналізувати, оскільки є багато факторів, які вчені повинні брати до уваги . Серед багатофакторних генетичних хвороб зустрічаються хронічні. Всім відомі </a:t>
            </a:r>
            <a:r>
              <a:rPr lang="uk-UA" dirty="0" smtClean="0"/>
              <a:t>хвороба </a:t>
            </a:r>
            <a:r>
              <a:rPr lang="uk-UA" dirty="0"/>
              <a:t>Альцгеймера, діабет, ожиріння і артрит. Крім того, багато типів раку викликані кількома мутаціями.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296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1800" b="1" i="1" dirty="0">
                <a:latin typeface="+mn-lt"/>
              </a:rPr>
              <a:t>Хвороба Альцгеймера - це захворювання головного мозку, за якого спостерігається зниження розумових здібностей, ослаблення пам’яті й порушення здатності до навчання, втрата здорового глузду, здатності до спілкування й унаслідок усього цього - погіршення якості життя.</a:t>
            </a:r>
            <a:r>
              <a:rPr lang="uk-UA" sz="1800" b="1" i="1" dirty="0"/>
              <a:t/>
            </a:r>
            <a:br>
              <a:rPr lang="uk-UA" sz="1800" b="1" i="1" dirty="0"/>
            </a:br>
            <a:r>
              <a:rPr lang="en-US" sz="1800" dirty="0"/>
              <a:t/>
            </a:r>
            <a:br>
              <a:rPr lang="en-US" sz="1800" dirty="0"/>
            </a:br>
            <a:endParaRPr lang="uk-UA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26" y="2119313"/>
            <a:ext cx="3854510" cy="3603625"/>
          </a:xfrm>
        </p:spPr>
      </p:pic>
    </p:spTree>
    <p:extLst>
      <p:ext uri="{BB962C8B-B14F-4D97-AF65-F5344CB8AC3E}">
        <p14:creationId xmlns:p14="http://schemas.microsoft.com/office/powerpoint/2010/main" val="4262042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361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Генетичні хвороби </vt:lpstr>
      <vt:lpstr>Спадкові хвороби — захворювання, обумовлені порушеннями в процесах збереження, передачі та реалізації генетичної інформації. З розвитком генетики людини, у тому числі й генетики медичної, встановлена спадкова природа багатьох захворювань і синдромів, що вважалися раніше хворобами з невстановленою етіологією.</vt:lpstr>
      <vt:lpstr>В основі спадкових захворювань лежать мутації: генні, хромосомні та геномні. Відповідно до цього всі спадкові хвороби людини можна об’єднати в 4 великі групи:</vt:lpstr>
      <vt:lpstr>Генетичні хвороби — порушення нормальної роботи організму через порушення послідовності генів або структури хромосом.</vt:lpstr>
      <vt:lpstr>Типи генетичних хвороб людини :</vt:lpstr>
      <vt:lpstr>Презентация PowerPoint</vt:lpstr>
      <vt:lpstr>Презентация PowerPoint</vt:lpstr>
      <vt:lpstr>Полігенні генетичні хвороби </vt:lpstr>
      <vt:lpstr>Хвороба Альцгеймера - це захворювання головного мозку, за якого спостерігається зниження розумових здібностей, ослаблення пам’яті й порушення здатності до навчання, втрата здорового глузду, здатності до спілкування й унаслідок усього цього - погіршення якості життя.  </vt:lpstr>
      <vt:lpstr>Артри́т ( грец. ἄρθρον — суглоб), загальна назва запальних процесів, а в широкому сенсі — будь-яких хвороб суглобів. Якщо запалення одночасно охоплює кілька суглобів, виникає т. з. поліартрит.</vt:lpstr>
      <vt:lpstr>Хромосомні генетичні хвороби </vt:lpstr>
      <vt:lpstr>Презентация PowerPoint</vt:lpstr>
      <vt:lpstr>Презентация PowerPoint</vt:lpstr>
      <vt:lpstr>Мітохондріальні генетичні хвороби </vt:lpstr>
      <vt:lpstr>Синдром Пірсона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Спадкові захворювання людини</dc:title>
  <dc:creator>123</dc:creator>
  <cp:lastModifiedBy>123</cp:lastModifiedBy>
  <cp:revision>5</cp:revision>
  <dcterms:created xsi:type="dcterms:W3CDTF">2014-12-13T14:34:29Z</dcterms:created>
  <dcterms:modified xsi:type="dcterms:W3CDTF">2014-12-13T15:23:03Z</dcterms:modified>
</cp:coreProperties>
</file>