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63" r:id="rId4"/>
    <p:sldId id="264" r:id="rId5"/>
    <p:sldId id="262" r:id="rId6"/>
    <p:sldId id="258" r:id="rId7"/>
    <p:sldId id="259" r:id="rId8"/>
    <p:sldId id="260" r:id="rId9"/>
    <p:sldId id="265" r:id="rId10"/>
    <p:sldId id="261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740A"/>
    <a:srgbClr val="FF3300"/>
    <a:srgbClr val="F7903B"/>
    <a:srgbClr val="9900FF"/>
    <a:srgbClr val="3E1B5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54" autoAdjust="0"/>
  </p:normalViewPr>
  <p:slideViewPr>
    <p:cSldViewPr>
      <p:cViewPr varScale="1">
        <p:scale>
          <a:sx n="62" d="100"/>
          <a:sy n="62" d="100"/>
        </p:scale>
        <p:origin x="-67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429124" y="1071546"/>
            <a:ext cx="4714876" cy="254159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429124" y="3643314"/>
            <a:ext cx="4714876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BD6AF-8907-4EA2-BD8D-0248838106F0}" type="datetimeFigureOut">
              <a:rPr lang="ru-RU"/>
              <a:pPr>
                <a:defRPr/>
              </a:pPr>
              <a:t>27.03.2012</a:t>
            </a:fld>
            <a:endParaRPr lang="ru-RU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09DD9-A6C3-44C9-88FD-E67D4573B2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-3922147" y="-452802"/>
            <a:ext cx="12608947" cy="657896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6ABA5-602E-401C-B874-A660633C4826}" type="datetimeFigureOut">
              <a:rPr lang="ru-RU"/>
              <a:pPr>
                <a:defRPr/>
              </a:pPr>
              <a:t>27.03.2012</a:t>
            </a:fld>
            <a:endParaRPr lang="ru-RU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99717-6F19-49F1-A90C-9A4776CA8C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текст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3E952-E404-43F8-81B2-2048FD3B3B88}" type="datetimeFigureOut">
              <a:rPr lang="ru-RU"/>
              <a:pPr>
                <a:defRPr/>
              </a:pPr>
              <a:t>27.03.2012</a:t>
            </a:fld>
            <a:endParaRPr lang="ru-RU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7AEA5-6791-42C6-A9CF-7C6045C8C9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68C96-BD3C-48B8-AEF5-8BB30734FC64}" type="datetimeFigureOut">
              <a:rPr lang="ru-RU"/>
              <a:pPr>
                <a:defRPr/>
              </a:pPr>
              <a:t>27.03.2012</a:t>
            </a:fld>
            <a:endParaRPr lang="ru-RU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18BE4-6F75-4304-A4B2-9AC6794A43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2910" y="2071678"/>
            <a:ext cx="5143536" cy="2000264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42910" y="571480"/>
            <a:ext cx="5143536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557A7-6042-418F-A268-BC806B464BD9}" type="datetimeFigureOut">
              <a:rPr lang="ru-RU"/>
              <a:pPr>
                <a:defRPr/>
              </a:pPr>
              <a:t>27.03.2012</a:t>
            </a:fld>
            <a:endParaRPr lang="ru-RU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40606-6C35-4F9F-B1AC-7B0E3AE469D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Заголовок и две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B8BEC-6E4A-400B-AEF4-1FF393DF4E93}" type="datetimeFigureOut">
              <a:rPr lang="ru-RU"/>
              <a:pPr>
                <a:defRPr/>
              </a:pPr>
              <a:t>27.03.2012</a:t>
            </a:fld>
            <a:endParaRPr lang="ru-RU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5CCF4-BD57-456E-AB34-334AC357D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Заголовок и 2 именованные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A5A2D-D6A4-4995-8095-BF7D403B41EE}" type="datetimeFigureOut">
              <a:rPr lang="ru-RU"/>
              <a:pPr>
                <a:defRPr/>
              </a:pPr>
              <a:t>27.03.2012</a:t>
            </a:fld>
            <a:endParaRPr lang="ru-RU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88F95-4AF7-418C-A407-30A0DD3E33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Заголовок тольк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D8E94-0257-48C8-9255-C64E40A0362D}" type="datetimeFigureOut">
              <a:rPr lang="ru-RU"/>
              <a:pPr>
                <a:defRPr/>
              </a:pPr>
              <a:t>27.03.2012</a:t>
            </a:fld>
            <a:endParaRPr lang="ru-RU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A8771-2643-46DF-9591-E6C602F062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75EB0-2D7C-481B-90A6-84F3B5C15D7D}" type="datetimeFigureOut">
              <a:rPr lang="ru-RU"/>
              <a:pPr>
                <a:defRPr/>
              </a:pPr>
              <a:t>27.03.2012</a:t>
            </a:fld>
            <a:endParaRPr lang="ru-RU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51CB9-64D6-4442-90E3-962747AE15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Заголовок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55EA4-6B76-462A-96A6-0BCF7E5E630B}" type="datetimeFigureOut">
              <a:rPr lang="ru-RU"/>
              <a:pPr>
                <a:defRPr/>
              </a:pPr>
              <a:t>27.03.2012</a:t>
            </a:fld>
            <a:endParaRPr lang="ru-RU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64C92-BA74-4264-B825-F026AC2C48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71460-179D-455A-AA6A-F4AC94078C24}" type="datetimeFigureOut">
              <a:rPr lang="ru-RU"/>
              <a:pPr>
                <a:defRPr/>
              </a:pPr>
              <a:t>27.03.2012</a:t>
            </a:fld>
            <a:endParaRPr lang="ru-RU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48735-29CB-451D-8A3A-3A6AEB5609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C:\Users\malves\AppData\Local\Microsoft\Windows\Temporary Internet Files\Content.IE5\SGE5N6DW\MPj04387460000[1].jpg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51435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45A3B0-22D0-402E-BEBA-5310F0C314A8}" type="datetimeFigureOut">
              <a:rPr lang="ru-RU"/>
              <a:pPr>
                <a:defRPr/>
              </a:pPr>
              <a:t>27.03.2012</a:t>
            </a:fld>
            <a:endParaRPr lang="ru-RU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7DC4A4-8E8B-4988-A7A5-CDFCA77A7705}" type="slidenum">
              <a:rPr lang="ru-RU"/>
              <a:pPr>
                <a:defRPr/>
              </a:pPr>
              <a:t>‹#›</a:t>
            </a:fld>
            <a:endParaRPr lang="ru-RU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31" name="Текст 6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461006" y="2468544"/>
            <a:ext cx="2472023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8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ЗУБИ</a:t>
            </a:r>
            <a:endParaRPr lang="ru-RU" sz="8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Рисунок 5" descr="4141_125983155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75" y="2500313"/>
            <a:ext cx="5518150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85720" y="357166"/>
            <a:ext cx="8462824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Красивих і щасливих усмішок вам!!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357188" y="1143000"/>
            <a:ext cx="4643437" cy="478631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Зуби –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600" b="1" dirty="0" smtClean="0">
                <a:solidFill>
                  <a:schemeClr val="accent4">
                    <a:lumMod val="50000"/>
                  </a:schemeClr>
                </a:solidFill>
              </a:rPr>
              <a:t>кісткові утворення в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600" b="1" dirty="0" smtClean="0">
                <a:solidFill>
                  <a:schemeClr val="accent4">
                    <a:lumMod val="50000"/>
                  </a:schemeClr>
                </a:solidFill>
              </a:rPr>
              <a:t>ротовій порожнині,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600" b="1" dirty="0" smtClean="0">
                <a:solidFill>
                  <a:schemeClr val="accent4">
                    <a:lumMod val="50000"/>
                  </a:schemeClr>
                </a:solidFill>
              </a:rPr>
              <a:t>які використовуються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600" b="1" dirty="0" smtClean="0">
                <a:solidFill>
                  <a:schemeClr val="accent4">
                    <a:lumMod val="50000"/>
                  </a:schemeClr>
                </a:solidFill>
              </a:rPr>
              <a:t>для розкушування і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600" b="1" dirty="0" smtClean="0">
                <a:solidFill>
                  <a:schemeClr val="accent4">
                    <a:lumMod val="50000"/>
                  </a:schemeClr>
                </a:solidFill>
              </a:rPr>
              <a:t>пережовування їжі.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57884" y="214290"/>
            <a:ext cx="2472023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ЗУБИ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pic>
        <p:nvPicPr>
          <p:cNvPr id="14339" name="Рисунок 4" descr="зуби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0" y="2071688"/>
            <a:ext cx="4071938" cy="346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357188" y="1000125"/>
            <a:ext cx="8358187" cy="52863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У  дорослої людини 32 зуби: два різці, одне ікло, два премоляри </a:t>
            </a:r>
            <a:r>
              <a:rPr lang="ru-RU" sz="3600" b="1" dirty="0" err="1" smtClean="0">
                <a:solidFill>
                  <a:schemeClr val="accent4">
                    <a:lumMod val="50000"/>
                  </a:schemeClr>
                </a:solidFill>
              </a:rPr>
              <a:t>і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 три моляри </a:t>
            </a:r>
            <a:r>
              <a:rPr lang="ru-RU" sz="3600" b="1" dirty="0" err="1" smtClean="0">
                <a:solidFill>
                  <a:schemeClr val="accent4">
                    <a:lumMod val="50000"/>
                  </a:schemeClr>
                </a:solidFill>
              </a:rPr>
              <a:t>з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 кожної сторони кожної щелепи. Всього: 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8 різців;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4 ікла;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8 малих корінних;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12 великих корінних.</a:t>
            </a:r>
            <a:endParaRPr lang="uk-UA" sz="36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57884" y="214290"/>
            <a:ext cx="2472023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ЗУБИ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pic>
        <p:nvPicPr>
          <p:cNvPr id="15363" name="Рисунок 4" descr="pic1505298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0" y="2786063"/>
            <a:ext cx="2714625" cy="349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357188" y="1000125"/>
            <a:ext cx="8501062" cy="428625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Зуби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 ссавців мають корені, укріплені в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кістці щелепи.  Шийка                                           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зуба знаходиться в ясні,                                          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а покрита емаллю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верхня частина                                   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знаходиться над ним.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57884" y="214290"/>
            <a:ext cx="2472023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ЗУБИ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pic>
        <p:nvPicPr>
          <p:cNvPr id="16387" name="Рисунок 4" descr="a1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25" y="2071688"/>
            <a:ext cx="3143250" cy="386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357188" y="1000125"/>
            <a:ext cx="8429625" cy="535781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Зуб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складається </a:t>
            </a:r>
            <a:r>
              <a:rPr lang="ru-RU" sz="3600" b="1" dirty="0" err="1" smtClean="0">
                <a:solidFill>
                  <a:schemeClr val="accent4">
                    <a:lumMod val="50000"/>
                  </a:schemeClr>
                </a:solidFill>
              </a:rPr>
              <a:t>з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 емалевого покриття (затверділих відкладень кальцію), дентину (товстого                       кісткоподібного шару) </a:t>
            </a:r>
            <a:r>
              <a:rPr lang="ru-RU" sz="3600" b="1" dirty="0" err="1" smtClean="0">
                <a:solidFill>
                  <a:schemeClr val="accent4">
                    <a:lumMod val="50000"/>
                  </a:schemeClr>
                </a:solidFill>
              </a:rPr>
              <a:t>і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                                      внутрішньої порожнини,                                  яка містить пульпу, де                                     знаходяться нерви </a:t>
            </a:r>
            <a:r>
              <a:rPr lang="ru-RU" sz="3600" b="1" dirty="0" err="1" smtClean="0">
                <a:solidFill>
                  <a:schemeClr val="accent4">
                    <a:lumMod val="50000"/>
                  </a:schemeClr>
                </a:solidFill>
              </a:rPr>
              <a:t>і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                            кровоносні                                        судини.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57884" y="214290"/>
            <a:ext cx="2472023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ЗУБИ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pic>
        <p:nvPicPr>
          <p:cNvPr id="17411" name="Рисунок 4" descr="tooth_str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50" y="2357438"/>
            <a:ext cx="2643188" cy="373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14876" y="142852"/>
            <a:ext cx="3815147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Будова зуба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pic>
        <p:nvPicPr>
          <p:cNvPr id="18434" name="Picture 2" descr="D:\Documents and Settings\Admin\Рабочий стол\689px-Cross_sections_of_teeth_ru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928688"/>
            <a:ext cx="7786687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285750" y="1071563"/>
            <a:ext cx="8572500" cy="550068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Різці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 - 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передні зуби, які прорізуються у дітей першими 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слугують для захоплення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розрізання їжі.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Ікла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 - 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конусоподібні зуби, які слугують для розривання 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утримання їжі.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Премоляри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(передкорінні або малі корінні) та</a:t>
            </a:r>
            <a:endParaRPr lang="uk-UA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моляри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(великі корінні) - зуби, які слугують для перетирання їжі та мають по три корені на верхній щелепі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два корені на нижній.</a:t>
            </a:r>
            <a:endParaRPr lang="ru-RU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14876" y="142852"/>
            <a:ext cx="4033668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функції зубів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285750" y="1071563"/>
            <a:ext cx="8501063" cy="54292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Гігієна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порожними рота </a:t>
            </a:r>
            <a:r>
              <a:rPr lang="ru-RU" sz="3600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засобом попе-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редження карієсу зубів, пародонтозу,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неприємного запаху </a:t>
            </a:r>
            <a:r>
              <a:rPr lang="ru-RU" sz="3600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рота та інших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стоматологічних                                             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захворювань. Вона   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включає в себе як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щоденне чищення так </a:t>
            </a:r>
            <a:r>
              <a:rPr lang="ru-RU" sz="3600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endParaRPr lang="ru-RU" sz="3600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професійну профілактику.</a:t>
            </a:r>
            <a:endParaRPr lang="ru-RU" sz="36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57290" y="142852"/>
            <a:ext cx="7391254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Гігієна порожнини рота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pic>
        <p:nvPicPr>
          <p:cNvPr id="20483" name="Рисунок 6" descr="9820_125983158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63" y="3143250"/>
            <a:ext cx="3048000" cy="321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D:\Documents and Settings\Admin\Рабочий стол\toothbrush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1071563"/>
            <a:ext cx="7461250" cy="559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4282" y="142852"/>
            <a:ext cx="8643998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Не забувайте чистити зуби!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30006736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TS030006736</Template>
  <TotalTime>167</TotalTime>
  <Words>170</Words>
  <Application>Microsoft Office PowerPoint</Application>
  <PresentationFormat>Экран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12</vt:i4>
      </vt:variant>
      <vt:variant>
        <vt:lpstr>Заголовки слайдов</vt:lpstr>
      </vt:variant>
      <vt:variant>
        <vt:i4>10</vt:i4>
      </vt:variant>
    </vt:vector>
  </HeadingPairs>
  <TitlesOfParts>
    <vt:vector size="24" baseType="lpstr">
      <vt:lpstr>Calibri</vt:lpstr>
      <vt:lpstr>Arial</vt:lpstr>
      <vt:lpstr>TS030006736</vt:lpstr>
      <vt:lpstr>TS030006736</vt:lpstr>
      <vt:lpstr>TS030006736</vt:lpstr>
      <vt:lpstr>TS030006736</vt:lpstr>
      <vt:lpstr>TS030006736</vt:lpstr>
      <vt:lpstr>TS030006736</vt:lpstr>
      <vt:lpstr>TS030006736</vt:lpstr>
      <vt:lpstr>TS030006736</vt:lpstr>
      <vt:lpstr>TS030006736</vt:lpstr>
      <vt:lpstr>TS030006736</vt:lpstr>
      <vt:lpstr>TS030006736</vt:lpstr>
      <vt:lpstr>TS030006736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Admin</dc:creator>
  <cp:keywords/>
  <dc:description/>
  <cp:lastModifiedBy>Makas</cp:lastModifiedBy>
  <cp:revision>32</cp:revision>
  <dcterms:created xsi:type="dcterms:W3CDTF">2010-12-05T13:40:52Z</dcterms:created>
  <dcterms:modified xsi:type="dcterms:W3CDTF">2012-03-27T17:03:00Z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TC030006736</vt:lpwstr>
  </property>
</Properties>
</file>