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628" autoAdjust="0"/>
  </p:normalViewPr>
  <p:slideViewPr>
    <p:cSldViewPr>
      <p:cViewPr varScale="1">
        <p:scale>
          <a:sx n="103" d="100"/>
          <a:sy n="103" d="100"/>
        </p:scale>
        <p:origin x="-2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78396" y="692696"/>
            <a:ext cx="4968552" cy="1008112"/>
          </a:xfrm>
        </p:spPr>
        <p:style>
          <a:lnRef idx="0">
            <a:schemeClr val="accent5"/>
          </a:lnRef>
          <a:fillRef idx="1003">
            <a:schemeClr val="lt2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6000" b="1" i="1" dirty="0" smtClean="0">
                <a:solidFill>
                  <a:schemeClr val="accent1">
                    <a:lumMod val="75000"/>
                  </a:schemeClr>
                </a:solidFill>
              </a:rPr>
              <a:t>В</a:t>
            </a:r>
            <a:r>
              <a:rPr lang="uk-UA" sz="6000" b="1" i="1" dirty="0" smtClean="0">
                <a:solidFill>
                  <a:schemeClr val="accent1">
                    <a:lumMod val="75000"/>
                  </a:schemeClr>
                </a:solidFill>
              </a:rPr>
              <a:t>ІЛ </a:t>
            </a:r>
            <a:r>
              <a:rPr lang="ru-RU" sz="6000" b="1" i="1" dirty="0" smtClean="0">
                <a:solidFill>
                  <a:schemeClr val="accent1">
                    <a:lumMod val="75000"/>
                  </a:schemeClr>
                </a:solidFill>
              </a:rPr>
              <a:t>та </a:t>
            </a:r>
            <a:r>
              <a:rPr lang="uk-UA" sz="6000" b="1" i="1" dirty="0" smtClean="0">
                <a:solidFill>
                  <a:schemeClr val="accent1">
                    <a:lumMod val="75000"/>
                  </a:schemeClr>
                </a:solidFill>
              </a:rPr>
              <a:t>СНІД</a:t>
            </a:r>
            <a:endParaRPr lang="ru-RU" sz="6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983481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204864"/>
            <a:ext cx="3901825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54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404664"/>
            <a:ext cx="7408333" cy="5721499"/>
          </a:xfrm>
        </p:spPr>
        <p:txBody>
          <a:bodyPr>
            <a:normAutofit/>
          </a:bodyPr>
          <a:lstStyle/>
          <a:p>
            <a:r>
              <a:rPr lang="uk-UA" sz="4000" b="1" i="1" dirty="0" smtClean="0">
                <a:latin typeface="+mj-lt"/>
              </a:rPr>
              <a:t>              Віл передається :</a:t>
            </a:r>
          </a:p>
          <a:p>
            <a:endParaRPr lang="uk-UA" b="1" i="1" dirty="0" smtClean="0">
              <a:latin typeface="+mj-lt"/>
            </a:endParaRPr>
          </a:p>
          <a:p>
            <a:endParaRPr lang="uk-UA" b="1" i="1" dirty="0" smtClean="0">
              <a:latin typeface="+mj-lt"/>
            </a:endParaRPr>
          </a:p>
          <a:p>
            <a:endParaRPr lang="uk-UA" b="1" i="1" dirty="0">
              <a:latin typeface="+mj-lt"/>
            </a:endParaRPr>
          </a:p>
          <a:p>
            <a:r>
              <a:rPr lang="uk-UA" b="1" i="1" dirty="0" smtClean="0">
                <a:latin typeface="+mj-lt"/>
              </a:rPr>
              <a:t>1.Від матері до дитини</a:t>
            </a:r>
          </a:p>
          <a:p>
            <a:r>
              <a:rPr lang="uk-UA" b="1" i="1" dirty="0" smtClean="0">
                <a:latin typeface="+mj-lt"/>
              </a:rPr>
              <a:t>2.Через статевий акт (70-80%)</a:t>
            </a:r>
          </a:p>
          <a:p>
            <a:r>
              <a:rPr lang="uk-UA" b="1" i="1" dirty="0" smtClean="0">
                <a:latin typeface="+mj-lt"/>
              </a:rPr>
              <a:t>3.Спільне використання голок,шприців (5-10%)</a:t>
            </a:r>
          </a:p>
          <a:p>
            <a:r>
              <a:rPr lang="uk-UA" b="1" i="1" dirty="0" smtClean="0">
                <a:latin typeface="+mj-lt"/>
              </a:rPr>
              <a:t>4.Переливання зараженої крові (5-10%)</a:t>
            </a:r>
          </a:p>
          <a:p>
            <a:endParaRPr lang="uk-UA" b="1" i="1" dirty="0">
              <a:latin typeface="+mj-lt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 flipH="1" flipV="1">
            <a:off x="-108520" y="1591056"/>
            <a:ext cx="565720" cy="75782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300537"/>
            <a:ext cx="2619375" cy="17430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4283482"/>
            <a:ext cx="2371725" cy="192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763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16831"/>
            <a:ext cx="3555917" cy="4176465"/>
          </a:xfrm>
        </p:spPr>
        <p:txBody>
          <a:bodyPr>
            <a:normAutofit fontScale="85000" lnSpcReduction="10000"/>
          </a:bodyPr>
          <a:lstStyle/>
          <a:p>
            <a:r>
              <a:rPr lang="ru-RU" sz="1700" b="1" dirty="0"/>
              <a:t>Фонд Олени </a:t>
            </a:r>
            <a:r>
              <a:rPr lang="ru-RU" sz="1700" b="1" dirty="0" err="1"/>
              <a:t>Пінчук</a:t>
            </a:r>
            <a:r>
              <a:rPr lang="ru-RU" sz="1700" b="1" dirty="0"/>
              <a:t> «</a:t>
            </a:r>
            <a:r>
              <a:rPr lang="ru-RU" sz="1700" b="1" dirty="0" err="1"/>
              <a:t>АнтиСНІД</a:t>
            </a:r>
            <a:r>
              <a:rPr lang="ru-RU" sz="1700" b="1" dirty="0"/>
              <a:t>» — перша і </a:t>
            </a:r>
            <a:r>
              <a:rPr lang="ru-RU" sz="1700" b="1" dirty="0" err="1"/>
              <a:t>єдина</a:t>
            </a:r>
            <a:r>
              <a:rPr lang="ru-RU" sz="1700" b="1" dirty="0"/>
              <a:t> в </a:t>
            </a:r>
            <a:r>
              <a:rPr lang="ru-RU" sz="1700" b="1" dirty="0" err="1"/>
              <a:t>Україні</a:t>
            </a:r>
            <a:r>
              <a:rPr lang="ru-RU" sz="1700" b="1" dirty="0"/>
              <a:t> </a:t>
            </a:r>
            <a:r>
              <a:rPr lang="ru-RU" sz="1700" b="1" dirty="0" err="1"/>
              <a:t>благодійна</a:t>
            </a:r>
            <a:r>
              <a:rPr lang="ru-RU" sz="1700" b="1" dirty="0"/>
              <a:t> </a:t>
            </a:r>
            <a:r>
              <a:rPr lang="ru-RU" sz="1700" b="1" dirty="0" err="1"/>
              <a:t>організація</a:t>
            </a:r>
            <a:r>
              <a:rPr lang="ru-RU" sz="1700" b="1" dirty="0"/>
              <a:t>, </a:t>
            </a:r>
            <a:r>
              <a:rPr lang="ru-RU" sz="1700" b="1" dirty="0" err="1"/>
              <a:t>спрямована</a:t>
            </a:r>
            <a:r>
              <a:rPr lang="ru-RU" sz="1700" b="1" dirty="0"/>
              <a:t> на </a:t>
            </a:r>
            <a:r>
              <a:rPr lang="ru-RU" sz="1700" b="1" dirty="0" err="1"/>
              <a:t>боротьбу</a:t>
            </a:r>
            <a:r>
              <a:rPr lang="ru-RU" sz="1700" b="1" dirty="0"/>
              <a:t> з </a:t>
            </a:r>
            <a:r>
              <a:rPr lang="ru-RU" sz="1700" b="1" dirty="0" err="1"/>
              <a:t>епідемією</a:t>
            </a:r>
            <a:r>
              <a:rPr lang="ru-RU" sz="1700" b="1" dirty="0"/>
              <a:t> </a:t>
            </a:r>
            <a:r>
              <a:rPr lang="ru-RU" sz="1700" b="1" dirty="0" err="1"/>
              <a:t>СНІДу</a:t>
            </a:r>
            <a:r>
              <a:rPr lang="ru-RU" sz="1700" b="1" dirty="0"/>
              <a:t>, яка </a:t>
            </a:r>
            <a:r>
              <a:rPr lang="ru-RU" sz="1700" b="1" dirty="0" err="1"/>
              <a:t>працює</a:t>
            </a:r>
            <a:r>
              <a:rPr lang="ru-RU" sz="1700" b="1" dirty="0"/>
              <a:t> за </a:t>
            </a:r>
            <a:r>
              <a:rPr lang="ru-RU" sz="1700" b="1" dirty="0" err="1"/>
              <a:t>рахунок</a:t>
            </a:r>
            <a:r>
              <a:rPr lang="ru-RU" sz="1700" b="1" dirty="0"/>
              <a:t> </a:t>
            </a:r>
            <a:r>
              <a:rPr lang="ru-RU" sz="1700" b="1" dirty="0" err="1"/>
              <a:t>приватних</a:t>
            </a:r>
            <a:r>
              <a:rPr lang="ru-RU" sz="1700" b="1" dirty="0"/>
              <a:t> </a:t>
            </a:r>
            <a:r>
              <a:rPr lang="ru-RU" sz="1700" b="1" dirty="0" err="1"/>
              <a:t>коштів</a:t>
            </a:r>
            <a:r>
              <a:rPr lang="ru-RU" sz="1700" b="1" dirty="0" smtClean="0"/>
              <a:t>.</a:t>
            </a:r>
          </a:p>
          <a:p>
            <a:r>
              <a:rPr lang="ru-RU" sz="1700" dirty="0" smtClean="0"/>
              <a:t>        </a:t>
            </a:r>
            <a:r>
              <a:rPr lang="ru-RU" sz="1800" dirty="0" err="1"/>
              <a:t>Серед</a:t>
            </a:r>
            <a:r>
              <a:rPr lang="ru-RU" sz="1800" dirty="0"/>
              <a:t> </a:t>
            </a:r>
            <a:r>
              <a:rPr lang="ru-RU" sz="1800" dirty="0" err="1"/>
              <a:t>програм</a:t>
            </a:r>
            <a:r>
              <a:rPr lang="ru-RU" sz="1800" dirty="0"/>
              <a:t> фонду:</a:t>
            </a:r>
          </a:p>
          <a:p>
            <a:r>
              <a:rPr lang="ru-RU" sz="1800" dirty="0"/>
              <a:t>-</a:t>
            </a:r>
            <a:r>
              <a:rPr lang="ru-RU" sz="1800" dirty="0" err="1"/>
              <a:t>загальнонаціональні</a:t>
            </a:r>
            <a:r>
              <a:rPr lang="ru-RU" sz="1800" dirty="0"/>
              <a:t> </a:t>
            </a:r>
            <a:r>
              <a:rPr lang="ru-RU" sz="1800" dirty="0" err="1"/>
              <a:t>кампанії</a:t>
            </a:r>
            <a:r>
              <a:rPr lang="ru-RU" sz="1800" dirty="0"/>
              <a:t> в ЗМІ,</a:t>
            </a:r>
          </a:p>
          <a:p>
            <a:r>
              <a:rPr lang="ru-RU" sz="1800" dirty="0"/>
              <a:t>-</a:t>
            </a:r>
            <a:r>
              <a:rPr lang="ru-RU" sz="1800" dirty="0" err="1"/>
              <a:t>великомасштабні</a:t>
            </a:r>
            <a:r>
              <a:rPr lang="ru-RU" sz="1800" dirty="0"/>
              <a:t> </a:t>
            </a:r>
            <a:r>
              <a:rPr lang="ru-RU" sz="1800" dirty="0" err="1"/>
              <a:t>акції</a:t>
            </a:r>
            <a:r>
              <a:rPr lang="ru-RU" sz="1800" dirty="0"/>
              <a:t> з </a:t>
            </a:r>
            <a:r>
              <a:rPr lang="ru-RU" sz="1800" dirty="0" err="1"/>
              <a:t>залученням</a:t>
            </a:r>
            <a:r>
              <a:rPr lang="ru-RU" sz="1800" dirty="0"/>
              <a:t> </a:t>
            </a:r>
            <a:r>
              <a:rPr lang="ru-RU" sz="1800" dirty="0" err="1"/>
              <a:t>зірок</a:t>
            </a:r>
            <a:r>
              <a:rPr lang="ru-RU" sz="1800" dirty="0"/>
              <a:t> </a:t>
            </a:r>
            <a:r>
              <a:rPr lang="ru-RU" sz="1800" dirty="0" err="1"/>
              <a:t>світового</a:t>
            </a:r>
            <a:r>
              <a:rPr lang="ru-RU" sz="1800" dirty="0"/>
              <a:t> </a:t>
            </a:r>
            <a:r>
              <a:rPr lang="ru-RU" sz="1800" dirty="0" err="1"/>
              <a:t>рівня</a:t>
            </a:r>
            <a:r>
              <a:rPr lang="ru-RU" sz="1800" dirty="0"/>
              <a:t>,</a:t>
            </a:r>
          </a:p>
          <a:p>
            <a:r>
              <a:rPr lang="ru-RU" sz="1800" dirty="0"/>
              <a:t>-</a:t>
            </a:r>
            <a:r>
              <a:rPr lang="ru-RU" sz="1800" dirty="0" err="1"/>
              <a:t>збір</a:t>
            </a:r>
            <a:r>
              <a:rPr lang="ru-RU" sz="1800" dirty="0"/>
              <a:t> </a:t>
            </a:r>
            <a:r>
              <a:rPr lang="ru-RU" sz="1800" dirty="0" err="1"/>
              <a:t>коштів</a:t>
            </a:r>
            <a:r>
              <a:rPr lang="ru-RU" sz="1800" dirty="0"/>
              <a:t> на </a:t>
            </a:r>
            <a:r>
              <a:rPr lang="ru-RU" sz="1800" dirty="0" err="1"/>
              <a:t>конкретні</a:t>
            </a:r>
            <a:r>
              <a:rPr lang="ru-RU" sz="1800" dirty="0"/>
              <a:t> </a:t>
            </a:r>
            <a:r>
              <a:rPr lang="ru-RU" sz="1800" dirty="0" err="1"/>
              <a:t>проекти</a:t>
            </a:r>
            <a:r>
              <a:rPr lang="ru-RU" sz="1800" dirty="0"/>
              <a:t>,</a:t>
            </a:r>
          </a:p>
          <a:p>
            <a:r>
              <a:rPr lang="ru-RU" sz="1800" dirty="0"/>
              <a:t>-робота з </a:t>
            </a:r>
            <a:r>
              <a:rPr lang="ru-RU" sz="1800" dirty="0" err="1"/>
              <a:t>лідерами</a:t>
            </a:r>
            <a:r>
              <a:rPr lang="ru-RU" sz="1800" dirty="0"/>
              <a:t> </a:t>
            </a:r>
            <a:r>
              <a:rPr lang="ru-RU" sz="1800" dirty="0" err="1"/>
              <a:t>громадської</a:t>
            </a:r>
            <a:r>
              <a:rPr lang="ru-RU" sz="1800" dirty="0"/>
              <a:t> думки,</a:t>
            </a:r>
          </a:p>
          <a:p>
            <a:r>
              <a:rPr lang="ru-RU" sz="1800" dirty="0"/>
              <a:t>-</a:t>
            </a:r>
            <a:r>
              <a:rPr lang="ru-RU" sz="1800" dirty="0" err="1"/>
              <a:t>залучення</a:t>
            </a:r>
            <a:r>
              <a:rPr lang="ru-RU" sz="1800" dirty="0"/>
              <a:t> </a:t>
            </a:r>
            <a:r>
              <a:rPr lang="ru-RU" sz="1800" dirty="0" err="1"/>
              <a:t>кращого</a:t>
            </a:r>
            <a:r>
              <a:rPr lang="ru-RU" sz="1800" dirty="0"/>
              <a:t> </a:t>
            </a:r>
            <a:r>
              <a:rPr lang="ru-RU" sz="1800" dirty="0" err="1"/>
              <a:t>міжнародного</a:t>
            </a:r>
            <a:r>
              <a:rPr lang="ru-RU" sz="1800" dirty="0"/>
              <a:t> </a:t>
            </a:r>
            <a:r>
              <a:rPr lang="ru-RU" sz="1800" dirty="0" err="1"/>
              <a:t>досвіду</a:t>
            </a:r>
            <a:r>
              <a:rPr lang="ru-RU" sz="1800" dirty="0"/>
              <a:t> для </a:t>
            </a:r>
            <a:r>
              <a:rPr lang="ru-RU" sz="1800" dirty="0" err="1"/>
              <a:t>протидії</a:t>
            </a:r>
            <a:r>
              <a:rPr lang="ru-RU" sz="1800" dirty="0"/>
              <a:t> </a:t>
            </a:r>
            <a:r>
              <a:rPr lang="ru-RU" sz="1800" dirty="0" err="1"/>
              <a:t>епідемії</a:t>
            </a:r>
            <a:r>
              <a:rPr lang="ru-RU" sz="1800" dirty="0"/>
              <a:t> </a:t>
            </a:r>
            <a:r>
              <a:rPr lang="ru-RU" sz="1800" dirty="0" err="1"/>
              <a:t>СНІДу</a:t>
            </a:r>
            <a:r>
              <a:rPr lang="ru-RU" sz="1800" dirty="0"/>
              <a:t> в </a:t>
            </a:r>
            <a:r>
              <a:rPr lang="ru-RU" sz="1800" dirty="0" err="1"/>
              <a:t>Україні</a:t>
            </a:r>
            <a:r>
              <a:rPr lang="ru-RU" sz="1800" dirty="0"/>
              <a:t>,</a:t>
            </a:r>
          </a:p>
          <a:p>
            <a:r>
              <a:rPr lang="ru-RU" sz="1800" dirty="0"/>
              <a:t>-</a:t>
            </a:r>
            <a:r>
              <a:rPr lang="ru-RU" sz="1800" dirty="0" err="1"/>
              <a:t>залучення</a:t>
            </a:r>
            <a:r>
              <a:rPr lang="ru-RU" sz="1800" dirty="0"/>
              <a:t> </a:t>
            </a:r>
            <a:r>
              <a:rPr lang="ru-RU" sz="1800" dirty="0" err="1"/>
              <a:t>впливових</a:t>
            </a:r>
            <a:r>
              <a:rPr lang="ru-RU" sz="1800" dirty="0"/>
              <a:t> </a:t>
            </a:r>
            <a:r>
              <a:rPr lang="ru-RU" sz="1800" dirty="0" err="1"/>
              <a:t>українців</a:t>
            </a:r>
            <a:r>
              <a:rPr lang="ru-RU" sz="1800" dirty="0"/>
              <a:t> для </a:t>
            </a:r>
            <a:r>
              <a:rPr lang="ru-RU" sz="1800" dirty="0" err="1"/>
              <a:t>боротьби</a:t>
            </a:r>
            <a:r>
              <a:rPr lang="ru-RU" sz="1800" dirty="0"/>
              <a:t> </a:t>
            </a:r>
            <a:r>
              <a:rPr lang="ru-RU" sz="1800" dirty="0" err="1"/>
              <a:t>зі</a:t>
            </a:r>
            <a:r>
              <a:rPr lang="ru-RU" sz="1800" dirty="0"/>
              <a:t> </a:t>
            </a:r>
            <a:r>
              <a:rPr lang="ru-RU" sz="1800" dirty="0" err="1"/>
              <a:t>СНІДом</a:t>
            </a:r>
            <a:r>
              <a:rPr lang="ru-RU" sz="1800" dirty="0"/>
              <a:t>.</a:t>
            </a:r>
          </a:p>
          <a:p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Фонд Олени </a:t>
            </a:r>
            <a:r>
              <a:rPr lang="ru-RU" b="1" dirty="0" err="1"/>
              <a:t>Пінчук</a:t>
            </a:r>
            <a:r>
              <a:rPr lang="ru-RU" b="1" dirty="0"/>
              <a:t>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«</a:t>
            </a:r>
            <a:r>
              <a:rPr lang="ru-RU" b="1" dirty="0" err="1"/>
              <a:t>АнтиСНІД</a:t>
            </a:r>
            <a:r>
              <a:rPr lang="ru-RU" b="1" dirty="0"/>
              <a:t>»</a:t>
            </a:r>
            <a:r>
              <a:rPr lang="ru-RU" dirty="0"/>
              <a:t> 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060848"/>
            <a:ext cx="4032448" cy="324231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548680"/>
            <a:ext cx="936104" cy="989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873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663652"/>
            <a:ext cx="7408333" cy="4536504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Наприкінці 2007 року в Україні</a:t>
            </a:r>
          </a:p>
          <a:p>
            <a:r>
              <a:rPr lang="uk-UA" dirty="0" smtClean="0"/>
              <a:t>проживало </a:t>
            </a:r>
            <a:r>
              <a:rPr lang="uk-UA" dirty="0" smtClean="0">
                <a:solidFill>
                  <a:srgbClr val="FF0000"/>
                </a:solidFill>
              </a:rPr>
              <a:t>395 000 </a:t>
            </a:r>
            <a:r>
              <a:rPr lang="uk-UA" dirty="0" smtClean="0"/>
              <a:t>ВІЛ-позитивних</a:t>
            </a:r>
          </a:p>
          <a:p>
            <a:r>
              <a:rPr lang="uk-UA" dirty="0" smtClean="0"/>
              <a:t>людей. Серед них:</a:t>
            </a:r>
          </a:p>
          <a:p>
            <a:endParaRPr lang="uk-UA" dirty="0" smtClean="0"/>
          </a:p>
          <a:p>
            <a:r>
              <a:rPr lang="uk-UA" dirty="0" smtClean="0"/>
              <a:t>-</a:t>
            </a:r>
            <a:r>
              <a:rPr lang="uk-UA" dirty="0" smtClean="0">
                <a:solidFill>
                  <a:srgbClr val="FF0000"/>
                </a:solidFill>
              </a:rPr>
              <a:t>178 000</a:t>
            </a:r>
            <a:r>
              <a:rPr lang="uk-UA" dirty="0" smtClean="0"/>
              <a:t> жінок (45,0%)</a:t>
            </a:r>
          </a:p>
          <a:p>
            <a:r>
              <a:rPr lang="uk-UA" dirty="0" smtClean="0"/>
              <a:t>-</a:t>
            </a:r>
            <a:r>
              <a:rPr lang="uk-UA" dirty="0" smtClean="0">
                <a:solidFill>
                  <a:srgbClr val="FF0000"/>
                </a:solidFill>
              </a:rPr>
              <a:t>217 000 </a:t>
            </a:r>
            <a:r>
              <a:rPr lang="uk-UA" dirty="0" smtClean="0"/>
              <a:t>чоловіків (55,0%)</a:t>
            </a:r>
          </a:p>
          <a:p>
            <a:endParaRPr lang="uk-UA" dirty="0" smtClean="0"/>
          </a:p>
          <a:p>
            <a:r>
              <a:rPr lang="uk-UA" dirty="0" smtClean="0"/>
              <a:t>Цей показник включає 395 000 дорослих людей віком від 15 до 49 років,які живуть з ВІЛ/СНІД (1,63%  всього дорослого населення України)- найвищий показник поширення ВІЛ-інфекції в Європі.</a:t>
            </a:r>
            <a:endParaRPr lang="uk-UA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 flipV="1">
            <a:off x="-252536" y="6487599"/>
            <a:ext cx="45719" cy="109753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7740" y="836712"/>
            <a:ext cx="3068624" cy="209519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</p:spTree>
    <p:extLst>
      <p:ext uri="{BB962C8B-B14F-4D97-AF65-F5344CB8AC3E}">
        <p14:creationId xmlns:p14="http://schemas.microsoft.com/office/powerpoint/2010/main" val="2646018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2060848"/>
            <a:ext cx="4896544" cy="3450696"/>
          </a:xfrm>
        </p:spPr>
        <p:txBody>
          <a:bodyPr>
            <a:normAutofit fontScale="92500" lnSpcReduction="10000"/>
          </a:bodyPr>
          <a:lstStyle/>
          <a:p>
            <a:r>
              <a:rPr lang="uk-UA" sz="2800" dirty="0" smtClean="0"/>
              <a:t>Віл-інфекція  </a:t>
            </a:r>
            <a:r>
              <a:rPr lang="ru-RU" sz="2800" dirty="0" smtClean="0"/>
              <a:t>-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одне</a:t>
            </a:r>
            <a:r>
              <a:rPr lang="ru-RU" sz="2800" dirty="0" smtClean="0"/>
              <a:t> з   </a:t>
            </a:r>
            <a:r>
              <a:rPr lang="ru-RU" sz="2800" dirty="0" err="1" smtClean="0"/>
              <a:t>хрон</a:t>
            </a:r>
            <a:r>
              <a:rPr lang="uk-UA" sz="2800" dirty="0" err="1" smtClean="0"/>
              <a:t>ічних</a:t>
            </a:r>
            <a:r>
              <a:rPr lang="uk-UA" sz="2800" dirty="0" smtClean="0"/>
              <a:t> вірусних захворювань,викликане вірусом імунодефіциту людини(ВІЛ),що призводить до глибокого порушення імунної системи,яке визначають медичним терміном </a:t>
            </a:r>
            <a:r>
              <a:rPr lang="en-US" sz="2800" dirty="0" smtClean="0"/>
              <a:t>“</a:t>
            </a:r>
            <a:r>
              <a:rPr lang="uk-UA" sz="2800" dirty="0" smtClean="0"/>
              <a:t>імунодефіцит</a:t>
            </a:r>
            <a:r>
              <a:rPr lang="en-US" sz="2800" dirty="0" smtClean="0"/>
              <a:t>”</a:t>
            </a:r>
            <a:endParaRPr lang="uk-UA" sz="2800" dirty="0" smtClean="0"/>
          </a:p>
          <a:p>
            <a:endParaRPr lang="uk-UA" sz="28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Що ж таке Віл?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916832"/>
            <a:ext cx="2211850" cy="222285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4365104"/>
            <a:ext cx="2088232" cy="20395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3560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2204864"/>
            <a:ext cx="4492021" cy="3456384"/>
          </a:xfrm>
        </p:spPr>
        <p:txBody>
          <a:bodyPr>
            <a:normAutofit/>
          </a:bodyPr>
          <a:lstStyle/>
          <a:p>
            <a:r>
              <a:rPr lang="uk-UA" dirty="0" smtClean="0"/>
              <a:t>СНІД  (Синдром набутого імунодефіциту людини)</a:t>
            </a:r>
            <a:r>
              <a:rPr lang="uk-UA" dirty="0" err="1" smtClean="0"/>
              <a:t>-це</a:t>
            </a:r>
            <a:r>
              <a:rPr lang="uk-UA" dirty="0" smtClean="0"/>
              <a:t> важке інфекційне захворювання,спричинене вірусом імунодефіциту людини,який уражає імунну систему людини,знижуючи при цьому протидію організму захворюванням.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uk-UA" dirty="0" smtClean="0"/>
              <a:t>Що ж таке СНІД?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833953"/>
            <a:ext cx="3683839" cy="3683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879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908720"/>
            <a:ext cx="7408333" cy="5217443"/>
          </a:xfrm>
        </p:spPr>
        <p:txBody>
          <a:bodyPr/>
          <a:lstStyle/>
          <a:p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-За </a:t>
            </a:r>
            <a:r>
              <a:rPr lang="ru-RU" dirty="0" err="1"/>
              <a:t>даними</a:t>
            </a:r>
            <a:r>
              <a:rPr lang="ru-RU" dirty="0"/>
              <a:t> ООН, </a:t>
            </a:r>
            <a:r>
              <a:rPr lang="ru-RU" dirty="0" err="1"/>
              <a:t>щороку</a:t>
            </a:r>
            <a:r>
              <a:rPr lang="ru-RU" dirty="0"/>
              <a:t> СНІД – «чума ХХ </a:t>
            </a:r>
            <a:r>
              <a:rPr lang="ru-RU" dirty="0" err="1"/>
              <a:t>століття</a:t>
            </a:r>
            <a:r>
              <a:rPr lang="ru-RU" dirty="0"/>
              <a:t> » </a:t>
            </a:r>
            <a:r>
              <a:rPr lang="ru-RU" dirty="0" err="1"/>
              <a:t>забирає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5 млн. </a:t>
            </a:r>
            <a:r>
              <a:rPr lang="ru-RU" dirty="0" err="1"/>
              <a:t>осіб</a:t>
            </a:r>
            <a:r>
              <a:rPr lang="ru-RU" dirty="0"/>
              <a:t>. Зараз на </a:t>
            </a:r>
            <a:r>
              <a:rPr lang="ru-RU" dirty="0" err="1"/>
              <a:t>планеті</a:t>
            </a:r>
            <a:r>
              <a:rPr lang="ru-RU" dirty="0"/>
              <a:t> </a:t>
            </a:r>
            <a:r>
              <a:rPr lang="ru-RU" dirty="0" err="1"/>
              <a:t>біля</a:t>
            </a:r>
            <a:r>
              <a:rPr lang="ru-RU" dirty="0"/>
              <a:t> 150 млн. </a:t>
            </a:r>
            <a:r>
              <a:rPr lang="ru-RU" dirty="0" err="1"/>
              <a:t>інфікованих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офіційна</a:t>
            </a:r>
            <a:r>
              <a:rPr lang="ru-RU" dirty="0"/>
              <a:t> статистика.</a:t>
            </a:r>
          </a:p>
          <a:p>
            <a:r>
              <a:rPr lang="ru-RU" dirty="0" err="1"/>
              <a:t>Україна</a:t>
            </a:r>
            <a:r>
              <a:rPr lang="ru-RU" dirty="0"/>
              <a:t> входить в </a:t>
            </a:r>
            <a:r>
              <a:rPr lang="ru-RU" dirty="0" err="1"/>
              <a:t>пятірку</a:t>
            </a:r>
            <a:r>
              <a:rPr lang="ru-RU" dirty="0"/>
              <a:t> у </a:t>
            </a:r>
            <a:r>
              <a:rPr lang="ru-RU" dirty="0" err="1"/>
              <a:t>світі</a:t>
            </a:r>
            <a:r>
              <a:rPr lang="ru-RU" dirty="0"/>
              <a:t> за темпами 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 -ВІЛ</a:t>
            </a:r>
            <a:r>
              <a:rPr lang="ru-RU" dirty="0"/>
              <a:t>, як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віруси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грипу</a:t>
            </a:r>
            <a:r>
              <a:rPr lang="ru-RU" dirty="0"/>
              <a:t>, герпесу, –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малий</a:t>
            </a:r>
            <a:r>
              <a:rPr lang="ru-RU" dirty="0"/>
              <a:t> </a:t>
            </a:r>
            <a:r>
              <a:rPr lang="ru-RU" dirty="0" err="1"/>
              <a:t>мікроорганізм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не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побачити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звичайного</a:t>
            </a:r>
            <a:r>
              <a:rPr lang="ru-RU" dirty="0"/>
              <a:t> </a:t>
            </a:r>
            <a:r>
              <a:rPr lang="ru-RU" dirty="0" err="1"/>
              <a:t>мікроскопу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 flipV="1">
            <a:off x="457200" y="1591056"/>
            <a:ext cx="442392" cy="1117864"/>
          </a:xfrm>
        </p:spPr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bg2"/>
                </a:solidFill>
              </a:rPr>
              <a:t> </a:t>
            </a:r>
            <a:endParaRPr lang="ru-RU" sz="3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98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2132856"/>
            <a:ext cx="3528393" cy="4032448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Виявили,що:</a:t>
            </a:r>
          </a:p>
          <a:p>
            <a:pPr marL="0" indent="0">
              <a:buNone/>
            </a:pPr>
            <a:r>
              <a:rPr lang="uk-UA" dirty="0" smtClean="0"/>
              <a:t>1.Велика кількість випадків інфікування у наркоманів</a:t>
            </a:r>
            <a:endParaRPr lang="uk-UA" dirty="0" smtClean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uk-UA" dirty="0" smtClean="0"/>
              <a:t>2.Безневинними жертвами </a:t>
            </a:r>
            <a:r>
              <a:rPr lang="uk-UA" dirty="0" smtClean="0"/>
              <a:t>цього </a:t>
            </a:r>
            <a:r>
              <a:rPr lang="uk-UA" dirty="0" smtClean="0"/>
              <a:t>захворювання стали люди,хворі на гемофілію(які потребують частого переливання крові)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uk-UA" sz="3200" dirty="0" smtClean="0"/>
              <a:t>Перші випадки цього захворювання були виявлені у 1981 році(</a:t>
            </a:r>
            <a:r>
              <a:rPr lang="uk-UA" sz="3200" dirty="0" err="1" smtClean="0"/>
              <a:t>Лос-</a:t>
            </a:r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3200" dirty="0" err="1" smtClean="0"/>
              <a:t>Анджелес</a:t>
            </a:r>
            <a:r>
              <a:rPr lang="uk-UA" sz="3200" dirty="0" smtClean="0"/>
              <a:t> ,Нью-Йорк)</a:t>
            </a: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4716016" y="2780928"/>
            <a:ext cx="3816424" cy="288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165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220072" y="1628800"/>
            <a:ext cx="2835837" cy="4137323"/>
          </a:xfrm>
        </p:spPr>
        <p:txBody>
          <a:bodyPr>
            <a:normAutofit/>
          </a:bodyPr>
          <a:lstStyle/>
          <a:p>
            <a:r>
              <a:rPr lang="ru-RU" sz="1800" dirty="0" err="1"/>
              <a:t>Цей</a:t>
            </a:r>
            <a:r>
              <a:rPr lang="ru-RU" sz="1800" dirty="0"/>
              <a:t> </a:t>
            </a:r>
            <a:r>
              <a:rPr lang="ru-RU" sz="1800" dirty="0" err="1"/>
              <a:t>вірус</a:t>
            </a:r>
            <a:r>
              <a:rPr lang="ru-RU" sz="1800" dirty="0"/>
              <a:t> </a:t>
            </a:r>
            <a:r>
              <a:rPr lang="ru-RU" sz="1800" dirty="0" err="1"/>
              <a:t>відкрив</a:t>
            </a:r>
            <a:r>
              <a:rPr lang="ru-RU" sz="1800" dirty="0"/>
              <a:t> </a:t>
            </a:r>
            <a:r>
              <a:rPr lang="ru-RU" sz="1800" dirty="0" err="1"/>
              <a:t>французький</a:t>
            </a:r>
            <a:r>
              <a:rPr lang="ru-RU" sz="1800" dirty="0"/>
              <a:t> </a:t>
            </a:r>
            <a:r>
              <a:rPr lang="ru-RU" sz="1800" dirty="0" err="1"/>
              <a:t>вірусолог</a:t>
            </a:r>
            <a:r>
              <a:rPr lang="ru-RU" sz="1800" dirty="0"/>
              <a:t> </a:t>
            </a:r>
            <a:r>
              <a:rPr lang="ru-RU" sz="1800" dirty="0" err="1"/>
              <a:t>Монтаньє</a:t>
            </a:r>
            <a:r>
              <a:rPr lang="ru-RU" sz="1800" dirty="0"/>
              <a:t> в 1983 р. і практично </a:t>
            </a:r>
            <a:r>
              <a:rPr lang="ru-RU" sz="1800" dirty="0" err="1"/>
              <a:t>одночасно</a:t>
            </a:r>
            <a:r>
              <a:rPr lang="ru-RU" sz="1800" dirty="0"/>
              <a:t> з ним-</a:t>
            </a:r>
            <a:r>
              <a:rPr lang="ru-RU" sz="1800" dirty="0" err="1"/>
              <a:t>група</a:t>
            </a:r>
            <a:r>
              <a:rPr lang="ru-RU" sz="1800" dirty="0"/>
              <a:t> </a:t>
            </a:r>
            <a:r>
              <a:rPr lang="ru-RU" sz="1800" dirty="0" err="1"/>
              <a:t>американських</a:t>
            </a:r>
            <a:r>
              <a:rPr lang="ru-RU" sz="1800" dirty="0"/>
              <a:t> </a:t>
            </a:r>
            <a:r>
              <a:rPr lang="ru-RU" sz="1800" dirty="0" err="1"/>
              <a:t>учених</a:t>
            </a:r>
            <a:r>
              <a:rPr lang="ru-RU" sz="1800" dirty="0"/>
              <a:t>  </a:t>
            </a:r>
            <a:r>
              <a:rPr lang="ru-RU" sz="1800" dirty="0" err="1"/>
              <a:t>Потрапляючи</a:t>
            </a:r>
            <a:r>
              <a:rPr lang="ru-RU" sz="1800" dirty="0"/>
              <a:t> в </a:t>
            </a:r>
            <a:r>
              <a:rPr lang="ru-RU" sz="1800" dirty="0" err="1"/>
              <a:t>організм</a:t>
            </a:r>
            <a:r>
              <a:rPr lang="ru-RU" sz="1800" dirty="0"/>
              <a:t> </a:t>
            </a:r>
            <a:r>
              <a:rPr lang="ru-RU" sz="1800" dirty="0" err="1"/>
              <a:t>людини</a:t>
            </a:r>
            <a:r>
              <a:rPr lang="ru-RU" sz="1800" dirty="0"/>
              <a:t>, ядра </a:t>
            </a:r>
            <a:r>
              <a:rPr lang="ru-RU" sz="1800" dirty="0" err="1"/>
              <a:t>вірусу</a:t>
            </a:r>
            <a:r>
              <a:rPr lang="ru-RU" sz="1800" dirty="0"/>
              <a:t> </a:t>
            </a:r>
            <a:r>
              <a:rPr lang="ru-RU" sz="1800" dirty="0" err="1"/>
              <a:t>проникають</a:t>
            </a:r>
            <a:r>
              <a:rPr lang="ru-RU" sz="1800" dirty="0"/>
              <a:t> у цитоплазму </a:t>
            </a:r>
            <a:r>
              <a:rPr lang="ru-RU" sz="1800" dirty="0" err="1"/>
              <a:t>клітин</a:t>
            </a:r>
            <a:r>
              <a:rPr lang="ru-RU" sz="1800" dirty="0"/>
              <a:t>. </a:t>
            </a:r>
            <a:r>
              <a:rPr lang="ru-RU" sz="1800" dirty="0" err="1"/>
              <a:t>Розвиток</a:t>
            </a:r>
            <a:r>
              <a:rPr lang="ru-RU" sz="1800" dirty="0"/>
              <a:t> </a:t>
            </a:r>
            <a:r>
              <a:rPr lang="ru-RU" sz="1800" dirty="0" err="1"/>
              <a:t>захворювання</a:t>
            </a:r>
            <a:r>
              <a:rPr lang="ru-RU" sz="1800" dirty="0"/>
              <a:t> </a:t>
            </a:r>
            <a:r>
              <a:rPr lang="ru-RU" sz="1800" dirty="0" err="1"/>
              <a:t>може</a:t>
            </a:r>
            <a:r>
              <a:rPr lang="ru-RU" sz="1800" dirty="0"/>
              <a:t> </a:t>
            </a:r>
            <a:r>
              <a:rPr lang="ru-RU" sz="1800" dirty="0" err="1"/>
              <a:t>відбуватися</a:t>
            </a:r>
            <a:r>
              <a:rPr lang="ru-RU" sz="1800" dirty="0"/>
              <a:t> по </a:t>
            </a:r>
            <a:r>
              <a:rPr lang="ru-RU" sz="1800" dirty="0" err="1"/>
              <a:t>двох</a:t>
            </a:r>
            <a:r>
              <a:rPr lang="ru-RU" sz="1800" dirty="0"/>
              <a:t> </a:t>
            </a:r>
            <a:r>
              <a:rPr lang="ru-RU" sz="1800" dirty="0" err="1"/>
              <a:t>варіантах</a:t>
            </a:r>
            <a:r>
              <a:rPr lang="ru-RU" sz="1800" dirty="0"/>
              <a:t>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 flipV="1">
            <a:off x="457200" y="1591056"/>
            <a:ext cx="226368" cy="18176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436" y="1052736"/>
            <a:ext cx="2665979" cy="39939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80303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620688"/>
            <a:ext cx="7408333" cy="489654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1800" dirty="0">
              <a:latin typeface="Calibri"/>
              <a:ea typeface="Calibri"/>
              <a:cs typeface="Calibri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800" dirty="0" smtClean="0">
                <a:latin typeface="Calibri"/>
                <a:ea typeface="Calibri"/>
                <a:cs typeface="Calibri"/>
              </a:rPr>
              <a:t>У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першому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варіанті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вірус</a:t>
            </a:r>
            <a:r>
              <a:rPr lang="ru-RU" sz="1800" dirty="0">
                <a:latin typeface="Calibri"/>
                <a:ea typeface="Calibri"/>
                <a:cs typeface="Calibri"/>
              </a:rPr>
              <a:t>,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що</a:t>
            </a:r>
            <a:r>
              <a:rPr lang="ru-RU" sz="1800" dirty="0">
                <a:latin typeface="Calibri"/>
                <a:ea typeface="Calibri"/>
                <a:cs typeface="Calibri"/>
              </a:rPr>
              <a:t> проникнув у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клітину</a:t>
            </a:r>
            <a:r>
              <a:rPr lang="ru-RU" sz="1800" dirty="0">
                <a:latin typeface="Calibri"/>
                <a:ea typeface="Calibri"/>
                <a:cs typeface="Calibri"/>
              </a:rPr>
              <a:t>,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відразу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приступає</a:t>
            </a:r>
            <a:r>
              <a:rPr lang="ru-RU" sz="1800" dirty="0">
                <a:latin typeface="Calibri"/>
                <a:ea typeface="Calibri"/>
                <a:cs typeface="Calibri"/>
              </a:rPr>
              <a:t> до «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переналагодження</a:t>
            </a:r>
            <a:r>
              <a:rPr lang="ru-RU" sz="1800" dirty="0">
                <a:latin typeface="Calibri"/>
                <a:ea typeface="Calibri"/>
                <a:cs typeface="Calibri"/>
              </a:rPr>
              <a:t>»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всіх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технологічних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процесів</a:t>
            </a:r>
            <a:r>
              <a:rPr lang="ru-RU" sz="1800" dirty="0">
                <a:latin typeface="Calibri"/>
                <a:ea typeface="Calibri"/>
                <a:cs typeface="Calibri"/>
              </a:rPr>
              <a:t>,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що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протікають</a:t>
            </a:r>
            <a:r>
              <a:rPr lang="ru-RU" sz="1800" dirty="0">
                <a:latin typeface="Calibri"/>
                <a:ea typeface="Calibri"/>
                <a:cs typeface="Calibri"/>
              </a:rPr>
              <a:t> у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ній</a:t>
            </a:r>
            <a:r>
              <a:rPr lang="ru-RU" sz="1800" dirty="0">
                <a:latin typeface="Calibri"/>
                <a:ea typeface="Calibri"/>
                <a:cs typeface="Calibri"/>
              </a:rPr>
              <a:t>, і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приступає</a:t>
            </a:r>
            <a:r>
              <a:rPr lang="ru-RU" sz="1800" dirty="0">
                <a:latin typeface="Calibri"/>
                <a:ea typeface="Calibri"/>
                <a:cs typeface="Calibri"/>
              </a:rPr>
              <a:t> до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інтенсивного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виробництва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собі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подібних</a:t>
            </a:r>
            <a:r>
              <a:rPr lang="ru-RU" sz="1800" dirty="0">
                <a:latin typeface="Calibri"/>
                <a:ea typeface="Calibri"/>
                <a:cs typeface="Calibri"/>
              </a:rPr>
              <a:t>. При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цьому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витрачаються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всі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матеріальні</a:t>
            </a:r>
            <a:r>
              <a:rPr lang="ru-RU" sz="1800" dirty="0">
                <a:latin typeface="Calibri"/>
                <a:ea typeface="Calibri"/>
                <a:cs typeface="Calibri"/>
              </a:rPr>
              <a:t> і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енергетичні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ресурси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клітини</a:t>
            </a:r>
            <a:r>
              <a:rPr lang="ru-RU" sz="1800" dirty="0">
                <a:latin typeface="Calibri"/>
                <a:ea typeface="Calibri"/>
                <a:cs typeface="Calibri"/>
              </a:rPr>
              <a:t>,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що</a:t>
            </a:r>
            <a:r>
              <a:rPr lang="ru-RU" sz="1800" dirty="0">
                <a:latin typeface="Calibri"/>
                <a:ea typeface="Calibri"/>
                <a:cs typeface="Calibri"/>
              </a:rPr>
              <a:t> приводить до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її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загибелі</a:t>
            </a:r>
            <a:r>
              <a:rPr lang="ru-RU" sz="1800" dirty="0">
                <a:latin typeface="Calibri"/>
                <a:ea typeface="Calibri"/>
                <a:cs typeface="Calibri"/>
              </a:rPr>
              <a:t>.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latin typeface="Calibri"/>
                <a:ea typeface="Calibri"/>
                <a:cs typeface="Calibri"/>
              </a:rPr>
              <a:t>При другому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варіанті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вірус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може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затаїтися</a:t>
            </a:r>
            <a:r>
              <a:rPr lang="ru-RU" sz="1800" dirty="0">
                <a:latin typeface="Calibri"/>
                <a:ea typeface="Calibri"/>
                <a:cs typeface="Calibri"/>
              </a:rPr>
              <a:t> і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почати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впливати</a:t>
            </a:r>
            <a:r>
              <a:rPr lang="ru-RU" sz="1800" dirty="0">
                <a:latin typeface="Calibri"/>
                <a:ea typeface="Calibri"/>
                <a:cs typeface="Calibri"/>
              </a:rPr>
              <a:t> на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клітину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тільки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внаслідок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впливу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якихось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поки</a:t>
            </a:r>
            <a:r>
              <a:rPr lang="ru-RU" sz="1800" dirty="0">
                <a:latin typeface="Calibri"/>
                <a:ea typeface="Calibri"/>
                <a:cs typeface="Calibri"/>
              </a:rPr>
              <a:t> остаточно не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встановлених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провокуючих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факторів</a:t>
            </a:r>
            <a:r>
              <a:rPr lang="ru-RU" sz="1800" dirty="0">
                <a:latin typeface="Calibri"/>
                <a:ea typeface="Calibri"/>
                <a:cs typeface="Calibri"/>
              </a:rPr>
              <a:t>.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Ця</a:t>
            </a:r>
            <a:r>
              <a:rPr lang="ru-RU" sz="1800" dirty="0">
                <a:latin typeface="Calibri"/>
                <a:ea typeface="Calibri"/>
                <a:cs typeface="Calibri"/>
              </a:rPr>
              <a:t> форма бессимптомно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інфекції</a:t>
            </a:r>
            <a:r>
              <a:rPr lang="ru-RU" sz="1800" dirty="0">
                <a:latin typeface="Calibri"/>
                <a:ea typeface="Calibri"/>
                <a:cs typeface="Calibri"/>
              </a:rPr>
              <a:t>,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що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протікає</a:t>
            </a:r>
            <a:r>
              <a:rPr lang="ru-RU" sz="1800" dirty="0">
                <a:latin typeface="Calibri"/>
                <a:ea typeface="Calibri"/>
                <a:cs typeface="Calibri"/>
              </a:rPr>
              <a:t>,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називається</a:t>
            </a:r>
            <a:r>
              <a:rPr lang="ru-RU" sz="1800" dirty="0">
                <a:latin typeface="Calibri"/>
                <a:ea typeface="Calibri"/>
                <a:cs typeface="Calibri"/>
              </a:rPr>
              <a:t> латентною. ВІЛ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відносять</a:t>
            </a:r>
            <a:r>
              <a:rPr lang="ru-RU" sz="1800" dirty="0">
                <a:latin typeface="Calibri"/>
                <a:ea typeface="Calibri"/>
                <a:cs typeface="Calibri"/>
              </a:rPr>
              <a:t> до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сімейства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ретровірусів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або</a:t>
            </a:r>
            <a:r>
              <a:rPr lang="ru-RU" sz="1800" dirty="0">
                <a:latin typeface="Calibri"/>
                <a:ea typeface="Calibri"/>
                <a:cs typeface="Calibri"/>
              </a:rPr>
              <a:t> "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повільних</a:t>
            </a:r>
            <a:r>
              <a:rPr lang="ru-RU" sz="1800" dirty="0">
                <a:latin typeface="Calibri"/>
                <a:ea typeface="Calibri"/>
                <a:cs typeface="Calibri"/>
              </a:rPr>
              <a:t>"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вірусів</a:t>
            </a:r>
            <a:r>
              <a:rPr lang="ru-RU" sz="1800" dirty="0">
                <a:latin typeface="Calibri"/>
                <a:ea typeface="Calibri"/>
                <a:cs typeface="Calibri"/>
              </a:rPr>
              <a:t>.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Ослаблення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імунної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системи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може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тривати</a:t>
            </a:r>
            <a:r>
              <a:rPr lang="ru-RU" sz="1800" dirty="0">
                <a:latin typeface="Calibri"/>
                <a:ea typeface="Calibri"/>
                <a:cs typeface="Calibri"/>
              </a:rPr>
              <a:t> роками, і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людина</a:t>
            </a:r>
            <a:r>
              <a:rPr lang="ru-RU" sz="1800" dirty="0">
                <a:latin typeface="Calibri"/>
                <a:ea typeface="Calibri"/>
                <a:cs typeface="Calibri"/>
              </a:rPr>
              <a:t>, заражена ВІЛ,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може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жити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нормальним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життям</a:t>
            </a:r>
            <a:r>
              <a:rPr lang="ru-RU" sz="1800" dirty="0">
                <a:latin typeface="Calibri"/>
                <a:ea typeface="Calibri"/>
                <a:cs typeface="Calibri"/>
              </a:rPr>
              <a:t>, перш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ніж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відбудеться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погіршення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її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здоров'я</a:t>
            </a:r>
            <a:r>
              <a:rPr lang="ru-RU" sz="1800" dirty="0">
                <a:latin typeface="Calibri"/>
                <a:ea typeface="Calibri"/>
                <a:cs typeface="Calibri"/>
              </a:rPr>
              <a:t>.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Виявити</a:t>
            </a:r>
            <a:r>
              <a:rPr lang="ru-RU" sz="1800" dirty="0">
                <a:latin typeface="Calibri"/>
                <a:ea typeface="Calibri"/>
                <a:cs typeface="Calibri"/>
              </a:rPr>
              <a:t> ВІЛ в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організмі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можна</a:t>
            </a:r>
            <a:r>
              <a:rPr lang="ru-RU" sz="1800" dirty="0">
                <a:latin typeface="Calibri"/>
                <a:ea typeface="Calibri"/>
                <a:cs typeface="Calibri"/>
              </a:rPr>
              <a:t> за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допомогою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спеціального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аналізу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крові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приблизно</a:t>
            </a:r>
            <a:r>
              <a:rPr lang="ru-RU" sz="1800" dirty="0">
                <a:latin typeface="Calibri"/>
                <a:ea typeface="Calibri"/>
                <a:cs typeface="Calibri"/>
              </a:rPr>
              <a:t> через 3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місяці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після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зараження</a:t>
            </a:r>
            <a:r>
              <a:rPr lang="ru-RU" sz="1800" dirty="0">
                <a:latin typeface="Calibri"/>
                <a:ea typeface="Calibri"/>
                <a:cs typeface="Calibri"/>
              </a:rPr>
              <a:t>.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Якщо</a:t>
            </a:r>
            <a:r>
              <a:rPr lang="ru-RU" sz="1800" dirty="0">
                <a:latin typeface="Calibri"/>
                <a:ea typeface="Calibri"/>
                <a:cs typeface="Calibri"/>
              </a:rPr>
              <a:t> як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мінімум</a:t>
            </a:r>
            <a:r>
              <a:rPr lang="ru-RU" sz="1800" dirty="0">
                <a:latin typeface="Calibri"/>
                <a:ea typeface="Calibri"/>
                <a:cs typeface="Calibri"/>
              </a:rPr>
              <a:t> два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різних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спеціальних</a:t>
            </a:r>
            <a:r>
              <a:rPr lang="ru-RU" sz="1800" dirty="0">
                <a:latin typeface="Calibri"/>
                <a:ea typeface="Calibri"/>
                <a:cs typeface="Calibri"/>
              </a:rPr>
              <a:t> тести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підтвердять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наявність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антитіл</a:t>
            </a:r>
            <a:r>
              <a:rPr lang="ru-RU" sz="1800" dirty="0">
                <a:latin typeface="Calibri"/>
                <a:ea typeface="Calibri"/>
                <a:cs typeface="Calibri"/>
              </a:rPr>
              <a:t> до ВІЛ у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крові</a:t>
            </a:r>
            <a:r>
              <a:rPr lang="ru-RU" sz="1800" dirty="0">
                <a:latin typeface="Calibri"/>
                <a:ea typeface="Calibri"/>
                <a:cs typeface="Calibri"/>
              </a:rPr>
              <a:t> (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дадуть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позитивний</a:t>
            </a:r>
            <a:r>
              <a:rPr lang="ru-RU" sz="1800" dirty="0">
                <a:latin typeface="Calibri"/>
                <a:ea typeface="Calibri"/>
                <a:cs typeface="Calibri"/>
              </a:rPr>
              <a:t> результат), то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це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означає</a:t>
            </a:r>
            <a:r>
              <a:rPr lang="ru-RU" sz="1800" dirty="0">
                <a:latin typeface="Calibri"/>
                <a:ea typeface="Calibri"/>
                <a:cs typeface="Calibri"/>
              </a:rPr>
              <a:t>,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що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людина</a:t>
            </a:r>
            <a:r>
              <a:rPr lang="ru-RU" sz="1800" dirty="0">
                <a:latin typeface="Calibri"/>
                <a:ea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ea typeface="Calibri"/>
                <a:cs typeface="Calibri"/>
              </a:rPr>
              <a:t>інфікована</a:t>
            </a:r>
            <a:r>
              <a:rPr lang="ru-RU" sz="1800" dirty="0">
                <a:latin typeface="Calibri"/>
                <a:ea typeface="Calibri"/>
                <a:cs typeface="Calibri"/>
              </a:rPr>
              <a:t> ВІЛ.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 flipH="1">
            <a:off x="395536" y="1545336"/>
            <a:ext cx="61664" cy="45719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628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1556792"/>
            <a:ext cx="4320480" cy="44973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1800" b="1" dirty="0" err="1"/>
              <a:t>Неможливо</a:t>
            </a:r>
            <a:r>
              <a:rPr lang="ru-RU" sz="1800" b="1" dirty="0"/>
              <a:t> </a:t>
            </a:r>
            <a:r>
              <a:rPr lang="ru-RU" sz="1800" b="1" dirty="0" err="1"/>
              <a:t>заразитись</a:t>
            </a:r>
            <a:r>
              <a:rPr lang="ru-RU" sz="1800" b="1" dirty="0"/>
              <a:t> через:</a:t>
            </a:r>
            <a:endParaRPr lang="ru-RU" sz="1800" dirty="0"/>
          </a:p>
          <a:p>
            <a:pPr marL="0" indent="0">
              <a:buNone/>
            </a:pPr>
            <a:r>
              <a:rPr lang="ru-RU" sz="1800" dirty="0" smtClean="0"/>
              <a:t>    - </a:t>
            </a:r>
            <a:r>
              <a:rPr lang="ru-RU" sz="1800" dirty="0" err="1" smtClean="0"/>
              <a:t>Рукостискання</a:t>
            </a:r>
            <a:r>
              <a:rPr lang="ru-RU" sz="1800" dirty="0" smtClean="0"/>
              <a:t> </a:t>
            </a:r>
            <a:r>
              <a:rPr lang="ru-RU" sz="1800" dirty="0"/>
              <a:t>та </a:t>
            </a:r>
            <a:r>
              <a:rPr lang="ru-RU" sz="1800" dirty="0" err="1"/>
              <a:t>дотик</a:t>
            </a:r>
            <a:r>
              <a:rPr lang="ru-RU" sz="1800" dirty="0"/>
              <a:t>. </a:t>
            </a:r>
            <a:r>
              <a:rPr lang="ru-RU" sz="1800" dirty="0" err="1"/>
              <a:t>Велику</a:t>
            </a:r>
            <a:r>
              <a:rPr lang="ru-RU" sz="1800" dirty="0"/>
              <a:t> </a:t>
            </a:r>
            <a:r>
              <a:rPr lang="ru-RU" sz="1800" dirty="0" err="1"/>
              <a:t>помилку</a:t>
            </a:r>
            <a:r>
              <a:rPr lang="ru-RU" sz="1800" dirty="0"/>
              <a:t> </a:t>
            </a:r>
            <a:r>
              <a:rPr lang="ru-RU" sz="1800" dirty="0" err="1"/>
              <a:t>роблять</a:t>
            </a:r>
            <a:r>
              <a:rPr lang="ru-RU" sz="1800" dirty="0"/>
              <a:t> </a:t>
            </a:r>
            <a:r>
              <a:rPr lang="ru-RU" sz="1800" dirty="0" err="1"/>
              <a:t>ті</a:t>
            </a:r>
            <a:r>
              <a:rPr lang="ru-RU" sz="1800" dirty="0"/>
              <a:t> люди, </a:t>
            </a:r>
            <a:r>
              <a:rPr lang="ru-RU" sz="1800" dirty="0" err="1"/>
              <a:t>які</a:t>
            </a:r>
            <a:r>
              <a:rPr lang="ru-RU" sz="1800" dirty="0"/>
              <a:t> </a:t>
            </a:r>
            <a:r>
              <a:rPr lang="ru-RU" sz="1800" dirty="0" err="1"/>
              <a:t>відносяться</a:t>
            </a:r>
            <a:r>
              <a:rPr lang="ru-RU" sz="1800" dirty="0"/>
              <a:t> до ВІЛ-</a:t>
            </a:r>
            <a:r>
              <a:rPr lang="ru-RU" sz="1800" dirty="0" err="1"/>
              <a:t>інфікованих</a:t>
            </a:r>
            <a:r>
              <a:rPr lang="ru-RU" sz="1800" dirty="0"/>
              <a:t>, як до </a:t>
            </a:r>
            <a:r>
              <a:rPr lang="ru-RU" sz="1800" dirty="0" err="1"/>
              <a:t>прокажених</a:t>
            </a:r>
            <a:r>
              <a:rPr lang="ru-RU" sz="1800" dirty="0"/>
              <a:t>. Не </a:t>
            </a:r>
            <a:r>
              <a:rPr lang="ru-RU" sz="1800" dirty="0" err="1"/>
              <a:t>потрібно</a:t>
            </a:r>
            <a:r>
              <a:rPr lang="ru-RU" sz="1800" dirty="0"/>
              <a:t> </a:t>
            </a:r>
            <a:r>
              <a:rPr lang="ru-RU" sz="1800" dirty="0" err="1"/>
              <a:t>боятися</a:t>
            </a:r>
            <a:r>
              <a:rPr lang="ru-RU" sz="1800" dirty="0"/>
              <a:t> </a:t>
            </a:r>
            <a:r>
              <a:rPr lang="ru-RU" sz="1800" dirty="0" err="1"/>
              <a:t>цих</a:t>
            </a:r>
            <a:r>
              <a:rPr lang="ru-RU" sz="1800" dirty="0"/>
              <a:t> людей. </a:t>
            </a:r>
            <a:r>
              <a:rPr lang="ru-RU" sz="1800" dirty="0" err="1"/>
              <a:t>Дотик</a:t>
            </a:r>
            <a:r>
              <a:rPr lang="ru-RU" sz="1800" dirty="0"/>
              <a:t> до </a:t>
            </a:r>
            <a:r>
              <a:rPr lang="ru-RU" sz="1800" dirty="0" err="1"/>
              <a:t>їх</a:t>
            </a:r>
            <a:r>
              <a:rPr lang="ru-RU" sz="1800" dirty="0"/>
              <a:t> руки не стане для вас </a:t>
            </a:r>
            <a:r>
              <a:rPr lang="ru-RU" sz="1800" dirty="0" err="1"/>
              <a:t>смертельним</a:t>
            </a:r>
            <a:r>
              <a:rPr lang="ru-RU" sz="1800" dirty="0"/>
              <a:t>. </a:t>
            </a:r>
            <a:r>
              <a:rPr lang="ru-RU" sz="1800" dirty="0" err="1"/>
              <a:t>Тисячі</a:t>
            </a:r>
            <a:r>
              <a:rPr lang="ru-RU" sz="1800" dirty="0"/>
              <a:t> </a:t>
            </a:r>
            <a:r>
              <a:rPr lang="ru-RU" sz="1800" dirty="0" err="1"/>
              <a:t>лікарів</a:t>
            </a:r>
            <a:r>
              <a:rPr lang="ru-RU" sz="1800" dirty="0"/>
              <a:t> та медсестер </a:t>
            </a:r>
            <a:r>
              <a:rPr lang="ru-RU" sz="1800" dirty="0" err="1"/>
              <a:t>присвячують</a:t>
            </a:r>
            <a:r>
              <a:rPr lang="ru-RU" sz="1800" dirty="0"/>
              <a:t> </a:t>
            </a:r>
            <a:r>
              <a:rPr lang="ru-RU" sz="1800" dirty="0" err="1"/>
              <a:t>своє</a:t>
            </a:r>
            <a:r>
              <a:rPr lang="ru-RU" sz="1800" dirty="0"/>
              <a:t> </a:t>
            </a:r>
            <a:r>
              <a:rPr lang="ru-RU" sz="1800" dirty="0" err="1"/>
              <a:t>життя</a:t>
            </a:r>
            <a:r>
              <a:rPr lang="ru-RU" sz="1800" dirty="0"/>
              <a:t> догляду за </a:t>
            </a:r>
            <a:r>
              <a:rPr lang="ru-RU" sz="1800" dirty="0" err="1"/>
              <a:t>хворими</a:t>
            </a:r>
            <a:r>
              <a:rPr lang="ru-RU" sz="1800" dirty="0"/>
              <a:t> на СНІД і </a:t>
            </a:r>
            <a:r>
              <a:rPr lang="ru-RU" sz="1800" dirty="0" err="1"/>
              <a:t>ніхто</a:t>
            </a:r>
            <a:r>
              <a:rPr lang="ru-RU" sz="1800" dirty="0"/>
              <a:t> з них не </a:t>
            </a:r>
            <a:r>
              <a:rPr lang="ru-RU" sz="1800" dirty="0" err="1"/>
              <a:t>заразився</a:t>
            </a:r>
            <a:r>
              <a:rPr lang="ru-RU" sz="1800" dirty="0"/>
              <a:t> через </a:t>
            </a:r>
            <a:r>
              <a:rPr lang="ru-RU" sz="1800" dirty="0" err="1"/>
              <a:t>дотик</a:t>
            </a:r>
            <a:r>
              <a:rPr lang="ru-RU" sz="1800" dirty="0"/>
              <a:t> до </a:t>
            </a:r>
            <a:r>
              <a:rPr lang="ru-RU" sz="1800" dirty="0" err="1"/>
              <a:t>шкіри</a:t>
            </a:r>
            <a:r>
              <a:rPr lang="ru-RU" sz="1800" dirty="0"/>
              <a:t>.</a:t>
            </a:r>
          </a:p>
          <a:p>
            <a:pPr marL="0" indent="0">
              <a:buNone/>
            </a:pPr>
            <a:r>
              <a:rPr lang="ru-RU" sz="1800" dirty="0" smtClean="0"/>
              <a:t>   -  Укуси </a:t>
            </a:r>
            <a:r>
              <a:rPr lang="ru-RU" sz="1800" dirty="0"/>
              <a:t>комах. </a:t>
            </a:r>
            <a:r>
              <a:rPr lang="ru-RU" sz="1800" dirty="0" err="1"/>
              <a:t>Навіть</a:t>
            </a:r>
            <a:r>
              <a:rPr lang="ru-RU" sz="1800" dirty="0"/>
              <a:t>, </a:t>
            </a:r>
            <a:r>
              <a:rPr lang="ru-RU" sz="1800" dirty="0" err="1"/>
              <a:t>якщо</a:t>
            </a:r>
            <a:r>
              <a:rPr lang="ru-RU" sz="1800" dirty="0"/>
              <a:t> </a:t>
            </a:r>
            <a:r>
              <a:rPr lang="ru-RU" sz="1800" dirty="0" err="1"/>
              <a:t>припустити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кліщ</a:t>
            </a:r>
            <a:r>
              <a:rPr lang="ru-RU" sz="1800" dirty="0"/>
              <a:t> </a:t>
            </a:r>
            <a:r>
              <a:rPr lang="ru-RU" sz="1800" dirty="0" err="1"/>
              <a:t>чи</a:t>
            </a:r>
            <a:r>
              <a:rPr lang="ru-RU" sz="1800" dirty="0"/>
              <a:t> комар вкусив ВІЛ-</a:t>
            </a:r>
            <a:r>
              <a:rPr lang="ru-RU" sz="1800" dirty="0" err="1"/>
              <a:t>інфікованого</a:t>
            </a:r>
            <a:r>
              <a:rPr lang="ru-RU" sz="1800" dirty="0"/>
              <a:t> і </a:t>
            </a:r>
            <a:r>
              <a:rPr lang="ru-RU" sz="1800" dirty="0" err="1"/>
              <a:t>відразу</a:t>
            </a:r>
            <a:r>
              <a:rPr lang="ru-RU" sz="1800" dirty="0"/>
              <a:t> </a:t>
            </a:r>
            <a:r>
              <a:rPr lang="ru-RU" sz="1800" dirty="0" err="1"/>
              <a:t>сів</a:t>
            </a:r>
            <a:r>
              <a:rPr lang="ru-RU" sz="1800" dirty="0"/>
              <a:t> та вкусив вас, то </a:t>
            </a:r>
            <a:r>
              <a:rPr lang="ru-RU" sz="1800" dirty="0" err="1"/>
              <a:t>ви</a:t>
            </a:r>
            <a:r>
              <a:rPr lang="ru-RU" sz="1800" dirty="0"/>
              <a:t> </a:t>
            </a:r>
            <a:r>
              <a:rPr lang="ru-RU" sz="1800" dirty="0" err="1"/>
              <a:t>нічим</a:t>
            </a:r>
            <a:r>
              <a:rPr lang="ru-RU" sz="1800" dirty="0"/>
              <a:t> не </a:t>
            </a:r>
            <a:r>
              <a:rPr lang="ru-RU" sz="1800" dirty="0" err="1"/>
              <a:t>ризикуєте</a:t>
            </a:r>
            <a:r>
              <a:rPr lang="ru-RU" sz="1800" dirty="0" smtClean="0"/>
              <a:t>.</a:t>
            </a:r>
            <a:r>
              <a:rPr lang="ru-RU" sz="1800" dirty="0"/>
              <a:t> </a:t>
            </a:r>
            <a:r>
              <a:rPr lang="ru-RU" sz="1800" dirty="0" err="1"/>
              <a:t>К</a:t>
            </a:r>
            <a:r>
              <a:rPr lang="ru-RU" sz="1800" dirty="0" err="1" smtClean="0"/>
              <a:t>ровососи</a:t>
            </a:r>
            <a:r>
              <a:rPr lang="ru-RU" sz="1800" dirty="0" smtClean="0"/>
              <a:t> </a:t>
            </a:r>
            <a:r>
              <a:rPr lang="ru-RU" sz="1800" dirty="0" err="1"/>
              <a:t>тільки</a:t>
            </a:r>
            <a:r>
              <a:rPr lang="ru-RU" sz="1800" dirty="0"/>
              <a:t> </a:t>
            </a:r>
            <a:r>
              <a:rPr lang="ru-RU" sz="1800" dirty="0" err="1"/>
              <a:t>висмоктують</a:t>
            </a:r>
            <a:r>
              <a:rPr lang="ru-RU" sz="1800" dirty="0"/>
              <a:t> кров, а не </a:t>
            </a:r>
            <a:r>
              <a:rPr lang="ru-RU" sz="1800" dirty="0" err="1"/>
              <a:t>вводять</a:t>
            </a:r>
            <a:r>
              <a:rPr lang="ru-RU" sz="1800" dirty="0"/>
              <a:t> </a:t>
            </a:r>
            <a:r>
              <a:rPr lang="ru-RU" sz="1800" dirty="0" err="1"/>
              <a:t>її</a:t>
            </a:r>
            <a:r>
              <a:rPr lang="ru-RU" sz="1800" dirty="0"/>
              <a:t> </a:t>
            </a:r>
            <a:r>
              <a:rPr lang="ru-RU" sz="1800" dirty="0" err="1"/>
              <a:t>під</a:t>
            </a:r>
            <a:r>
              <a:rPr lang="ru-RU" sz="1800" dirty="0"/>
              <a:t> час укусу в </a:t>
            </a:r>
            <a:r>
              <a:rPr lang="ru-RU" sz="1800" dirty="0" err="1"/>
              <a:t>організм</a:t>
            </a:r>
            <a:r>
              <a:rPr lang="ru-RU" sz="1800" dirty="0"/>
              <a:t> </a:t>
            </a:r>
            <a:r>
              <a:rPr lang="ru-RU" sz="1800" dirty="0" err="1"/>
              <a:t>людини</a:t>
            </a:r>
            <a:r>
              <a:rPr lang="ru-RU" sz="1800" dirty="0"/>
              <a:t>. </a:t>
            </a:r>
          </a:p>
          <a:p>
            <a:pPr marL="0" indent="0">
              <a:buNone/>
            </a:pPr>
            <a:r>
              <a:rPr lang="ru-RU" sz="1800" dirty="0"/>
              <a:t> </a:t>
            </a:r>
            <a:r>
              <a:rPr lang="ru-RU" sz="1800" dirty="0" smtClean="0"/>
              <a:t>  -Донорство</a:t>
            </a:r>
            <a:r>
              <a:rPr lang="ru-RU" sz="1800" dirty="0"/>
              <a:t>. </a:t>
            </a:r>
            <a:r>
              <a:rPr lang="ru-RU" sz="1800" dirty="0" err="1"/>
              <a:t>Якщо</a:t>
            </a:r>
            <a:r>
              <a:rPr lang="ru-RU" sz="1800" dirty="0"/>
              <a:t> </a:t>
            </a:r>
            <a:r>
              <a:rPr lang="ru-RU" sz="1800" dirty="0" err="1"/>
              <a:t>ви</a:t>
            </a:r>
            <a:r>
              <a:rPr lang="ru-RU" sz="1800" dirty="0"/>
              <a:t> </a:t>
            </a:r>
            <a:r>
              <a:rPr lang="ru-RU" sz="1800" dirty="0" err="1"/>
              <a:t>здаєте</a:t>
            </a:r>
            <a:r>
              <a:rPr lang="ru-RU" sz="1800" dirty="0"/>
              <a:t> кров у </a:t>
            </a:r>
            <a:r>
              <a:rPr lang="ru-RU" sz="1800" dirty="0" err="1"/>
              <a:t>пункті</a:t>
            </a:r>
            <a:r>
              <a:rPr lang="ru-RU" sz="1800" dirty="0"/>
              <a:t> </a:t>
            </a:r>
            <a:r>
              <a:rPr lang="ru-RU" sz="1800" dirty="0" err="1"/>
              <a:t>переливання</a:t>
            </a:r>
            <a:r>
              <a:rPr lang="ru-RU" sz="1800" dirty="0"/>
              <a:t> </a:t>
            </a:r>
            <a:r>
              <a:rPr lang="ru-RU" sz="1800" dirty="0" err="1"/>
              <a:t>крові</a:t>
            </a:r>
            <a:r>
              <a:rPr lang="ru-RU" sz="1800" dirty="0"/>
              <a:t> </a:t>
            </a:r>
            <a:r>
              <a:rPr lang="ru-RU" sz="1800" dirty="0" err="1"/>
              <a:t>або</a:t>
            </a:r>
            <a:r>
              <a:rPr lang="ru-RU" sz="1800" dirty="0"/>
              <a:t> </a:t>
            </a:r>
            <a:r>
              <a:rPr lang="ru-RU" sz="1800" dirty="0" smtClean="0"/>
              <a:t>у       </a:t>
            </a:r>
            <a:r>
              <a:rPr lang="ru-RU" sz="1800" dirty="0" err="1" smtClean="0"/>
              <a:t>лікарні</a:t>
            </a:r>
            <a:r>
              <a:rPr lang="ru-RU" sz="1800" dirty="0"/>
              <a:t>, то </a:t>
            </a:r>
            <a:r>
              <a:rPr lang="ru-RU" sz="1800" dirty="0" err="1"/>
              <a:t>ви</a:t>
            </a:r>
            <a:r>
              <a:rPr lang="ru-RU" sz="1800" dirty="0"/>
              <a:t> </a:t>
            </a:r>
            <a:r>
              <a:rPr lang="ru-RU" sz="1800" dirty="0" err="1"/>
              <a:t>нічим</a:t>
            </a:r>
            <a:r>
              <a:rPr lang="ru-RU" sz="1800" dirty="0"/>
              <a:t> не </a:t>
            </a:r>
            <a:r>
              <a:rPr lang="ru-RU" sz="1800" dirty="0" err="1"/>
              <a:t>ризикуєте</a:t>
            </a:r>
            <a:r>
              <a:rPr lang="ru-RU" sz="1800" dirty="0"/>
              <a:t>. Там </a:t>
            </a:r>
            <a:r>
              <a:rPr lang="ru-RU" sz="1800" dirty="0" err="1"/>
              <a:t>використовують</a:t>
            </a:r>
            <a:r>
              <a:rPr lang="ru-RU" sz="1800" dirty="0"/>
              <a:t> </a:t>
            </a:r>
            <a:r>
              <a:rPr lang="ru-RU" sz="1800" dirty="0" err="1"/>
              <a:t>стерильні</a:t>
            </a:r>
            <a:r>
              <a:rPr lang="ru-RU" sz="1800" dirty="0"/>
              <a:t> </a:t>
            </a:r>
            <a:r>
              <a:rPr lang="ru-RU" sz="1800" dirty="0" err="1"/>
              <a:t>голки</a:t>
            </a:r>
            <a:r>
              <a:rPr lang="ru-RU" sz="1800" dirty="0"/>
              <a:t> </a:t>
            </a:r>
            <a:r>
              <a:rPr lang="ru-RU" sz="1800" dirty="0" smtClean="0"/>
              <a:t> та </a:t>
            </a:r>
            <a:r>
              <a:rPr lang="ru-RU" sz="1800" dirty="0" err="1"/>
              <a:t>шприци</a:t>
            </a:r>
            <a:r>
              <a:rPr lang="ru-RU" sz="1800" dirty="0"/>
              <a:t>.</a:t>
            </a:r>
          </a:p>
          <a:p>
            <a:r>
              <a:rPr lang="ru-RU" sz="1800" dirty="0"/>
              <a:t> </a:t>
            </a:r>
          </a:p>
          <a:p>
            <a:pPr marL="0" indent="0">
              <a:buNone/>
            </a:pPr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Шляхи передачі </a:t>
            </a:r>
            <a:r>
              <a:rPr lang="uk-UA" dirty="0" smtClean="0"/>
              <a:t>ВІЛ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2420888"/>
            <a:ext cx="2880320" cy="1916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46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104</TotalTime>
  <Words>656</Words>
  <Application>Microsoft Office PowerPoint</Application>
  <PresentationFormat>Экран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ВІЛ та СНІД</vt:lpstr>
      <vt:lpstr>Презентация PowerPoint</vt:lpstr>
      <vt:lpstr>Що ж таке Віл?</vt:lpstr>
      <vt:lpstr> Що ж таке СНІД?</vt:lpstr>
      <vt:lpstr> </vt:lpstr>
      <vt:lpstr>Перші випадки цього захворювання були виявлені у 1981 році(Лос- Анджелес ,Нью-Йорк)</vt:lpstr>
      <vt:lpstr>  </vt:lpstr>
      <vt:lpstr> </vt:lpstr>
      <vt:lpstr>Шляхи передачі ВІЛ</vt:lpstr>
      <vt:lpstr> </vt:lpstr>
      <vt:lpstr>Фонд Олени Пінчук  «АнтиСНІД»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ВІЛ та СНІД</dc:title>
  <dc:creator>User</dc:creator>
  <cp:lastModifiedBy>User</cp:lastModifiedBy>
  <cp:revision>12</cp:revision>
  <dcterms:created xsi:type="dcterms:W3CDTF">2012-11-08T13:50:21Z</dcterms:created>
  <dcterms:modified xsi:type="dcterms:W3CDTF">2012-11-08T15:55:44Z</dcterms:modified>
</cp:coreProperties>
</file>