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1104" y="-102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9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50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на тему: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Трансгенні</a:t>
            </a:r>
            <a:r>
              <a:rPr lang="uk-UA" dirty="0" smtClean="0"/>
              <a:t> та химерні організми</a:t>
            </a:r>
          </a:p>
          <a:p>
            <a:r>
              <a:rPr lang="uk-UA" dirty="0" smtClean="0"/>
              <a:t>Підготовила:Черних Аліна </a:t>
            </a:r>
            <a:r>
              <a:rPr lang="uk-UA" smtClean="0"/>
              <a:t>11-А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0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 smtClean="0"/>
              <a:t>Бельгійска</a:t>
            </a:r>
            <a:r>
              <a:rPr lang="ru-RU" dirty="0" smtClean="0"/>
              <a:t> </a:t>
            </a:r>
            <a:r>
              <a:rPr lang="ru-RU" dirty="0" err="1" smtClean="0"/>
              <a:t>блакитна</a:t>
            </a:r>
            <a:r>
              <a:rPr lang="ru-RU" dirty="0" smtClean="0"/>
              <a:t>» </a:t>
            </a:r>
            <a:r>
              <a:rPr lang="ru-RU" dirty="0"/>
              <a:t>порода </a:t>
            </a:r>
            <a:r>
              <a:rPr lang="ru-RU" dirty="0" err="1" smtClean="0"/>
              <a:t>корів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подвійним</a:t>
            </a:r>
            <a:r>
              <a:rPr lang="ru-RU" dirty="0" smtClean="0"/>
              <a:t> </a:t>
            </a:r>
            <a:r>
              <a:rPr lang="ru-RU" dirty="0" err="1" smtClean="0"/>
              <a:t>мускульним</a:t>
            </a:r>
            <a:r>
              <a:rPr lang="ru-RU" dirty="0" smtClean="0"/>
              <a:t> </a:t>
            </a:r>
            <a:r>
              <a:rPr lang="ru-RU" dirty="0"/>
              <a:t>геном.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vita-veg-trans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37945"/>
            <a:ext cx="7391400" cy="48044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</a:t>
            </a:r>
            <a:r>
              <a:rPr lang="uk-UA" dirty="0" err="1" smtClean="0"/>
              <a:t>Онкомиша</a:t>
            </a:r>
            <a:r>
              <a:rPr lang="uk-UA" dirty="0" smtClean="0"/>
              <a:t> з геном,що викликає рак</a:t>
            </a:r>
            <a:endParaRPr lang="ru-RU" dirty="0"/>
          </a:p>
        </p:txBody>
      </p:sp>
      <p:pic>
        <p:nvPicPr>
          <p:cNvPr id="4" name="Содержимое 3" descr="1334219675_19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685" y="1357298"/>
            <a:ext cx="7824033" cy="47983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Свиня з </a:t>
            </a:r>
            <a:r>
              <a:rPr lang="uk-UA" dirty="0" err="1" smtClean="0"/>
              <a:t>“геном</a:t>
            </a:r>
            <a:r>
              <a:rPr lang="uk-UA" dirty="0" smtClean="0"/>
              <a:t> </a:t>
            </a:r>
            <a:r>
              <a:rPr lang="uk-UA" dirty="0" err="1" smtClean="0"/>
              <a:t>росту”</a:t>
            </a:r>
            <a:endParaRPr lang="ru-RU" dirty="0"/>
          </a:p>
        </p:txBody>
      </p:sp>
      <p:pic>
        <p:nvPicPr>
          <p:cNvPr id="4" name="Содержимое 3" descr="tiger_p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239" y="1214422"/>
            <a:ext cx="7479727" cy="49366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/>
              <a:t>поросята -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свині</a:t>
            </a:r>
            <a:r>
              <a:rPr lang="ru-RU" dirty="0"/>
              <a:t>, </a:t>
            </a:r>
            <a:r>
              <a:rPr lang="ru-RU" dirty="0" err="1"/>
              <a:t>виведені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smtClean="0"/>
              <a:t>Тайваню</a:t>
            </a:r>
            <a:endParaRPr lang="ru-RU" dirty="0"/>
          </a:p>
        </p:txBody>
      </p:sp>
      <p:pic>
        <p:nvPicPr>
          <p:cNvPr id="4" name="Содержимое 3" descr="e4d2521706a0f88dbf7001ef0f3183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337" y="1716087"/>
            <a:ext cx="6105525" cy="40481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4424" y="285728"/>
            <a:ext cx="7829576" cy="6029348"/>
          </a:xfrm>
        </p:spPr>
        <p:txBody>
          <a:bodyPr/>
          <a:lstStyle/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В </a:t>
            </a:r>
            <a:r>
              <a:rPr lang="ru-RU" i="1" dirty="0" err="1" smtClean="0"/>
              <a:t>світі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smtClean="0"/>
              <a:t>60 млн. га </a:t>
            </a:r>
            <a:r>
              <a:rPr lang="ru-RU" i="1" dirty="0" err="1" smtClean="0"/>
              <a:t>зайнято</a:t>
            </a:r>
            <a:r>
              <a:rPr lang="ru-RU" i="1" dirty="0" smtClean="0"/>
              <a:t> </a:t>
            </a:r>
            <a:r>
              <a:rPr lang="ru-RU" i="1" dirty="0" smtClean="0"/>
              <a:t>под </a:t>
            </a:r>
            <a:r>
              <a:rPr lang="ru-RU" i="1" dirty="0" err="1" smtClean="0"/>
              <a:t>трансгенні</a:t>
            </a:r>
            <a:r>
              <a:rPr lang="ru-RU" i="1" dirty="0" smtClean="0"/>
              <a:t> </a:t>
            </a:r>
            <a:r>
              <a:rPr lang="ru-RU" i="1" dirty="0" err="1" smtClean="0"/>
              <a:t>культури</a:t>
            </a:r>
            <a:r>
              <a:rPr lang="ru-RU" i="1" dirty="0" smtClean="0"/>
              <a:t>: </a:t>
            </a:r>
            <a:endParaRPr lang="ru-RU" i="1" dirty="0" smtClean="0"/>
          </a:p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66% в США, </a:t>
            </a:r>
          </a:p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22% в </a:t>
            </a:r>
            <a:r>
              <a:rPr lang="ru-RU" i="1" dirty="0" err="1" smtClean="0"/>
              <a:t>Аргентині</a:t>
            </a:r>
            <a:r>
              <a:rPr lang="ru-RU" i="1" dirty="0" smtClean="0"/>
              <a:t>.</a:t>
            </a:r>
            <a:endParaRPr lang="ru-RU" i="1" dirty="0" smtClean="0"/>
          </a:p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63% </a:t>
            </a:r>
            <a:r>
              <a:rPr lang="ru-RU" i="1" dirty="0" err="1" smtClean="0"/>
              <a:t>сої</a:t>
            </a:r>
            <a:r>
              <a:rPr lang="ru-RU" i="1" dirty="0" smtClean="0"/>
              <a:t>, </a:t>
            </a:r>
            <a:endParaRPr lang="ru-RU" i="1" dirty="0" smtClean="0"/>
          </a:p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24% </a:t>
            </a:r>
            <a:r>
              <a:rPr lang="ru-RU" i="1" dirty="0" err="1" smtClean="0"/>
              <a:t>кукурудзи</a:t>
            </a:r>
            <a:r>
              <a:rPr lang="ru-RU" i="1" dirty="0" smtClean="0"/>
              <a:t>, </a:t>
            </a:r>
            <a:endParaRPr lang="ru-RU" i="1" dirty="0" smtClean="0"/>
          </a:p>
          <a:p>
            <a:pPr marL="365125" indent="-255588">
              <a:lnSpc>
                <a:spcPct val="90000"/>
              </a:lnSpc>
              <a:buNone/>
            </a:pPr>
            <a:r>
              <a:rPr lang="ru-RU" i="1" dirty="0" smtClean="0"/>
              <a:t>64% </a:t>
            </a:r>
            <a:r>
              <a:rPr lang="ru-RU" i="1" dirty="0" smtClean="0"/>
              <a:t>хлопку </a:t>
            </a:r>
            <a:r>
              <a:rPr lang="ru-RU" i="1" dirty="0" smtClean="0"/>
              <a:t>- </a:t>
            </a:r>
            <a:r>
              <a:rPr lang="ru-RU" i="1" dirty="0" err="1" smtClean="0"/>
              <a:t>трансгенні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Чия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трансгенні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err="1" smtClean="0"/>
              <a:t>Nestle</a:t>
            </a:r>
            <a:r>
              <a:rPr lang="ru-RU" dirty="0" smtClean="0"/>
              <a:t> (</a:t>
            </a:r>
            <a:r>
              <a:rPr lang="ru-RU" dirty="0" err="1" smtClean="0"/>
              <a:t>Нестле</a:t>
            </a:r>
            <a:r>
              <a:rPr lang="ru-RU" dirty="0" smtClean="0"/>
              <a:t>) — </a:t>
            </a:r>
            <a:r>
              <a:rPr lang="ru-RU" dirty="0" smtClean="0"/>
              <a:t> </a:t>
            </a:r>
            <a:r>
              <a:rPr lang="ru-RU" dirty="0" smtClean="0"/>
              <a:t>шоколад, </a:t>
            </a:r>
            <a:r>
              <a:rPr lang="ru-RU" dirty="0" err="1" smtClean="0"/>
              <a:t>кава</a:t>
            </a:r>
            <a:r>
              <a:rPr lang="ru-RU" dirty="0" smtClean="0"/>
              <a:t>, </a:t>
            </a:r>
            <a:r>
              <a:rPr lang="ru-RU" dirty="0" err="1" smtClean="0"/>
              <a:t>кавові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</a:t>
            </a:r>
            <a:r>
              <a:rPr lang="ru-RU" dirty="0" err="1" smtClean="0"/>
              <a:t>дитяче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Hershey’s</a:t>
            </a:r>
            <a:r>
              <a:rPr lang="ru-RU" dirty="0" smtClean="0"/>
              <a:t> (</a:t>
            </a:r>
            <a:r>
              <a:rPr lang="ru-RU" dirty="0" err="1" smtClean="0"/>
              <a:t>Хьоршис</a:t>
            </a:r>
            <a:r>
              <a:rPr lang="ru-RU" dirty="0" smtClean="0"/>
              <a:t>) — </a:t>
            </a:r>
            <a:r>
              <a:rPr lang="ru-RU" dirty="0" smtClean="0"/>
              <a:t>шоколад</a:t>
            </a:r>
            <a:r>
              <a:rPr lang="ru-RU" dirty="0" smtClean="0"/>
              <a:t>, </a:t>
            </a:r>
            <a:r>
              <a:rPr lang="ru-RU" dirty="0" err="1" smtClean="0"/>
              <a:t>безалкогольні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Coca-Cola</a:t>
            </a:r>
            <a:r>
              <a:rPr lang="ru-RU" dirty="0" smtClean="0"/>
              <a:t> (Кока-Кола) — Кока-Кола, Спрайт, Фанта, </a:t>
            </a:r>
            <a:r>
              <a:rPr lang="ru-RU" dirty="0" err="1" smtClean="0"/>
              <a:t>тонік</a:t>
            </a:r>
            <a:r>
              <a:rPr lang="ru-RU" dirty="0" smtClean="0"/>
              <a:t> </a:t>
            </a:r>
            <a:r>
              <a:rPr lang="ru-RU" dirty="0" smtClean="0"/>
              <a:t>“</a:t>
            </a:r>
            <a:r>
              <a:rPr lang="ru-RU" dirty="0" err="1" smtClean="0"/>
              <a:t>Кінлі</a:t>
            </a:r>
            <a:r>
              <a:rPr lang="ru-RU" dirty="0" smtClean="0"/>
              <a:t>”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McDonald’s</a:t>
            </a:r>
            <a:r>
              <a:rPr lang="ru-RU" dirty="0" smtClean="0"/>
              <a:t> (Макдональдс) 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Danon</a:t>
            </a:r>
            <a:r>
              <a:rPr lang="ru-RU" dirty="0" smtClean="0"/>
              <a:t> (</a:t>
            </a:r>
            <a:r>
              <a:rPr lang="ru-RU" dirty="0" err="1" smtClean="0"/>
              <a:t>Данон</a:t>
            </a:r>
            <a:r>
              <a:rPr lang="ru-RU" dirty="0" smtClean="0"/>
              <a:t>) — </a:t>
            </a:r>
            <a:r>
              <a:rPr lang="ru-RU" dirty="0" smtClean="0"/>
              <a:t> </a:t>
            </a:r>
            <a:r>
              <a:rPr lang="ru-RU" dirty="0" err="1" smtClean="0"/>
              <a:t>йогурти</a:t>
            </a:r>
            <a:r>
              <a:rPr lang="ru-RU" dirty="0" smtClean="0"/>
              <a:t>, </a:t>
            </a:r>
            <a:r>
              <a:rPr lang="ru-RU" dirty="0" err="1" smtClean="0"/>
              <a:t>кефір</a:t>
            </a:r>
            <a:r>
              <a:rPr lang="ru-RU" dirty="0" smtClean="0"/>
              <a:t>, творог, </a:t>
            </a:r>
            <a:r>
              <a:rPr lang="ru-RU" dirty="0" err="1" smtClean="0"/>
              <a:t>дитяче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Cadbury</a:t>
            </a:r>
            <a:r>
              <a:rPr lang="ru-RU" dirty="0" smtClean="0"/>
              <a:t> (</a:t>
            </a:r>
            <a:r>
              <a:rPr lang="ru-RU" dirty="0" err="1" smtClean="0"/>
              <a:t>Кэдбери</a:t>
            </a:r>
            <a:r>
              <a:rPr lang="ru-RU" dirty="0" smtClean="0"/>
              <a:t>) </a:t>
            </a:r>
            <a:r>
              <a:rPr lang="ru-RU" dirty="0" smtClean="0"/>
              <a:t>— </a:t>
            </a:r>
            <a:r>
              <a:rPr lang="ru-RU" dirty="0" smtClean="0"/>
              <a:t>шоколад, какао </a:t>
            </a:r>
          </a:p>
          <a:p>
            <a:pPr>
              <a:lnSpc>
                <a:spcPct val="80000"/>
              </a:lnSpc>
            </a:pPr>
            <a:r>
              <a:rPr lang="ru-RU" dirty="0" err="1" smtClean="0"/>
              <a:t>Mars</a:t>
            </a:r>
            <a:r>
              <a:rPr lang="ru-RU" dirty="0" smtClean="0"/>
              <a:t> (Марс) — </a:t>
            </a:r>
            <a:r>
              <a:rPr lang="ru-RU" dirty="0" smtClean="0"/>
              <a:t> </a:t>
            </a:r>
            <a:r>
              <a:rPr lang="ru-RU" dirty="0" smtClean="0"/>
              <a:t>шоколад Марс, </a:t>
            </a:r>
            <a:r>
              <a:rPr lang="ru-RU" dirty="0" err="1" smtClean="0"/>
              <a:t>Снікерс</a:t>
            </a:r>
            <a:r>
              <a:rPr lang="ru-RU" dirty="0" smtClean="0"/>
              <a:t>, </a:t>
            </a:r>
            <a:r>
              <a:rPr lang="ru-RU" dirty="0" err="1" smtClean="0"/>
              <a:t>Твікс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PepsiCo</a:t>
            </a:r>
            <a:r>
              <a:rPr lang="ru-RU" dirty="0" smtClean="0"/>
              <a:t> (</a:t>
            </a:r>
            <a:r>
              <a:rPr lang="ru-RU" dirty="0" err="1" smtClean="0"/>
              <a:t>Пепсі-Кола</a:t>
            </a:r>
            <a:r>
              <a:rPr lang="ru-RU" dirty="0" smtClean="0"/>
              <a:t>) — </a:t>
            </a:r>
            <a:r>
              <a:rPr lang="ru-RU" dirty="0" err="1" smtClean="0"/>
              <a:t>Пепсі</a:t>
            </a:r>
            <a:r>
              <a:rPr lang="ru-RU" dirty="0" smtClean="0"/>
              <a:t>, </a:t>
            </a:r>
            <a:r>
              <a:rPr lang="ru-RU" dirty="0" err="1" smtClean="0"/>
              <a:t>Мірінда</a:t>
            </a:r>
            <a:r>
              <a:rPr lang="ru-RU" dirty="0" smtClean="0"/>
              <a:t>, </a:t>
            </a:r>
            <a:r>
              <a:rPr lang="ru-RU" dirty="0" err="1" smtClean="0"/>
              <a:t>Севен-Ап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Химерні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Химерами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різнорідних</a:t>
            </a:r>
            <a:r>
              <a:rPr lang="ru-RU" dirty="0" smtClean="0"/>
              <a:t> тканин.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застосував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</a:t>
            </a:r>
            <a:r>
              <a:rPr lang="ru-RU" dirty="0" err="1" smtClean="0"/>
              <a:t>ботанік</a:t>
            </a:r>
            <a:r>
              <a:rPr lang="ru-RU" dirty="0" smtClean="0"/>
              <a:t> Г. </a:t>
            </a:r>
            <a:r>
              <a:rPr lang="ru-RU" dirty="0" err="1" smtClean="0"/>
              <a:t>Вінклер</a:t>
            </a:r>
            <a:r>
              <a:rPr lang="ru-RU" dirty="0" smtClean="0"/>
              <a:t> (1907) для форм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отриманих</a:t>
            </a:r>
            <a:r>
              <a:rPr lang="ru-RU" dirty="0" smtClean="0"/>
              <a:t>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зрощення</a:t>
            </a:r>
            <a:r>
              <a:rPr lang="ru-RU" dirty="0" smtClean="0"/>
              <a:t> </a:t>
            </a:r>
            <a:r>
              <a:rPr lang="ru-RU" dirty="0" err="1" smtClean="0"/>
              <a:t>пасльону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томату. </a:t>
            </a:r>
            <a:r>
              <a:rPr lang="ru-RU" dirty="0" err="1" smtClean="0"/>
              <a:t>Надалі</a:t>
            </a:r>
            <a:r>
              <a:rPr lang="ru-RU" dirty="0" smtClean="0"/>
              <a:t> (1909) Е. </a:t>
            </a:r>
            <a:r>
              <a:rPr lang="ru-RU" dirty="0" err="1" smtClean="0"/>
              <a:t>Баур</a:t>
            </a:r>
            <a:r>
              <a:rPr lang="ru-RU" dirty="0" smtClean="0"/>
              <a:t>, </a:t>
            </a:r>
            <a:r>
              <a:rPr lang="ru-RU" dirty="0" err="1" smtClean="0"/>
              <a:t>вивчаючи</a:t>
            </a:r>
            <a:r>
              <a:rPr lang="ru-RU" dirty="0" smtClean="0"/>
              <a:t> </a:t>
            </a:r>
            <a:r>
              <a:rPr lang="ru-RU" dirty="0" err="1" smtClean="0"/>
              <a:t>пеларгонію</a:t>
            </a:r>
            <a:r>
              <a:rPr lang="ru-RU" dirty="0" smtClean="0"/>
              <a:t> </a:t>
            </a:r>
            <a:r>
              <a:rPr lang="ru-RU" dirty="0" err="1" smtClean="0"/>
              <a:t>ряболисту</a:t>
            </a:r>
            <a:r>
              <a:rPr lang="ru-RU" dirty="0" smtClean="0"/>
              <a:t>, </a:t>
            </a:r>
            <a:r>
              <a:rPr lang="ru-RU" dirty="0" err="1" smtClean="0"/>
              <a:t>з’ясував</a:t>
            </a:r>
            <a:r>
              <a:rPr lang="ru-RU" dirty="0" smtClean="0"/>
              <a:t> природу химер.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химерних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химери</a:t>
            </a:r>
            <a:r>
              <a:rPr lang="ru-RU" dirty="0" smtClean="0"/>
              <a:t> </a:t>
            </a:r>
            <a:r>
              <a:rPr lang="ru-RU" dirty="0" err="1" smtClean="0"/>
              <a:t>мозаїчні</a:t>
            </a:r>
            <a:r>
              <a:rPr lang="ru-RU" dirty="0" smtClean="0"/>
              <a:t> (</a:t>
            </a:r>
            <a:r>
              <a:rPr lang="ru-RU" dirty="0" err="1" smtClean="0"/>
              <a:t>гіперхимери</a:t>
            </a:r>
            <a:r>
              <a:rPr lang="ru-RU" dirty="0" smtClean="0"/>
              <a:t>) — у них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тонку</a:t>
            </a:r>
            <a:r>
              <a:rPr lang="ru-RU" dirty="0" smtClean="0"/>
              <a:t> </a:t>
            </a:r>
            <a:r>
              <a:rPr lang="ru-RU" dirty="0" err="1" smtClean="0"/>
              <a:t>мозаїку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химери</a:t>
            </a:r>
            <a:r>
              <a:rPr lang="ru-RU" dirty="0" smtClean="0"/>
              <a:t> </a:t>
            </a:r>
            <a:r>
              <a:rPr lang="ru-RU" dirty="0" err="1" smtClean="0"/>
              <a:t>векторіальні</a:t>
            </a:r>
            <a:r>
              <a:rPr lang="ru-RU" dirty="0" smtClean="0"/>
              <a:t> — у них </a:t>
            </a:r>
            <a:r>
              <a:rPr lang="ru-RU" dirty="0" err="1" smtClean="0"/>
              <a:t>різнорідні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великими </a:t>
            </a:r>
            <a:r>
              <a:rPr lang="ru-RU" dirty="0" err="1" smtClean="0"/>
              <a:t>ділянками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 smtClean="0"/>
              <a:t>химери</a:t>
            </a:r>
            <a:r>
              <a:rPr lang="ru-RU" dirty="0" smtClean="0"/>
              <a:t> </a:t>
            </a:r>
            <a:r>
              <a:rPr lang="ru-RU" dirty="0" err="1" smtClean="0"/>
              <a:t>периклінальні</a:t>
            </a:r>
            <a:r>
              <a:rPr lang="ru-RU" dirty="0" smtClean="0"/>
              <a:t> —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генотипами лежать шарами один над одним;</a:t>
            </a:r>
          </a:p>
          <a:p>
            <a:endParaRPr lang="ru-RU" dirty="0" smtClean="0"/>
          </a:p>
          <a:p>
            <a:r>
              <a:rPr lang="ru-RU" dirty="0" smtClean="0"/>
              <a:t>·       </a:t>
            </a:r>
            <a:r>
              <a:rPr lang="ru-RU" dirty="0" err="1" smtClean="0"/>
              <a:t>химери</a:t>
            </a:r>
            <a:r>
              <a:rPr lang="ru-RU" dirty="0" smtClean="0"/>
              <a:t> </a:t>
            </a:r>
            <a:r>
              <a:rPr lang="ru-RU" dirty="0" err="1" smtClean="0"/>
              <a:t>мериклінальні</a:t>
            </a:r>
            <a:r>
              <a:rPr lang="ru-RU" dirty="0" smtClean="0"/>
              <a:t> —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секторіальних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периклінальних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9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одержання</a:t>
            </a:r>
            <a:r>
              <a:rPr lang="ru-RU" dirty="0"/>
              <a:t> химер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до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1Q9aAm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9"/>
            <a:ext cx="6137698" cy="47014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Химери</a:t>
            </a:r>
            <a:r>
              <a:rPr lang="ru-RU" dirty="0"/>
              <a:t> в </a:t>
            </a:r>
            <a:r>
              <a:rPr lang="ru-RU" dirty="0" err="1"/>
              <a:t>рослин</a:t>
            </a:r>
            <a:r>
              <a:rPr lang="ru-RU" dirty="0"/>
              <a:t>: </a:t>
            </a:r>
            <a:r>
              <a:rPr lang="ru-RU" dirty="0" err="1" smtClean="0"/>
              <a:t>химерні</a:t>
            </a:r>
            <a:r>
              <a:rPr lang="ru-RU" dirty="0" smtClean="0"/>
              <a:t> </a:t>
            </a:r>
            <a:r>
              <a:rPr lang="ru-RU" dirty="0"/>
              <a:t>плоди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помідором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пасльоном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1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130" y="1308100"/>
            <a:ext cx="4851940" cy="48641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имера</a:t>
            </a:r>
            <a:r>
              <a:rPr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глодом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мушмулою</a:t>
            </a:r>
          </a:p>
        </p:txBody>
      </p:sp>
      <p:pic>
        <p:nvPicPr>
          <p:cNvPr id="4" name="Содержимое 3" descr="2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100" y="1492250"/>
            <a:ext cx="6350000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ru-RU" dirty="0" smtClean="0"/>
              <a:t>Миша-химера </a:t>
            </a:r>
            <a:r>
              <a:rPr lang="ru-RU" dirty="0"/>
              <a:t>(справа).</a:t>
            </a:r>
          </a:p>
        </p:txBody>
      </p:sp>
      <p:pic>
        <p:nvPicPr>
          <p:cNvPr id="4" name="Содержимое 3" descr="638px-ChimericMouseWithPu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252" y="1000108"/>
            <a:ext cx="6239290" cy="58578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рансгенними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ген чужого </a:t>
            </a:r>
            <a:r>
              <a:rPr lang="ru-RU" dirty="0" err="1" smtClean="0"/>
              <a:t>організму</a:t>
            </a:r>
            <a:r>
              <a:rPr lang="ru-RU" dirty="0" smtClean="0"/>
              <a:t>, включений у </a:t>
            </a:r>
            <a:r>
              <a:rPr lang="ru-RU" dirty="0" err="1" smtClean="0"/>
              <a:t>хромосоми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генної</a:t>
            </a:r>
            <a:r>
              <a:rPr lang="ru-RU" dirty="0" smtClean="0"/>
              <a:t> </a:t>
            </a:r>
            <a:r>
              <a:rPr lang="ru-RU" dirty="0" err="1" smtClean="0"/>
              <a:t>інженерії</a:t>
            </a:r>
            <a:r>
              <a:rPr lang="ru-RU" dirty="0" smtClean="0"/>
              <a:t>. </a:t>
            </a:r>
            <a:r>
              <a:rPr lang="ru-RU" dirty="0" err="1" smtClean="0"/>
              <a:t>Трансгенні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та в </a:t>
            </a:r>
            <a:r>
              <a:rPr lang="ru-RU" dirty="0" err="1" smtClean="0"/>
              <a:t>дослідженнях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молекулярної</a:t>
            </a:r>
            <a:r>
              <a:rPr lang="ru-RU" dirty="0" smtClean="0"/>
              <a:t> </a:t>
            </a:r>
            <a:r>
              <a:rPr lang="ru-RU" dirty="0" err="1" smtClean="0"/>
              <a:t>біології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модифіковані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одержані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молекулярної</a:t>
            </a:r>
            <a:r>
              <a:rPr lang="ru-RU" dirty="0" smtClean="0"/>
              <a:t>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з’явилися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80-х роках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зуміли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геном </a:t>
            </a:r>
            <a:r>
              <a:rPr lang="ru-RU" dirty="0" err="1" smtClean="0"/>
              <a:t>рослинних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додаючи</a:t>
            </a:r>
            <a:r>
              <a:rPr lang="ru-RU" dirty="0" smtClean="0"/>
              <a:t> в них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Перший </a:t>
            </a:r>
            <a:r>
              <a:rPr lang="ru-RU" dirty="0" err="1" smtClean="0"/>
              <a:t>трансгенний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(</a:t>
            </a:r>
            <a:r>
              <a:rPr lang="ru-RU" dirty="0" err="1" smtClean="0"/>
              <a:t>миша</a:t>
            </a:r>
            <a:r>
              <a:rPr lang="ru-RU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одержаний</a:t>
            </a:r>
            <a:r>
              <a:rPr lang="ru-RU" dirty="0" smtClean="0"/>
              <a:t> Дж. Гордоном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співробітниками</a:t>
            </a:r>
            <a:r>
              <a:rPr lang="ru-RU" dirty="0" smtClean="0"/>
              <a:t> 1980 р. На початку 90-х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перше </a:t>
            </a:r>
            <a:r>
              <a:rPr lang="ru-RU" dirty="0" err="1" smtClean="0"/>
              <a:t>комерційне</a:t>
            </a:r>
            <a:r>
              <a:rPr lang="ru-RU" dirty="0" smtClean="0"/>
              <a:t> </a:t>
            </a:r>
            <a:r>
              <a:rPr lang="ru-RU" dirty="0" err="1" smtClean="0"/>
              <a:t>випробування</a:t>
            </a:r>
            <a:r>
              <a:rPr lang="ru-RU" dirty="0" smtClean="0"/>
              <a:t>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модифікованих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тютюну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томатів</a:t>
            </a:r>
            <a:r>
              <a:rPr lang="ru-RU" dirty="0" smtClean="0"/>
              <a:t>, </a:t>
            </a:r>
            <a:r>
              <a:rPr lang="ru-RU" dirty="0" err="1" smtClean="0"/>
              <a:t>стійких</a:t>
            </a:r>
            <a:r>
              <a:rPr lang="ru-RU" dirty="0" smtClean="0"/>
              <a:t> до </a:t>
            </a:r>
            <a:r>
              <a:rPr lang="ru-RU" dirty="0" err="1" smtClean="0"/>
              <a:t>вірусів</a:t>
            </a:r>
            <a:r>
              <a:rPr lang="ru-RU" dirty="0" smtClean="0"/>
              <a:t>. А 1994 р. в США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надійшли</a:t>
            </a:r>
            <a:r>
              <a:rPr lang="ru-RU" dirty="0" smtClean="0"/>
              <a:t> в </a:t>
            </a:r>
            <a:r>
              <a:rPr lang="ru-RU" dirty="0" err="1" smtClean="0"/>
              <a:t>торговельну</a:t>
            </a:r>
            <a:r>
              <a:rPr lang="ru-RU" dirty="0" smtClean="0"/>
              <a:t> мережу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плоди </a:t>
            </a:r>
            <a:r>
              <a:rPr lang="ru-RU" dirty="0" err="1" smtClean="0"/>
              <a:t>генетично</a:t>
            </a:r>
            <a:r>
              <a:rPr lang="ru-RU" dirty="0" smtClean="0"/>
              <a:t> </a:t>
            </a:r>
            <a:r>
              <a:rPr lang="ru-RU" dirty="0" err="1" smtClean="0"/>
              <a:t>змінених</a:t>
            </a:r>
            <a:r>
              <a:rPr lang="ru-RU" dirty="0" smtClean="0"/>
              <a:t> </a:t>
            </a:r>
            <a:r>
              <a:rPr lang="ru-RU" dirty="0" err="1" smtClean="0"/>
              <a:t>томатів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скороченим</a:t>
            </a:r>
            <a:r>
              <a:rPr lang="ru-RU" dirty="0" smtClean="0"/>
              <a:t> </a:t>
            </a:r>
            <a:r>
              <a:rPr lang="ru-RU" dirty="0" err="1" smtClean="0"/>
              <a:t>строком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заборони,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 smtClean="0"/>
              <a:t>трансгенні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big-preview-1237508361_1237469109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3524250" cy="1981200"/>
          </a:xfrm>
        </p:spPr>
      </p:pic>
      <p:pic>
        <p:nvPicPr>
          <p:cNvPr id="5" name="Рисунок 4" descr="20efd6413cc49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38100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Трансгенні</a:t>
            </a:r>
            <a:r>
              <a:rPr lang="uk-UA" dirty="0" smtClean="0"/>
              <a:t> кози дають унікальне молоко,що може замінити материнське молоко людини</a:t>
            </a:r>
            <a:endParaRPr lang="ru-RU" dirty="0"/>
          </a:p>
        </p:txBody>
      </p:sp>
      <p:pic>
        <p:nvPicPr>
          <p:cNvPr id="4" name="Содержимое 3" descr="0006-008-KHimer-nauchilis-delat-genet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544" y="1500174"/>
            <a:ext cx="6167757" cy="47149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F7CC0F-9B11-4528-ADC1-6F0A05019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0</TotalTime>
  <Words>420</Words>
  <Application>Microsoft Office PowerPoint</Application>
  <PresentationFormat>Экран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TS101881355</vt:lpstr>
      <vt:lpstr>Презентація на тему:</vt:lpstr>
      <vt:lpstr>Химерні організми</vt:lpstr>
      <vt:lpstr>Принцип одержання химер зводиться головним чином до виділення двох чи більшої кількості ранніх зародків та їхнього злиття.</vt:lpstr>
      <vt:lpstr>Химери в рослин: химерні плоди між помідором і пасльоном.</vt:lpstr>
      <vt:lpstr>Химера між глодом і мушмулою</vt:lpstr>
      <vt:lpstr>Миша-химера (справа).</vt:lpstr>
      <vt:lpstr>Трансгенні організми</vt:lpstr>
      <vt:lpstr>В Україні, незважаючи на заборони, вже вирощують трансгенні овочі.</vt:lpstr>
      <vt:lpstr>Трансгенні кози дають унікальне молоко,що може замінити материнське молоко людини</vt:lpstr>
      <vt:lpstr>«Бельгійска блакитна» порода корів з подвійним мускульним геном. </vt:lpstr>
      <vt:lpstr> Онкомиша з геном,що викликає рак</vt:lpstr>
      <vt:lpstr>Свиня з “геном росту”</vt:lpstr>
      <vt:lpstr>Зелені поросята - трансгенні свині, виведені групою дослідників з Національного університету Тайваню</vt:lpstr>
      <vt:lpstr>Слайд 14</vt:lpstr>
      <vt:lpstr>Чия продукція має трансгенні компоненти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2013-12-04T18:09:40Z</dcterms:created>
  <dcterms:modified xsi:type="dcterms:W3CDTF">2013-12-04T18:57:00Z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