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7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79" autoAdjust="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7851648" cy="1828800"/>
          </a:xfrm>
        </p:spPr>
        <p:txBody>
          <a:bodyPr/>
          <a:lstStyle/>
          <a:p>
            <a:r>
              <a:rPr lang="ru-RU" dirty="0" smtClean="0"/>
              <a:t>Грип</a:t>
            </a:r>
            <a:r>
              <a:rPr lang="ru-RU" dirty="0" smtClean="0"/>
              <a:t>. </a:t>
            </a:r>
            <a:r>
              <a:rPr lang="ru-RU" dirty="0" smtClean="0"/>
              <a:t>Його</a:t>
            </a:r>
            <a:r>
              <a:rPr lang="ru-RU" dirty="0" smtClean="0"/>
              <a:t> природа та </a:t>
            </a:r>
            <a:r>
              <a:rPr lang="ru-RU" dirty="0" smtClean="0"/>
              <a:t>можливі</a:t>
            </a:r>
            <a:r>
              <a:rPr lang="ru-RU" dirty="0" smtClean="0"/>
              <a:t> </a:t>
            </a:r>
            <a:r>
              <a:rPr lang="ru-RU" dirty="0" smtClean="0"/>
              <a:t>ускладнення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571876"/>
            <a:ext cx="7854696" cy="1714512"/>
          </a:xfrm>
        </p:spPr>
        <p:txBody>
          <a:bodyPr/>
          <a:lstStyle/>
          <a:p>
            <a:r>
              <a:rPr lang="ru-RU" dirty="0" smtClean="0"/>
              <a:t>Виконала</a:t>
            </a:r>
            <a:r>
              <a:rPr lang="uk-UA" dirty="0" smtClean="0"/>
              <a:t> учениця 9-Б класу</a:t>
            </a:r>
          </a:p>
          <a:p>
            <a:r>
              <a:rPr lang="uk-UA" dirty="0" smtClean="0"/>
              <a:t>УФМЛ КНУ ім. Т.Шевченка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histy_ruk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d2c59d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uk-UA" b="1" dirty="0" smtClean="0"/>
              <a:t>Якщо ви захворіли треба: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/>
          <a:lstStyle/>
          <a:p>
            <a:r>
              <a:rPr lang="uk-UA" dirty="0" smtClean="0"/>
              <a:t>д</a:t>
            </a:r>
            <a:r>
              <a:rPr lang="uk-UA" dirty="0" smtClean="0"/>
              <a:t>отримуватися ліжкового режиму</a:t>
            </a:r>
          </a:p>
          <a:p>
            <a:r>
              <a:rPr lang="uk-UA" dirty="0" smtClean="0"/>
              <a:t>п</a:t>
            </a:r>
            <a:r>
              <a:rPr lang="uk-UA" dirty="0" smtClean="0"/>
              <a:t>риймати вітамін С</a:t>
            </a:r>
          </a:p>
          <a:p>
            <a:r>
              <a:rPr lang="uk-UA" dirty="0" smtClean="0"/>
              <a:t>п</a:t>
            </a:r>
            <a:r>
              <a:rPr lang="uk-UA" dirty="0" smtClean="0"/>
              <a:t>ровітрювати приміщення кілька разів на добу</a:t>
            </a:r>
          </a:p>
          <a:p>
            <a:r>
              <a:rPr lang="uk-UA" dirty="0" smtClean="0"/>
              <a:t>в</a:t>
            </a:r>
            <a:r>
              <a:rPr lang="uk-UA" dirty="0" smtClean="0"/>
              <a:t>жити заходів,щоб не заражати інших </a:t>
            </a:r>
          </a:p>
          <a:p>
            <a:r>
              <a:rPr lang="uk-UA" dirty="0" smtClean="0"/>
              <a:t>в</a:t>
            </a:r>
            <a:r>
              <a:rPr lang="uk-UA" dirty="0" smtClean="0"/>
              <a:t>живати велику кількість напоїв</a:t>
            </a:r>
          </a:p>
          <a:p>
            <a:r>
              <a:rPr lang="uk-UA" b="1" dirty="0" smtClean="0"/>
              <a:t>в</a:t>
            </a:r>
            <a:r>
              <a:rPr lang="uk-UA" b="1" dirty="0" smtClean="0"/>
              <a:t>икликати лікаря та </a:t>
            </a:r>
            <a:r>
              <a:rPr lang="uk-UA" b="1" dirty="0" err="1" smtClean="0"/>
              <a:t>обов</a:t>
            </a:r>
            <a:r>
              <a:rPr lang="en-US" b="1" dirty="0" smtClean="0"/>
              <a:t>`</a:t>
            </a:r>
            <a:r>
              <a:rPr lang="uk-UA" b="1" dirty="0" err="1" smtClean="0"/>
              <a:t>язково</a:t>
            </a:r>
            <a:r>
              <a:rPr lang="uk-UA" b="1" dirty="0" smtClean="0"/>
              <a:t> виконувати його призначення </a:t>
            </a:r>
          </a:p>
          <a:p>
            <a:pPr>
              <a:buNone/>
            </a:pPr>
            <a:r>
              <a:rPr lang="uk-UA" b="1" dirty="0" smtClean="0"/>
              <a:t>   Не рекомендується займатися самолікуванням!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_205777576013478702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500306" cy="2500306"/>
          </a:xfrm>
          <a:prstGeom prst="rect">
            <a:avLst/>
          </a:prstGeom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1984"/>
            <a:ext cx="3300665" cy="2286016"/>
          </a:xfrm>
          <a:prstGeom prst="rect">
            <a:avLst/>
          </a:prstGeom>
        </p:spPr>
      </p:pic>
      <p:pic>
        <p:nvPicPr>
          <p:cNvPr id="6" name="Рисунок 5" descr="i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298" y="0"/>
            <a:ext cx="3857604" cy="1928802"/>
          </a:xfrm>
          <a:prstGeom prst="rect">
            <a:avLst/>
          </a:prstGeom>
        </p:spPr>
      </p:pic>
      <p:pic>
        <p:nvPicPr>
          <p:cNvPr id="7" name="Рисунок 6" descr="6836-10-h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0298" y="1928802"/>
            <a:ext cx="3375446" cy="3000396"/>
          </a:xfrm>
          <a:prstGeom prst="rect">
            <a:avLst/>
          </a:prstGeom>
        </p:spPr>
      </p:pic>
      <p:pic>
        <p:nvPicPr>
          <p:cNvPr id="8" name="Рисунок 7" descr="i (5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500306"/>
            <a:ext cx="2687498" cy="2000264"/>
          </a:xfrm>
          <a:prstGeom prst="rect">
            <a:avLst/>
          </a:prstGeom>
        </p:spPr>
      </p:pic>
      <p:pic>
        <p:nvPicPr>
          <p:cNvPr id="9" name="Рисунок 8" descr="images (7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3240" y="4857760"/>
            <a:ext cx="2790825" cy="2000240"/>
          </a:xfrm>
          <a:prstGeom prst="rect">
            <a:avLst/>
          </a:prstGeom>
        </p:spPr>
      </p:pic>
      <p:pic>
        <p:nvPicPr>
          <p:cNvPr id="10" name="Рисунок 9" descr="i (4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7950" y="0"/>
            <a:ext cx="2786046" cy="1928802"/>
          </a:xfrm>
          <a:prstGeom prst="rect">
            <a:avLst/>
          </a:prstGeom>
        </p:spPr>
      </p:pic>
      <p:pic>
        <p:nvPicPr>
          <p:cNvPr id="11" name="Рисунок 10" descr="images (4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29322" y="5057780"/>
            <a:ext cx="3214678" cy="1800220"/>
          </a:xfrm>
          <a:prstGeom prst="rect">
            <a:avLst/>
          </a:prstGeom>
        </p:spPr>
      </p:pic>
      <p:pic>
        <p:nvPicPr>
          <p:cNvPr id="12" name="Рисунок 11" descr="images (6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72263" y="1928802"/>
            <a:ext cx="2571737" cy="325760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/>
          <a:lstStyle/>
          <a:p>
            <a:pPr algn="ctr"/>
            <a:r>
              <a:rPr lang="uk-UA" b="1" dirty="0" smtClean="0"/>
              <a:t>Важливо знати!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Парадокс грипу в тому,що хворіють на нього люди навіть із найсильнішим імунітетом. Це пояснюється мутацією і високою швидкістю розмноження вірусів. Епідемія грипу виникає кожен рік в осінньо-зимовий період і вражає приблизно 15</a:t>
            </a:r>
            <a:r>
              <a:rPr lang="en-US" dirty="0" smtClean="0"/>
              <a:t>%</a:t>
            </a:r>
            <a:r>
              <a:rPr lang="uk-UA" dirty="0" smtClean="0"/>
              <a:t> населення. Щорічно у світі хворіє до 500 млн. людей.</a:t>
            </a:r>
          </a:p>
          <a:p>
            <a:pPr algn="ctr">
              <a:buNone/>
            </a:pPr>
            <a:r>
              <a:rPr lang="uk-UA" sz="3600" b="1" dirty="0" smtClean="0"/>
              <a:t>Споживання алкоголем та куріння сприяють розвитку грипу!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000108"/>
            <a:ext cx="7772400" cy="2428892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Грип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/>
              <a:t>Грип</a:t>
            </a:r>
            <a:r>
              <a:rPr lang="ru-RU" dirty="0" smtClean="0"/>
              <a:t> </a:t>
            </a:r>
            <a:r>
              <a:rPr lang="ru-RU" dirty="0" smtClean="0"/>
              <a:t>— </a:t>
            </a:r>
            <a:r>
              <a:rPr lang="ru-RU" dirty="0" smtClean="0"/>
              <a:t>гостре</a:t>
            </a:r>
            <a:r>
              <a:rPr lang="ru-RU" dirty="0" smtClean="0"/>
              <a:t> </a:t>
            </a:r>
            <a:r>
              <a:rPr lang="ru-RU" dirty="0" smtClean="0"/>
              <a:t>інфекційне</a:t>
            </a:r>
            <a:r>
              <a:rPr lang="ru-RU" dirty="0" smtClean="0"/>
              <a:t> </a:t>
            </a:r>
            <a:r>
              <a:rPr lang="ru-RU" dirty="0" smtClean="0"/>
              <a:t>вірусне</a:t>
            </a:r>
            <a:r>
              <a:rPr lang="ru-RU" dirty="0" smtClean="0"/>
              <a:t> </a:t>
            </a:r>
            <a:r>
              <a:rPr lang="ru-RU" dirty="0" smtClean="0"/>
              <a:t>захворювання</a:t>
            </a:r>
            <a:r>
              <a:rPr lang="ru-RU" dirty="0" smtClean="0"/>
              <a:t> </a:t>
            </a:r>
            <a:r>
              <a:rPr lang="ru-RU" dirty="0" smtClean="0"/>
              <a:t>дихальних</a:t>
            </a:r>
            <a:r>
              <a:rPr lang="ru-RU" dirty="0" smtClean="0"/>
              <a:t> шляхів. Входить до </a:t>
            </a:r>
            <a:r>
              <a:rPr lang="ru-RU" dirty="0" smtClean="0"/>
              <a:t>групи</a:t>
            </a:r>
            <a:r>
              <a:rPr lang="ru-RU" dirty="0" smtClean="0"/>
              <a:t> </a:t>
            </a:r>
            <a:r>
              <a:rPr lang="ru-RU" dirty="0" smtClean="0"/>
              <a:t>гострих</a:t>
            </a:r>
            <a:r>
              <a:rPr lang="ru-RU" dirty="0" smtClean="0"/>
              <a:t> </a:t>
            </a:r>
            <a:r>
              <a:rPr lang="ru-RU" dirty="0" smtClean="0"/>
              <a:t>респіраторних</a:t>
            </a:r>
            <a:r>
              <a:rPr lang="ru-RU" dirty="0" smtClean="0"/>
              <a:t> </a:t>
            </a:r>
            <a:r>
              <a:rPr lang="ru-RU" dirty="0" smtClean="0"/>
              <a:t>вірусних</a:t>
            </a:r>
            <a:r>
              <a:rPr lang="ru-RU" dirty="0" smtClean="0"/>
              <a:t> </a:t>
            </a:r>
            <a:r>
              <a:rPr lang="ru-RU" dirty="0" smtClean="0"/>
              <a:t>інфекцій</a:t>
            </a:r>
            <a:r>
              <a:rPr lang="ru-RU" dirty="0" smtClean="0"/>
              <a:t> (ГРВІ</a:t>
            </a:r>
            <a:r>
              <a:rPr lang="ru-RU" dirty="0" smtClean="0"/>
              <a:t>).</a:t>
            </a:r>
            <a:r>
              <a:rPr lang="ru-RU" dirty="0" smtClean="0"/>
              <a:t>Грип-інфекція</a:t>
            </a:r>
            <a:r>
              <a:rPr lang="ru-RU" dirty="0" smtClean="0"/>
              <a:t> ,яка вражає людей незалежно від статі та віку.</a:t>
            </a:r>
            <a:endParaRPr lang="ru-RU" dirty="0"/>
          </a:p>
        </p:txBody>
      </p:sp>
      <p:pic>
        <p:nvPicPr>
          <p:cNvPr id="4" name="Рисунок 3" descr="412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000372"/>
            <a:ext cx="3657600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R1Y4OoypO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643314"/>
            <a:ext cx="4496834" cy="2829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00132"/>
          </a:xfrm>
        </p:spPr>
        <p:txBody>
          <a:bodyPr/>
          <a:lstStyle/>
          <a:p>
            <a:pPr algn="ctr"/>
            <a:r>
              <a:rPr lang="uk-UA" b="1" dirty="0" smtClean="0"/>
              <a:t>Вірус грипу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У </a:t>
            </a:r>
            <a:r>
              <a:rPr lang="ru-RU" sz="2400" dirty="0" smtClean="0"/>
              <a:t>наш час </a:t>
            </a:r>
            <a:r>
              <a:rPr lang="ru-RU" sz="2400" dirty="0" err="1" smtClean="0"/>
              <a:t>виявлено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2000 </a:t>
            </a:r>
            <a:r>
              <a:rPr lang="ru-RU" sz="2400" dirty="0" err="1" smtClean="0"/>
              <a:t>варіантів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вірусу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грипу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розрізняються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собою </a:t>
            </a:r>
            <a:r>
              <a:rPr lang="ru-RU" sz="2400" dirty="0" err="1" smtClean="0"/>
              <a:t>антигенним</a:t>
            </a:r>
            <a:r>
              <a:rPr lang="ru-RU" sz="2400" dirty="0" smtClean="0"/>
              <a:t> спектром</a:t>
            </a:r>
            <a:r>
              <a:rPr lang="ru-RU" sz="2400" dirty="0" smtClean="0"/>
              <a:t>.</a:t>
            </a:r>
            <a:r>
              <a:rPr lang="ru-RU" sz="2400" dirty="0" smtClean="0"/>
              <a:t> За </a:t>
            </a:r>
            <a:r>
              <a:rPr lang="ru-RU" sz="2400" dirty="0" err="1" smtClean="0"/>
              <a:t>класифікацією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вірус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грипу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відноситься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РНК-вірусів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родини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ортоміксовірусів</a:t>
            </a:r>
            <a:r>
              <a:rPr lang="ru-RU" sz="2400" dirty="0" smtClean="0"/>
              <a:t>. </a:t>
            </a:r>
            <a:r>
              <a:rPr lang="ru-RU" sz="2400" dirty="0" err="1" smtClean="0"/>
              <a:t>Віруси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розвиваються</a:t>
            </a:r>
            <a:r>
              <a:rPr lang="ru-RU" sz="2400" dirty="0" smtClean="0"/>
              <a:t> не в </a:t>
            </a:r>
            <a:r>
              <a:rPr lang="ru-RU" sz="2400" dirty="0" err="1" smtClean="0"/>
              <a:t>будь-яких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клітинах</a:t>
            </a:r>
            <a:r>
              <a:rPr lang="ru-RU" sz="2400" dirty="0" smtClean="0"/>
              <a:t>, а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там, де для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сприятливі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.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збудник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грипу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знаходить</a:t>
            </a:r>
            <a:r>
              <a:rPr lang="ru-RU" sz="2400" dirty="0" smtClean="0"/>
              <a:t> в </a:t>
            </a:r>
            <a:r>
              <a:rPr lang="ru-RU" sz="2400" dirty="0" err="1" smtClean="0"/>
              <a:t>клітинах</a:t>
            </a:r>
            <a:r>
              <a:rPr lang="ru-RU" sz="2400" dirty="0" smtClean="0"/>
              <a:t> </a:t>
            </a:r>
            <a:r>
              <a:rPr lang="ru-RU" sz="2400" dirty="0" err="1" smtClean="0"/>
              <a:t>слизових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оболонок</a:t>
            </a:r>
            <a:r>
              <a:rPr lang="ru-RU" sz="2400" dirty="0" smtClean="0"/>
              <a:t> </a:t>
            </a:r>
            <a:r>
              <a:rPr lang="ru-RU" sz="2400" dirty="0" err="1" smtClean="0"/>
              <a:t>верхніх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дихальних</a:t>
            </a:r>
            <a:r>
              <a:rPr lang="ru-RU" sz="2400" dirty="0" smtClean="0"/>
              <a:t> шляхів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легень</a:t>
            </a:r>
            <a:r>
              <a:rPr lang="ru-RU" sz="2400" dirty="0" smtClean="0"/>
              <a:t>.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857760"/>
            <a:ext cx="2466975" cy="1847850"/>
          </a:xfrm>
          <a:prstGeom prst="rect">
            <a:avLst/>
          </a:prstGeom>
        </p:spPr>
      </p:pic>
      <p:pic>
        <p:nvPicPr>
          <p:cNvPr id="5" name="Рисунок 4" descr="загруженное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4610599"/>
            <a:ext cx="3000396" cy="2247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Основні симптоми грипу.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6815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Грип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, </a:t>
            </a:r>
            <a:r>
              <a:rPr lang="ru-RU" dirty="0" err="1" smtClean="0"/>
              <a:t>схожі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гострими</a:t>
            </a:r>
            <a:r>
              <a:rPr lang="ru-RU" dirty="0" smtClean="0"/>
              <a:t> </a:t>
            </a:r>
            <a:r>
              <a:rPr lang="ru-RU" dirty="0" err="1" smtClean="0"/>
              <a:t>респіраторними</a:t>
            </a:r>
            <a:r>
              <a:rPr lang="ru-RU" dirty="0" smtClean="0"/>
              <a:t> </a:t>
            </a:r>
            <a:r>
              <a:rPr lang="ru-RU" dirty="0" err="1" smtClean="0"/>
              <a:t>вірусними</a:t>
            </a:r>
            <a:r>
              <a:rPr lang="ru-RU" dirty="0" smtClean="0"/>
              <a:t> </a:t>
            </a:r>
            <a:r>
              <a:rPr lang="ru-RU" dirty="0" err="1" smtClean="0"/>
              <a:t>інфекціями</a:t>
            </a:r>
            <a:r>
              <a:rPr lang="ru-RU" dirty="0" smtClean="0"/>
              <a:t> (ГРВІ),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небезпечнішим</a:t>
            </a:r>
            <a:r>
              <a:rPr lang="ru-RU" dirty="0" smtClean="0"/>
              <a:t>. Тому </a:t>
            </a:r>
            <a:r>
              <a:rPr lang="ru-RU" dirty="0" err="1" smtClean="0"/>
              <a:t>перші</a:t>
            </a:r>
            <a:r>
              <a:rPr lang="ru-RU" dirty="0" smtClean="0"/>
              <a:t> ж </a:t>
            </a:r>
            <a:r>
              <a:rPr lang="ru-RU" dirty="0" err="1" smtClean="0"/>
              <a:t>симптоми</a:t>
            </a:r>
            <a:r>
              <a:rPr lang="ru-RU" dirty="0" smtClean="0"/>
              <a:t> ГРВІ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особливої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:</a:t>
            </a:r>
            <a:endParaRPr lang="uk-UA" dirty="0" smtClean="0"/>
          </a:p>
          <a:p>
            <a:r>
              <a:rPr lang="uk-UA" dirty="0" smtClean="0"/>
              <a:t>лихоманка 38-40(градусів за Цельсієм)</a:t>
            </a:r>
          </a:p>
          <a:p>
            <a:r>
              <a:rPr lang="uk-UA" dirty="0" smtClean="0"/>
              <a:t> </a:t>
            </a:r>
            <a:r>
              <a:rPr lang="en-US" dirty="0" smtClean="0"/>
              <a:t>“</a:t>
            </a:r>
            <a:r>
              <a:rPr lang="uk-UA" dirty="0" smtClean="0"/>
              <a:t>розколюючий</a:t>
            </a:r>
            <a:r>
              <a:rPr lang="en-US" dirty="0" smtClean="0"/>
              <a:t>”</a:t>
            </a:r>
            <a:r>
              <a:rPr lang="uk-UA" dirty="0" smtClean="0"/>
              <a:t> головний біль</a:t>
            </a:r>
          </a:p>
          <a:p>
            <a:r>
              <a:rPr lang="en-US" dirty="0" smtClean="0"/>
              <a:t> </a:t>
            </a:r>
            <a:r>
              <a:rPr lang="uk-UA" dirty="0" smtClean="0"/>
              <a:t>біль у м</a:t>
            </a:r>
            <a:r>
              <a:rPr lang="en-US" dirty="0" smtClean="0"/>
              <a:t>`</a:t>
            </a:r>
            <a:r>
              <a:rPr lang="ru-RU" dirty="0" smtClean="0"/>
              <a:t>зах</a:t>
            </a:r>
            <a:r>
              <a:rPr lang="ru-RU" dirty="0" smtClean="0"/>
              <a:t> та </a:t>
            </a:r>
            <a:r>
              <a:rPr lang="ru-RU" dirty="0" err="1" smtClean="0"/>
              <a:t>суглобах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нежить </a:t>
            </a:r>
          </a:p>
          <a:p>
            <a:r>
              <a:rPr lang="ru-RU" dirty="0" smtClean="0"/>
              <a:t>кашель.</a:t>
            </a:r>
            <a:endParaRPr lang="ru-RU" dirty="0"/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3786190"/>
            <a:ext cx="3429024" cy="2782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Пневмонія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Грип страшний своїми ускладненнями. Найчастіше ними стає пневмонія,що може за 4-5 днів призвести до смерті пацієнта. </a:t>
            </a:r>
            <a:endParaRPr lang="ru-RU" dirty="0"/>
          </a:p>
        </p:txBody>
      </p:sp>
      <p:pic>
        <p:nvPicPr>
          <p:cNvPr id="4" name="Рисунок 3" descr="pnevmoni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143248"/>
            <a:ext cx="4432300" cy="3714752"/>
          </a:xfrm>
          <a:prstGeom prst="rect">
            <a:avLst/>
          </a:prstGeom>
        </p:spPr>
      </p:pic>
      <p:pic>
        <p:nvPicPr>
          <p:cNvPr id="5" name="Рисунок 4" descr="PneumonisWedge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3286124"/>
            <a:ext cx="2857520" cy="27733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00760" y="6072206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Пневмонія на флуоресцентному знімку.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Інші ускладнення грипу: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з</a:t>
            </a:r>
            <a:r>
              <a:rPr lang="uk-UA" dirty="0" smtClean="0"/>
              <a:t>апалення середнього вуха</a:t>
            </a:r>
          </a:p>
          <a:p>
            <a:r>
              <a:rPr lang="uk-UA" dirty="0" smtClean="0"/>
              <a:t>бронхіт </a:t>
            </a:r>
          </a:p>
          <a:p>
            <a:r>
              <a:rPr lang="uk-UA" dirty="0" smtClean="0"/>
              <a:t>м</a:t>
            </a:r>
            <a:r>
              <a:rPr lang="uk-UA" dirty="0" smtClean="0"/>
              <a:t>іокардит(запалення міокарда)</a:t>
            </a:r>
          </a:p>
          <a:p>
            <a:r>
              <a:rPr lang="uk-UA" dirty="0" smtClean="0"/>
              <a:t>гайморит (запалення слизових пазух носа)</a:t>
            </a:r>
          </a:p>
          <a:p>
            <a:r>
              <a:rPr lang="uk-UA" dirty="0" err="1" smtClean="0"/>
              <a:t>синусит</a:t>
            </a:r>
            <a:r>
              <a:rPr lang="uk-UA" dirty="0" smtClean="0"/>
              <a:t> (запалення придаткових пазух носа)</a:t>
            </a:r>
          </a:p>
          <a:p>
            <a:r>
              <a:rPr lang="uk-UA" dirty="0" smtClean="0"/>
              <a:t>поліневрит (</a:t>
            </a:r>
            <a:r>
              <a:rPr lang="ru-RU" dirty="0" err="1" smtClean="0"/>
              <a:t>множинне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периферійних</a:t>
            </a:r>
            <a:r>
              <a:rPr lang="ru-RU" dirty="0" smtClean="0"/>
              <a:t> </a:t>
            </a:r>
            <a:r>
              <a:rPr lang="ru-RU" dirty="0" err="1" smtClean="0"/>
              <a:t>нервів</a:t>
            </a:r>
            <a:r>
              <a:rPr lang="ru-RU" dirty="0" smtClean="0"/>
              <a:t>)</a:t>
            </a:r>
            <a:endParaRPr lang="uk-UA" dirty="0" smtClean="0"/>
          </a:p>
          <a:p>
            <a:r>
              <a:rPr lang="uk-UA" dirty="0" smtClean="0"/>
              <a:t>менінгіт (запалення мозкових оболонок),тощо.</a:t>
            </a:r>
          </a:p>
          <a:p>
            <a:pPr>
              <a:buNone/>
            </a:pPr>
            <a:r>
              <a:rPr lang="uk-UA" dirty="0" smtClean="0"/>
              <a:t>      Щоб не захворіти грипом,а тим більше дістати його </a:t>
            </a:r>
            <a:r>
              <a:rPr lang="uk-UA" dirty="0" err="1" smtClean="0"/>
              <a:t>ускаднення</a:t>
            </a:r>
            <a:r>
              <a:rPr lang="uk-UA" dirty="0" smtClean="0"/>
              <a:t> потрібно вчасно звернутися до лікаря або виконувати засоби профілактики.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357322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/>
              <a:t>Щоб уникнути зараження на грип потрібно: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проводити активну вакцинацію</a:t>
            </a:r>
          </a:p>
          <a:p>
            <a:r>
              <a:rPr lang="uk-UA" dirty="0" smtClean="0"/>
              <a:t>п</a:t>
            </a:r>
            <a:r>
              <a:rPr lang="uk-UA" dirty="0" smtClean="0"/>
              <a:t>риймати противірусні препарати</a:t>
            </a:r>
          </a:p>
          <a:p>
            <a:r>
              <a:rPr lang="uk-UA" dirty="0" smtClean="0"/>
              <a:t>к</a:t>
            </a:r>
            <a:r>
              <a:rPr lang="uk-UA" dirty="0" smtClean="0"/>
              <a:t>ористуватися ватно-марлевою </a:t>
            </a:r>
            <a:r>
              <a:rPr lang="uk-UA" dirty="0" err="1" smtClean="0"/>
              <a:t>пов</a:t>
            </a:r>
            <a:r>
              <a:rPr lang="en-US" dirty="0" smtClean="0"/>
              <a:t>`</a:t>
            </a:r>
            <a:r>
              <a:rPr lang="uk-UA" dirty="0" err="1" smtClean="0"/>
              <a:t>язкою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 smtClean="0"/>
              <a:t>отримуватися гігієни</a:t>
            </a:r>
          </a:p>
          <a:p>
            <a:r>
              <a:rPr lang="uk-UA" dirty="0" smtClean="0"/>
              <a:t>підбирати одяг відповідно до сезону </a:t>
            </a:r>
          </a:p>
          <a:p>
            <a:r>
              <a:rPr lang="uk-UA" dirty="0" smtClean="0"/>
              <a:t> вживати їжу багату на вітаміни</a:t>
            </a:r>
          </a:p>
          <a:p>
            <a:r>
              <a:rPr lang="uk-UA" dirty="0" smtClean="0"/>
              <a:t>загартовуватися</a:t>
            </a:r>
          </a:p>
          <a:p>
            <a:r>
              <a:rPr lang="uk-UA" dirty="0" smtClean="0"/>
              <a:t>провітрювати приміщення.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4d9a23-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37d647-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369</Words>
  <PresentationFormat>Экран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Грип. Його природа та можливі ускладнення.</vt:lpstr>
      <vt:lpstr>Грип</vt:lpstr>
      <vt:lpstr>Вірус грипу</vt:lpstr>
      <vt:lpstr>Основні симптоми грипу.</vt:lpstr>
      <vt:lpstr>Пневмонія</vt:lpstr>
      <vt:lpstr>Інші ускладнення грипу:</vt:lpstr>
      <vt:lpstr>Щоб уникнути зараження на грип потрібно:</vt:lpstr>
      <vt:lpstr>Слайд 8</vt:lpstr>
      <vt:lpstr>Слайд 9</vt:lpstr>
      <vt:lpstr>Слайд 10</vt:lpstr>
      <vt:lpstr>Слайд 11</vt:lpstr>
      <vt:lpstr>Якщо ви захворіли треба:</vt:lpstr>
      <vt:lpstr>Слайд 13</vt:lpstr>
      <vt:lpstr>Слайд 14</vt:lpstr>
      <vt:lpstr>Важливо знати!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Грип.Його природа та можливі ускладнення.</dc:title>
  <dc:creator>Виталина</dc:creator>
  <cp:lastModifiedBy>Сергей</cp:lastModifiedBy>
  <cp:revision>10</cp:revision>
  <dcterms:created xsi:type="dcterms:W3CDTF">2013-02-15T18:35:50Z</dcterms:created>
  <dcterms:modified xsi:type="dcterms:W3CDTF">2013-02-15T20:12:49Z</dcterms:modified>
</cp:coreProperties>
</file>