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sldIdLst>
    <p:sldId id="299" r:id="rId2"/>
    <p:sldId id="265" r:id="rId3"/>
    <p:sldId id="279" r:id="rId4"/>
    <p:sldId id="260" r:id="rId5"/>
    <p:sldId id="287" r:id="rId6"/>
    <p:sldId id="286" r:id="rId7"/>
    <p:sldId id="289" r:id="rId8"/>
    <p:sldId id="293" r:id="rId9"/>
    <p:sldId id="290" r:id="rId10"/>
    <p:sldId id="291" r:id="rId11"/>
    <p:sldId id="294" r:id="rId12"/>
    <p:sldId id="295" r:id="rId13"/>
    <p:sldId id="296" r:id="rId14"/>
    <p:sldId id="261" r:id="rId15"/>
    <p:sldId id="274" r:id="rId16"/>
    <p:sldId id="275" r:id="rId17"/>
    <p:sldId id="263" r:id="rId18"/>
    <p:sldId id="276" r:id="rId19"/>
    <p:sldId id="277" r:id="rId20"/>
    <p:sldId id="284" r:id="rId21"/>
    <p:sldId id="285" r:id="rId22"/>
    <p:sldId id="300" r:id="rId23"/>
    <p:sldId id="301" r:id="rId24"/>
    <p:sldId id="283" r:id="rId25"/>
    <p:sldId id="302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4B0"/>
    <a:srgbClr val="FF9900"/>
    <a:srgbClr val="66FF66"/>
    <a:srgbClr val="FF66FF"/>
    <a:srgbClr val="FF3300"/>
    <a:srgbClr val="077732"/>
    <a:srgbClr val="FFFF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31" autoAdjust="0"/>
    <p:restoredTop sz="92527" autoAdjust="0"/>
  </p:normalViewPr>
  <p:slideViewPr>
    <p:cSldViewPr>
      <p:cViewPr>
        <p:scale>
          <a:sx n="41" d="100"/>
          <a:sy n="41" d="100"/>
        </p:scale>
        <p:origin x="-138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C38BD7D-E353-49F1-91AC-36D721FD94A1}" type="datetimeFigureOut">
              <a:rPr lang="ru-RU"/>
              <a:pPr>
                <a:defRPr/>
              </a:pPr>
              <a:t>27.02.2011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B90DF5-DFAE-4507-A9C0-617EFC3C3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F3BB1B-BA5B-42B5-882C-34241A5F8227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B611D-846A-48EE-9435-0F7E39829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8B8F2-C92F-4CD9-8A99-80D60E6D1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A06C1-760C-4686-B6A2-D1AAA2B1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1C6B3-A79A-4072-B222-D96E15C7E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AE073-7A8B-44C3-B84A-B9736AF5C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2DAA3-7CD0-40FA-8B5C-614439B0D5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AE62B-2312-453D-9B06-696F4B859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1E691-9B02-42A5-8180-4DE95AEBD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3BD90-5A66-40DA-8348-FFFBCD3C0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90AB0-CA4C-444F-9669-02DE9748C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A8AB-CB6D-44BF-B905-C373B4E52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3F15E-7E2E-4D84-84BD-9D9EAABBE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294FC-2DBF-4B84-A598-11F815399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D4822-AD51-4E78-BEAD-F89D58D45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B635CD-F622-4247-9550-26CFEB486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2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2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../../../&#1054;&#1083;&#1100;&#1075;&#1072;%20(&#1082;&#1091;&#1088;&#1089;&#1099;)/&#1082;&#1083;&#1072;&#1089;&#1089;&#1085;&#1086;&#1084;&#1091;%20&#1088;&#1091;&#1082;&#1086;&#1074;&#1086;&#1076;&#1080;&#1090;&#1077;&#1083;&#1102;/&#1085;&#1072;&#1088;&#1082;&#1086;&#1090;&#1072;%2052.1/posled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     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                                          </a:t>
            </a:r>
          </a:p>
        </p:txBody>
      </p:sp>
      <p:pic>
        <p:nvPicPr>
          <p:cNvPr id="84997" name="Picture 5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WordArt 7"/>
          <p:cNvSpPr>
            <a:spLocks noChangeArrowheads="1" noChangeShapeType="1" noTextEdit="1"/>
          </p:cNvSpPr>
          <p:nvPr/>
        </p:nvSpPr>
        <p:spPr bwMode="auto">
          <a:xfrm>
            <a:off x="395288" y="2133600"/>
            <a:ext cx="8280400" cy="23034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b="1" kern="10" dirty="0">
                <a:ln w="222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 Black"/>
              </a:rPr>
              <a:t>НАРКОМАНИЯ</a:t>
            </a:r>
          </a:p>
        </p:txBody>
      </p:sp>
      <p:sp>
        <p:nvSpPr>
          <p:cNvPr id="3078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42FF4B-34F9-42C7-8E09-718256679DA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4721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Препараты группы опия (опий или опиум). Вызывают тяжелую, широко распространенную опийную наркоманию., конкретно – героиноманию.</a:t>
            </a:r>
            <a:r>
              <a:rPr lang="ru-RU" sz="2800" smtClean="0"/>
              <a:t>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К ним относятся: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smtClean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800" b="1" smtClean="0">
                <a:solidFill>
                  <a:srgbClr val="A6F76F"/>
                </a:solidFill>
              </a:rPr>
              <a:t>Опий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800" b="1" smtClean="0">
                <a:solidFill>
                  <a:srgbClr val="A6F76F"/>
                </a:solidFill>
              </a:rPr>
              <a:t>Героин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800" b="1" smtClean="0">
                <a:solidFill>
                  <a:srgbClr val="A6F76F"/>
                </a:solidFill>
              </a:rPr>
              <a:t>Морфин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800" b="1" smtClean="0">
                <a:solidFill>
                  <a:srgbClr val="A6F76F"/>
                </a:solidFill>
              </a:rPr>
              <a:t>Промедол и другие.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800" b="1" smtClean="0">
                <a:solidFill>
                  <a:srgbClr val="A6F76F"/>
                </a:solidFill>
              </a:rPr>
              <a:t>Маковая соломка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ru-RU" sz="2800" b="1" smtClean="0">
              <a:solidFill>
                <a:srgbClr val="A6F76F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  <p:sp>
        <p:nvSpPr>
          <p:cNvPr id="62468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611188" y="260350"/>
            <a:ext cx="81375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Опиаты</a:t>
            </a:r>
          </a:p>
        </p:txBody>
      </p:sp>
      <p:pic>
        <p:nvPicPr>
          <p:cNvPr id="62469" name="Picture 5" descr="magic_shroo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2924175"/>
            <a:ext cx="4932362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80508C4-7FBD-490F-96E6-56EB2EC21994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  <p:bldP spid="624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   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18525" cy="5689600"/>
          </a:xfrm>
        </p:spPr>
        <p:txBody>
          <a:bodyPr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b="1" smtClean="0">
                <a:solidFill>
                  <a:srgbClr val="FF0000"/>
                </a:solidFill>
                <a:effectLst/>
              </a:rPr>
              <a:t>Вещества, которые вводят в организм через дыхательные пути.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К ним относятся: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Бензин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Растворители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Клей «Момент»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Эфир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Хлорэтил и другие.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sp>
        <p:nvSpPr>
          <p:cNvPr id="69636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684213" y="188913"/>
            <a:ext cx="813593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Ингаляниты  </a:t>
            </a:r>
          </a:p>
        </p:txBody>
      </p:sp>
      <p:pic>
        <p:nvPicPr>
          <p:cNvPr id="69637" name="Picture 5" descr="момент_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133600"/>
            <a:ext cx="47164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80A97B-F234-41F8-A432-C40E8463A19C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1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10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10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dirty="0" smtClean="0"/>
              <a:t>                                               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1600" dirty="0" smtClean="0"/>
              <a:t> </a:t>
            </a:r>
            <a:r>
              <a:rPr lang="ru-RU" sz="2300" b="1" dirty="0" smtClean="0"/>
              <a:t>Повернуть больного на живот</a:t>
            </a:r>
          </a:p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2300" b="1" dirty="0" smtClean="0"/>
              <a:t>Очистить полость рта от слизи и рвотных масс</a:t>
            </a:r>
          </a:p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2300" b="1" dirty="0" smtClean="0"/>
              <a:t>Поднести к носу ватку с нашатырным спиртом</a:t>
            </a:r>
          </a:p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2300" b="1" dirty="0" smtClean="0"/>
              <a:t>Вызвать «Скорую помощь»</a:t>
            </a:r>
          </a:p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2300" b="1" dirty="0" smtClean="0"/>
              <a:t>Наблюдать за характером дыхания до прибытия врачей</a:t>
            </a:r>
          </a:p>
          <a:p>
            <a:pPr eaLnBrk="1" hangingPunct="1">
              <a:lnSpc>
                <a:spcPct val="80000"/>
              </a:lnSpc>
              <a:buSzTx/>
              <a:buFont typeface="Wingdings" pitchFamily="2" charset="2"/>
              <a:buChar char="F"/>
              <a:defRPr/>
            </a:pPr>
            <a:r>
              <a:rPr lang="ru-RU" sz="2300" b="1" dirty="0" smtClean="0"/>
              <a:t>Приступить к </a:t>
            </a:r>
            <a:r>
              <a:rPr lang="ru-RU" sz="2300" b="1" dirty="0" err="1" smtClean="0"/>
              <a:t>искуственному</a:t>
            </a:r>
            <a:r>
              <a:rPr lang="ru-RU" sz="2300" b="1" dirty="0" smtClean="0"/>
              <a:t> дыханию «изо рта в рот» при частоте дыхательных движений меньше 8 –10 раз в минуту                                       </a:t>
            </a:r>
          </a:p>
        </p:txBody>
      </p:sp>
      <p:sp>
        <p:nvSpPr>
          <p:cNvPr id="70662" name="WordArt 6"/>
          <p:cNvSpPr>
            <a:spLocks noChangeArrowheads="1" noChangeShapeType="1" noTextEdit="1"/>
          </p:cNvSpPr>
          <p:nvPr/>
        </p:nvSpPr>
        <p:spPr bwMode="auto">
          <a:xfrm>
            <a:off x="1331913" y="0"/>
            <a:ext cx="8604250" cy="14843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СХЕМА ОКАЗАНИЯ ПОМОЩИ</a:t>
            </a:r>
          </a:p>
          <a:p>
            <a:pPr algn="ctr"/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ПРИ ПЕРЕДОЗИРОВКЕ НАРКОТИКОВ                                                      </a:t>
            </a:r>
          </a:p>
        </p:txBody>
      </p:sp>
      <p:pic>
        <p:nvPicPr>
          <p:cNvPr id="70665" name="Picture 9" descr="NARIK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84313"/>
            <a:ext cx="4500563" cy="5373687"/>
          </a:xfrm>
          <a:noFill/>
        </p:spPr>
      </p:pic>
      <p:sp>
        <p:nvSpPr>
          <p:cNvPr id="14342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8BA27A-3221-4804-9DF9-A1053E71BAE1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65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95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2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700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350"/>
                            </p:stCondLst>
                            <p:childTnLst>
                              <p:par>
                                <p:cTn id="6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   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256212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ru-RU" sz="2600" b="1" smtClean="0">
                <a:solidFill>
                  <a:srgbClr val="E1E105"/>
                </a:solidFill>
              </a:rPr>
              <a:t>Оставить человека в состоянии наркотической комы лежать на спине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ru-RU" sz="2600" b="1" smtClean="0">
                <a:solidFill>
                  <a:srgbClr val="E1E105"/>
                </a:solidFill>
              </a:rPr>
              <a:t>Не приступать к искусственному дыханию при признаках остановки дыхания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ru-RU" sz="2600" b="1" smtClean="0">
                <a:solidFill>
                  <a:srgbClr val="E1E105"/>
                </a:solidFill>
              </a:rPr>
              <a:t>Не вызывать врача и скрыть от близких факт наркотического отравления. 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400" smtClean="0"/>
          </a:p>
        </p:txBody>
      </p:sp>
      <p:sp>
        <p:nvSpPr>
          <p:cNvPr id="72709" name="WordArt 5"/>
          <p:cNvSpPr>
            <a:spLocks noChangeArrowheads="1" noChangeShapeType="1" noTextEdit="1"/>
          </p:cNvSpPr>
          <p:nvPr/>
        </p:nvSpPr>
        <p:spPr bwMode="auto">
          <a:xfrm>
            <a:off x="468313" y="188913"/>
            <a:ext cx="8351837" cy="10953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Недопустимо!</a:t>
            </a:r>
          </a:p>
        </p:txBody>
      </p:sp>
      <p:pic>
        <p:nvPicPr>
          <p:cNvPr id="72712" name="Picture 8" descr="11743915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1268413"/>
            <a:ext cx="47879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Номер слайда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C7E3CB-07A3-46DE-A26C-76FF951705DF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5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5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5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27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4643438" cy="55451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r>
              <a:rPr lang="ru-RU" sz="500" b="1" smtClean="0">
                <a:latin typeface="Times New Roman" pitchFamily="18" charset="0"/>
              </a:rPr>
              <a:t>                       </a:t>
            </a:r>
            <a:r>
              <a:rPr lang="ru-RU" sz="1900" b="1" smtClean="0">
                <a:solidFill>
                  <a:schemeClr val="folHlink"/>
                </a:solidFill>
                <a:latin typeface="Arial" charset="0"/>
              </a:rPr>
              <a:t>Проблема наркомании затрагивает  около </a:t>
            </a:r>
            <a:r>
              <a:rPr lang="ru-RU" sz="1900" b="1" u="sng" smtClean="0">
                <a:solidFill>
                  <a:srgbClr val="FF3300"/>
                </a:solidFill>
                <a:latin typeface="Arial" charset="0"/>
              </a:rPr>
              <a:t>30 млн.</a:t>
            </a:r>
            <a:r>
              <a:rPr lang="ru-RU" sz="1900" b="1" smtClean="0">
                <a:solidFill>
                  <a:schemeClr val="folHlink"/>
                </a:solidFill>
                <a:latin typeface="Arial" charset="0"/>
              </a:rPr>
              <a:t> человек, то есть практически  </a:t>
            </a:r>
            <a:r>
              <a:rPr lang="ru-RU" sz="1900" b="1" u="sng" smtClean="0">
                <a:solidFill>
                  <a:srgbClr val="FF3300"/>
                </a:solidFill>
                <a:latin typeface="Arial" charset="0"/>
              </a:rPr>
              <a:t>каждого пятого</a:t>
            </a:r>
            <a:r>
              <a:rPr lang="ru-RU" sz="1900" b="1" smtClean="0">
                <a:solidFill>
                  <a:schemeClr val="folHlink"/>
                </a:solidFill>
                <a:latin typeface="Arial" charset="0"/>
              </a:rPr>
              <a:t> жителя страны.  </a:t>
            </a: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r>
              <a:rPr lang="ru-RU" sz="1900" b="1" smtClean="0">
                <a:solidFill>
                  <a:schemeClr val="folHlink"/>
                </a:solidFill>
                <a:latin typeface="Arial" charset="0"/>
              </a:rPr>
              <a:t>     Сегодня в России не   осталось ни одного  региона,  где не были бы зафиксированы  случаи употребления наркотиков или их  распространения. </a:t>
            </a: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FF3300"/>
              </a:buClr>
              <a:buSzPct val="180000"/>
              <a:buFont typeface="Wingdings" pitchFamily="2" charset="2"/>
              <a:buChar char="S"/>
              <a:defRPr/>
            </a:pPr>
            <a:r>
              <a:rPr lang="ru-RU" sz="1900" b="1" smtClean="0">
                <a:solidFill>
                  <a:schemeClr val="folHlink"/>
                </a:solidFill>
                <a:latin typeface="Arial" charset="0"/>
              </a:rPr>
              <a:t>     По данным международной организации «Врачи без границ», уже сегодня в России </a:t>
            </a:r>
            <a:r>
              <a:rPr lang="ru-RU" sz="1900" b="1" u="sng" smtClean="0">
                <a:solidFill>
                  <a:srgbClr val="FF0000"/>
                </a:solidFill>
                <a:latin typeface="Arial" charset="0"/>
              </a:rPr>
              <a:t>от 3 до 4 млн. </a:t>
            </a:r>
            <a:r>
              <a:rPr lang="ru-RU" sz="1900" b="1" smtClean="0">
                <a:latin typeface="Arial" charset="0"/>
              </a:rPr>
              <a:t> наркоманов, а некоторыми специалистами их число оценивается даже выше </a:t>
            </a:r>
            <a:r>
              <a:rPr lang="ru-RU" sz="1900" b="1" u="sng" smtClean="0">
                <a:solidFill>
                  <a:srgbClr val="FF0000"/>
                </a:solidFill>
                <a:latin typeface="Arial" charset="0"/>
              </a:rPr>
              <a:t>9 млн.</a:t>
            </a:r>
            <a:r>
              <a:rPr lang="ru-RU" sz="1900" b="1" smtClean="0">
                <a:latin typeface="Arial" charset="0"/>
              </a:rPr>
              <a:t> чел.</a:t>
            </a:r>
            <a:endParaRPr lang="ru-RU" sz="1900" b="1" smtClean="0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14348" name="Picture 12" descr="НАРКОТИКИ1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lum bright="14000" contrast="18000"/>
          </a:blip>
          <a:srcRect/>
          <a:stretch>
            <a:fillRect/>
          </a:stretch>
        </p:blipFill>
        <p:spPr>
          <a:xfrm>
            <a:off x="4572000" y="1125538"/>
            <a:ext cx="4373563" cy="5327650"/>
          </a:xfrm>
          <a:noFill/>
        </p:spPr>
      </p:pic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619250" y="404813"/>
            <a:ext cx="62658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996633"/>
                    </a:gs>
                  </a:gsLst>
                  <a:lin ang="5400000" scaled="1"/>
                </a:gradFill>
                <a:latin typeface="Arial"/>
                <a:cs typeface="Arial"/>
              </a:rPr>
              <a:t>НАРКОМАНИЯ   В   РОССИИ</a:t>
            </a:r>
          </a:p>
        </p:txBody>
      </p:sp>
      <p:sp>
        <p:nvSpPr>
          <p:cNvPr id="1638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8683C3-163B-46F9-8693-E0D67CFC7FC4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 descr="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33375"/>
            <a:ext cx="32956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 descr="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213100"/>
            <a:ext cx="25923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348038" y="3357563"/>
            <a:ext cx="5795962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Средний возраст приобщения к наркотикам в России составляет </a:t>
            </a:r>
            <a:r>
              <a:rPr lang="ru-RU" sz="24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15-17 лет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 но участились случаи первичного употребления наркотиков детьми </a:t>
            </a:r>
            <a:r>
              <a:rPr lang="ru-RU" sz="2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11-13 лет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  </a:t>
            </a:r>
            <a:b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Отмечены  и  случаи употребления наркотиков детьми </a:t>
            </a:r>
            <a:r>
              <a:rPr lang="ru-RU" sz="2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6-7 лет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r>
              <a:rPr lang="ru-RU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827088" y="260350"/>
            <a:ext cx="43211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Наркомания в России продолжает "молодеть". По последним данным,  </a:t>
            </a:r>
            <a:r>
              <a:rPr lang="ru-RU" sz="2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более 60 %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наркоманов - люди в  возрасте </a:t>
            </a:r>
            <a:r>
              <a:rPr lang="ru-RU" sz="2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18-30 лет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и </a:t>
            </a:r>
            <a:r>
              <a:rPr lang="ru-RU" sz="24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почти 20 % - школьники</a:t>
            </a:r>
            <a:r>
              <a:rPr lang="ru-RU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7414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A58025-A591-4E27-A9D0-88D26453B4BA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50825" y="4076700"/>
            <a:ext cx="86042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Именно школы и места массового развлечения молодежи, в первую очередь дискотеки, являются сегодня основными местами распространения наркотиков. За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три года 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наркомания среди детей и подростков выросла </a:t>
            </a:r>
            <a:r>
              <a:rPr lang="ru-RU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почти в 6 раз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pic>
        <p:nvPicPr>
          <p:cNvPr id="37893" name="Picture 5" descr="120040713204739_1-narkotiki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88913"/>
            <a:ext cx="784860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934BEB-7E7D-479A-A216-3E1F38A7BD8A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46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          </a:t>
            </a:r>
          </a:p>
        </p:txBody>
      </p:sp>
      <p:pic>
        <p:nvPicPr>
          <p:cNvPr id="16398" name="Picture 14" descr="i5">
            <a:hlinkClick r:id="rId2" action="ppaction://hlinkfile"/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3492500" y="1341438"/>
            <a:ext cx="1800225" cy="1439862"/>
          </a:xfrm>
        </p:spPr>
      </p:pic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79613" y="333375"/>
            <a:ext cx="532923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996633"/>
                    </a:gs>
                  </a:gsLst>
                  <a:lin ang="5400000" scaled="1"/>
                </a:gradFill>
                <a:latin typeface="Arial"/>
                <a:cs typeface="Arial"/>
              </a:rPr>
              <a:t>ПОСЛЕДСТВИЯ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539750" y="4868863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 первую очередь наркотики влияют на психику, </a:t>
            </a:r>
            <a:r>
              <a:rPr lang="ru-RU" sz="2800" b="1">
                <a:solidFill>
                  <a:schemeClr val="folHlink"/>
                </a:solidFill>
                <a:latin typeface="Arial" charset="0"/>
              </a:rPr>
              <a:t>она приводит к духовной деградации и полному физическому истощению организма. </a:t>
            </a:r>
          </a:p>
        </p:txBody>
      </p:sp>
      <p:sp>
        <p:nvSpPr>
          <p:cNvPr id="19462" name="Rectangle 20"/>
          <p:cNvSpPr>
            <a:spLocks noChangeArrowheads="1"/>
          </p:cNvSpPr>
          <p:nvPr/>
        </p:nvSpPr>
        <p:spPr bwMode="auto">
          <a:xfrm>
            <a:off x="4500563" y="2636838"/>
            <a:ext cx="4500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9463" name="Rectangle 21"/>
          <p:cNvSpPr>
            <a:spLocks noChangeArrowheads="1"/>
          </p:cNvSpPr>
          <p:nvPr/>
        </p:nvSpPr>
        <p:spPr bwMode="auto">
          <a:xfrm>
            <a:off x="3995738" y="4652963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folHlink"/>
                </a:solidFill>
                <a:latin typeface="Times New Roman" pitchFamily="18" charset="0"/>
              </a:rPr>
              <a:t>   </a:t>
            </a:r>
            <a:endParaRPr lang="ru-RU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16406" name="Picture 22" descr="21"/>
          <p:cNvPicPr>
            <a:picLocks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563938" y="2997200"/>
            <a:ext cx="1800225" cy="1527175"/>
          </a:xfrm>
          <a:noFill/>
        </p:spPr>
      </p:pic>
      <p:pic>
        <p:nvPicPr>
          <p:cNvPr id="16409" name="Picture 25" descr="16"/>
          <p:cNvPicPr>
            <a:picLocks noChangeAspect="1" noChangeArrowheads="1"/>
          </p:cNvPicPr>
          <p:nvPr/>
        </p:nvPicPr>
        <p:blipFill>
          <a:blip r:embed="rId5" cstate="email">
            <a:lum bright="6000" contrast="20000"/>
          </a:blip>
          <a:srcRect/>
          <a:stretch>
            <a:fillRect/>
          </a:stretch>
        </p:blipFill>
        <p:spPr bwMode="auto">
          <a:xfrm>
            <a:off x="1331913" y="1341438"/>
            <a:ext cx="1636712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1" name="Picture 27" descr="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91213" y="1341438"/>
            <a:ext cx="21717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Номер слайда 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C93A52-332F-4A48-AB32-5398C0BA5B4C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4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moz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620713"/>
            <a:ext cx="5040312" cy="390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9750" y="4652963"/>
            <a:ext cx="8353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folHlink"/>
                </a:solidFill>
                <a:latin typeface="Arial" charset="0"/>
              </a:rPr>
              <a:t>При употреблении </a:t>
            </a:r>
            <a:r>
              <a:rPr lang="ru-RU" sz="2400" b="1">
                <a:solidFill>
                  <a:srgbClr val="FF0000"/>
                </a:solidFill>
                <a:latin typeface="Arial" charset="0"/>
              </a:rPr>
              <a:t>наркотиков </a:t>
            </a:r>
            <a:r>
              <a:rPr lang="ru-R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начинает разлагаться печень, изменяют свою работу почки и вслед за ними начинают разрушаться все органы в организме, </a:t>
            </a:r>
            <a:r>
              <a:rPr lang="ru-RU" sz="2400" b="1">
                <a:solidFill>
                  <a:schemeClr val="folHlink"/>
                </a:solidFill>
                <a:latin typeface="Arial" charset="0"/>
              </a:rPr>
              <a:t>делая употребляющего наркотики инвалидом на всю жизнь.</a:t>
            </a:r>
            <a:r>
              <a:rPr lang="ru-RU" sz="2400">
                <a:solidFill>
                  <a:schemeClr val="folHlink"/>
                </a:solidFill>
                <a:latin typeface="Arial" charset="0"/>
              </a:rPr>
              <a:t> </a:t>
            </a:r>
            <a:endParaRPr lang="ru-RU" sz="2400">
              <a:latin typeface="Arial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E0686C-4291-49B8-87F2-AC7824806876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569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FF00"/>
                </a:solidFill>
                <a:latin typeface="Arial" charset="0"/>
              </a:rPr>
              <a:t>Наркоман</a:t>
            </a:r>
            <a:r>
              <a:rPr lang="ru-RU" sz="2400" b="1">
                <a:solidFill>
                  <a:schemeClr val="folHlink"/>
                </a:solidFill>
                <a:latin typeface="Arial" charset="0"/>
              </a:rPr>
              <a:t> - раб наркотика; ради него он пойдёт на любую низость и преступление, что рано или поздно приведёт его к смерти.  Даже одного приёма достаточно, чтобы стать </a:t>
            </a:r>
            <a:r>
              <a:rPr lang="ru-RU" sz="2400" b="1">
                <a:solidFill>
                  <a:srgbClr val="FF0000"/>
                </a:solidFill>
                <a:latin typeface="Arial" charset="0"/>
              </a:rPr>
              <a:t>"зависимым".</a:t>
            </a:r>
          </a:p>
        </p:txBody>
      </p:sp>
      <p:pic>
        <p:nvPicPr>
          <p:cNvPr id="40965" name="Picture 5" descr="12"/>
          <p:cNvPicPr>
            <a:picLocks noChangeAspect="1" noChangeArrowheads="1"/>
          </p:cNvPicPr>
          <p:nvPr/>
        </p:nvPicPr>
        <p:blipFill>
          <a:blip r:embed="rId2"/>
          <a:srcRect t="4849" b="4543"/>
          <a:stretch>
            <a:fillRect/>
          </a:stretch>
        </p:blipFill>
        <p:spPr bwMode="auto">
          <a:xfrm>
            <a:off x="323850" y="1989138"/>
            <a:ext cx="38195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6" descr="STOP_GRUGS[1]"/>
          <p:cNvPicPr>
            <a:picLocks noChangeAspect="1" noChangeArrowheads="1"/>
          </p:cNvPicPr>
          <p:nvPr/>
        </p:nvPicPr>
        <p:blipFill>
          <a:blip r:embed="rId3">
            <a:lum bright="30000" contrast="16000"/>
          </a:blip>
          <a:srcRect/>
          <a:stretch>
            <a:fillRect/>
          </a:stretch>
        </p:blipFill>
        <p:spPr bwMode="auto">
          <a:xfrm>
            <a:off x="4500563" y="1989138"/>
            <a:ext cx="439261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7C16DA-CA0A-4ADD-9518-360E126994D2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9" name="Picture 9" descr="nelomay"/>
          <p:cNvPicPr>
            <a:picLocks noChangeAspect="1" noChangeArrowheads="1"/>
          </p:cNvPicPr>
          <p:nvPr/>
        </p:nvPicPr>
        <p:blipFill>
          <a:blip r:embed="rId2">
            <a:lum contrast="24000"/>
          </a:blip>
          <a:srcRect/>
          <a:stretch>
            <a:fillRect/>
          </a:stretch>
        </p:blipFill>
        <p:spPr bwMode="auto">
          <a:xfrm>
            <a:off x="250825" y="404813"/>
            <a:ext cx="4079875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356100" y="633413"/>
            <a:ext cx="478790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«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  <a:t>У кого есть здоровье,          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/>
            </a:r>
            <a:br>
              <a:rPr lang="ru-RU" sz="3200" b="1">
                <a:solidFill>
                  <a:srgbClr val="66FF66"/>
                </a:solidFill>
                <a:latin typeface="Comic Sans MS" pitchFamily="66" charset="0"/>
              </a:rPr>
            </a:b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 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  <a:t>у того есть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  <a:t>надежда.</a:t>
            </a:r>
            <a:b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</a:b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  <a:t>У кого есть надежда,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  </a:t>
            </a:r>
            <a:br>
              <a:rPr lang="ru-RU" sz="3200" b="1">
                <a:solidFill>
                  <a:srgbClr val="66FF66"/>
                </a:solidFill>
                <a:latin typeface="Comic Sans MS" pitchFamily="66" charset="0"/>
              </a:rPr>
            </a:b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        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  <a:ea typeface="Batang" pitchFamily="18" charset="-127"/>
              </a:rPr>
              <a:t>у того есть всё</a:t>
            </a:r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».</a:t>
            </a:r>
          </a:p>
          <a:p>
            <a:r>
              <a:rPr lang="ru-RU" sz="3200" b="1">
                <a:solidFill>
                  <a:srgbClr val="66FF66"/>
                </a:solidFill>
                <a:latin typeface="Comic Sans MS" pitchFamily="66" charset="0"/>
              </a:rPr>
              <a:t> </a:t>
            </a:r>
          </a:p>
          <a:p>
            <a:pPr algn="r"/>
            <a:r>
              <a:rPr lang="ru-RU" sz="3200" b="1">
                <a:solidFill>
                  <a:srgbClr val="FFFF66"/>
                </a:solidFill>
                <a:latin typeface="Comic Sans MS" pitchFamily="66" charset="0"/>
              </a:rPr>
              <a:t>           </a:t>
            </a:r>
            <a:r>
              <a:rPr lang="ru-RU" sz="2000" b="1" i="1">
                <a:solidFill>
                  <a:srgbClr val="FFFF66"/>
                </a:solidFill>
                <a:latin typeface="Comic Sans MS" pitchFamily="66" charset="0"/>
                <a:ea typeface="Batang" pitchFamily="18" charset="-127"/>
              </a:rPr>
              <a:t>Восточная  мудрость</a:t>
            </a:r>
            <a:r>
              <a:rPr lang="ru-RU" sz="2000" i="1">
                <a:solidFill>
                  <a:srgbClr val="FFFF66"/>
                </a:solidFill>
                <a:latin typeface="Comic Sans MS" pitchFamily="66" charset="0"/>
              </a:rPr>
              <a:t/>
            </a:r>
            <a:br>
              <a:rPr lang="ru-RU" sz="2000" i="1">
                <a:solidFill>
                  <a:srgbClr val="FFFF66"/>
                </a:solidFill>
                <a:latin typeface="Comic Sans MS" pitchFamily="66" charset="0"/>
              </a:rPr>
            </a:br>
            <a:endParaRPr lang="ru-RU" sz="2000" i="1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432B72-53AA-442D-8C55-CBE060F2690A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0" presetClass="entr" presetSubtype="0" decel="100000" fill="hold" grpId="1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33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508625" y="0"/>
            <a:ext cx="3313113" cy="675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300" b="1">
                <a:solidFill>
                  <a:schemeClr val="folHlink"/>
                </a:solidFill>
                <a:latin typeface="Arial" charset="0"/>
              </a:rPr>
              <a:t>Средняя продолжительность жизни активного наркомана составляет 3 года. </a:t>
            </a:r>
          </a:p>
          <a:p>
            <a:pPr>
              <a:buFont typeface="Wingdings" pitchFamily="2" charset="2"/>
              <a:buChar char="q"/>
            </a:pPr>
            <a:endParaRPr lang="ru-RU" sz="2300" b="1">
              <a:solidFill>
                <a:schemeClr val="folHlink"/>
              </a:solidFill>
              <a:latin typeface="Arial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300" b="1">
                <a:solidFill>
                  <a:schemeClr val="folHlink"/>
                </a:solidFill>
                <a:latin typeface="Arial" charset="0"/>
              </a:rPr>
              <a:t>Дети, рождённые от наркоманов, умирают очень быстро, доживая максимум до            4 месяцев. </a:t>
            </a:r>
          </a:p>
          <a:p>
            <a:pPr>
              <a:buFont typeface="Wingdings" pitchFamily="2" charset="2"/>
              <a:buChar char="q"/>
            </a:pPr>
            <a:endParaRPr lang="ru-RU" sz="2300" b="1">
              <a:solidFill>
                <a:schemeClr val="folHlink"/>
              </a:solidFill>
              <a:latin typeface="Arial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300" b="1">
                <a:solidFill>
                  <a:schemeClr val="folHlink"/>
                </a:solidFill>
                <a:latin typeface="Arial" charset="0"/>
              </a:rPr>
              <a:t>Наркотик губит наше будущее поколение, наших детей, а значит, и будущее всей страны.</a:t>
            </a:r>
            <a:endParaRPr lang="ru-RU" sz="2300" b="1">
              <a:latin typeface="Arial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54836C-CBF0-4936-8478-022AA27B6952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3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 descr="урод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76250"/>
            <a:ext cx="324008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751138" y="220663"/>
            <a:ext cx="5205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1979613" y="836613"/>
            <a:ext cx="66246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53257" name="WordArt 9"/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6048375" cy="5746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ПОМНИТЕ!</a:t>
            </a:r>
          </a:p>
        </p:txBody>
      </p:sp>
      <p:pic>
        <p:nvPicPr>
          <p:cNvPr id="53262" name="Picture 14" descr="misc3006_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836613"/>
            <a:ext cx="3810000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3" name="Picture 15" descr="misc3001_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4213" y="4149725"/>
            <a:ext cx="36004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4" name="Picture 16" descr="55009824_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95850" y="4076700"/>
            <a:ext cx="42481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Text Box 17"/>
          <p:cNvSpPr txBox="1">
            <a:spLocks noChangeArrowheads="1"/>
          </p:cNvSpPr>
          <p:nvPr/>
        </p:nvSpPr>
        <p:spPr bwMode="auto">
          <a:xfrm>
            <a:off x="2895600" y="34607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62" name="Text Box 19"/>
          <p:cNvSpPr txBox="1">
            <a:spLocks noChangeArrowheads="1"/>
          </p:cNvSpPr>
          <p:nvPr/>
        </p:nvSpPr>
        <p:spPr bwMode="auto">
          <a:xfrm>
            <a:off x="4335463" y="3244850"/>
            <a:ext cx="434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63" name="Text Box 20"/>
          <p:cNvSpPr txBox="1">
            <a:spLocks noChangeArrowheads="1"/>
          </p:cNvSpPr>
          <p:nvPr/>
        </p:nvSpPr>
        <p:spPr bwMode="auto">
          <a:xfrm>
            <a:off x="1258888" y="2205038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1258888" y="2133600"/>
            <a:ext cx="76342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>
                <a:solidFill>
                  <a:srgbClr val="FFFF00"/>
                </a:solidFill>
              </a:rPr>
              <a:t>У наркоманов рождаются дети –уроды или нежизнеспособные дети.</a:t>
            </a:r>
          </a:p>
        </p:txBody>
      </p:sp>
      <p:sp>
        <p:nvSpPr>
          <p:cNvPr id="23565" name="Номер слайда 1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CD95F2-58A0-4E81-B731-673DC8F93640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nimBg="1"/>
      <p:bldP spid="532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625" y="1428750"/>
            <a:ext cx="8186738" cy="4829175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ru-RU" sz="3400" dirty="0" smtClean="0"/>
              <a:t>1.</a:t>
            </a:r>
            <a:r>
              <a:rPr lang="ru-RU" sz="3400" b="1" i="1" dirty="0" smtClean="0"/>
              <a:t>Выберите те вещества, которые обладают наркотическим действием:(3 б.)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   а. поваренная соль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б. кокаин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в. опиум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г. сахароза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д. эфедрин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е. крахмал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ж. этиловый спирт.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2.</a:t>
            </a:r>
            <a:r>
              <a:rPr lang="ru-RU" sz="3400" b="1" i="1" dirty="0" smtClean="0"/>
              <a:t>Назовите наиболее опасный способ применения наркотиков.( 1 б. )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3.</a:t>
            </a:r>
            <a:r>
              <a:rPr lang="ru-RU" sz="3400" b="1" i="1" dirty="0" smtClean="0"/>
              <a:t>Выберите из перечисленных те признаки, по которым определяется состояние передозировки наркотиками.( 3 б. )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а . покраснение кожи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б. отек конечностей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в. озноб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г. судороги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д. ослабление реакции зрачков на свет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е. синюшный цвет кожи</a:t>
            </a:r>
            <a:endParaRPr lang="ru-RU" sz="3400" dirty="0" smtClean="0"/>
          </a:p>
          <a:p>
            <a:pPr>
              <a:defRPr/>
            </a:pPr>
            <a:r>
              <a:rPr lang="ru-RU" sz="3400" i="1" dirty="0" smtClean="0"/>
              <a:t>4.</a:t>
            </a:r>
            <a:r>
              <a:rPr lang="ru-RU" sz="3400" b="1" i="1" dirty="0" smtClean="0"/>
              <a:t>Назовите три вещества, которые могут применятся токсикоманами для опьяняющего состояния.( 3б. )</a:t>
            </a:r>
            <a:endParaRPr lang="ru-RU" sz="34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24580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7E3226-795B-498B-AB34-F202C9496837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1. б, в, д.</a:t>
            </a:r>
          </a:p>
          <a:p>
            <a:pPr>
              <a:defRPr/>
            </a:pPr>
            <a:r>
              <a:rPr lang="ru-RU" dirty="0" smtClean="0"/>
              <a:t>2. внутривенно</a:t>
            </a:r>
          </a:p>
          <a:p>
            <a:pPr>
              <a:defRPr/>
            </a:pPr>
            <a:r>
              <a:rPr lang="ru-RU" dirty="0" smtClean="0"/>
              <a:t>3. а, г, д.</a:t>
            </a:r>
          </a:p>
          <a:p>
            <a:pPr>
              <a:defRPr/>
            </a:pPr>
            <a:r>
              <a:rPr lang="ru-RU" dirty="0" smtClean="0"/>
              <a:t>4. клей, растворители, эфир, аэрозоли…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10 б. – оценка «5»</a:t>
            </a:r>
          </a:p>
          <a:p>
            <a:pPr>
              <a:defRPr/>
            </a:pPr>
            <a:r>
              <a:rPr lang="ru-RU" dirty="0" smtClean="0"/>
              <a:t>9 б. – оценка «4»</a:t>
            </a:r>
          </a:p>
          <a:p>
            <a:pPr>
              <a:defRPr/>
            </a:pPr>
            <a:r>
              <a:rPr lang="ru-RU" dirty="0" smtClean="0"/>
              <a:t>8 б. – оценка «3»</a:t>
            </a:r>
          </a:p>
          <a:p>
            <a:pPr>
              <a:defRPr/>
            </a:pPr>
            <a:r>
              <a:rPr lang="ru-RU" dirty="0" smtClean="0"/>
              <a:t>7 б. – оценка «2»</a:t>
            </a:r>
            <a:endParaRPr lang="ru-RU" dirty="0"/>
          </a:p>
        </p:txBody>
      </p:sp>
      <p:sp>
        <p:nvSpPr>
          <p:cNvPr id="25605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CCDC406-2B65-427D-8FC4-E38D72259294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luer[1]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656160"/>
              </a:clrFrom>
              <a:clrTo>
                <a:srgbClr val="656160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81075"/>
            <a:ext cx="4495800" cy="5472113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SzPct val="130000"/>
              <a:buFont typeface="Wingdings" pitchFamily="2" charset="2"/>
              <a:buChar char="6"/>
              <a:defRPr/>
            </a:pPr>
            <a:endParaRPr lang="ru-RU" b="1" smtClean="0">
              <a:solidFill>
                <a:srgbClr val="FF9900"/>
              </a:solidFill>
            </a:endParaRPr>
          </a:p>
          <a:p>
            <a:pPr eaLnBrk="1" hangingPunct="1">
              <a:buClr>
                <a:srgbClr val="FF3300"/>
              </a:buClr>
              <a:buSzPct val="130000"/>
              <a:buFont typeface="Wingdings" pitchFamily="2" charset="2"/>
              <a:buChar char="6"/>
              <a:defRPr/>
            </a:pPr>
            <a:r>
              <a:rPr lang="ru-RU" sz="3400" b="1" smtClean="0">
                <a:solidFill>
                  <a:srgbClr val="FF3300"/>
                </a:solidFill>
              </a:rPr>
              <a:t>ИЗ ЛЮБОЙ САМОЙ ТРУДНОЙ СИТУАЦИИ ЕСТЬ ВЫХОД.</a:t>
            </a:r>
          </a:p>
          <a:p>
            <a:pPr eaLnBrk="1" hangingPunct="1">
              <a:buClr>
                <a:srgbClr val="FF3300"/>
              </a:buClr>
              <a:buSzPct val="130000"/>
              <a:buFont typeface="Wingdings" pitchFamily="2" charset="2"/>
              <a:buChar char="6"/>
              <a:defRPr/>
            </a:pPr>
            <a:r>
              <a:rPr lang="ru-RU" sz="3400" b="1" smtClean="0">
                <a:solidFill>
                  <a:srgbClr val="FF3300"/>
                </a:solidFill>
              </a:rPr>
              <a:t>    НАДО ТОЛЬКО ПЫТАТЬСЯ ЕГО НАЙТИ!                                    </a:t>
            </a:r>
          </a:p>
          <a:p>
            <a:pPr eaLnBrk="1" hangingPunct="1">
              <a:buClr>
                <a:srgbClr val="FF3300"/>
              </a:buClr>
              <a:buSzPct val="130000"/>
              <a:buFont typeface="Wingdings" pitchFamily="2" charset="2"/>
              <a:buNone/>
              <a:defRPr/>
            </a:pPr>
            <a:r>
              <a:rPr lang="ru-RU" sz="3400" smtClean="0">
                <a:solidFill>
                  <a:srgbClr val="FF3300"/>
                </a:solidFill>
              </a:rPr>
              <a:t>                               </a:t>
            </a:r>
          </a:p>
        </p:txBody>
      </p:sp>
      <p:sp>
        <p:nvSpPr>
          <p:cNvPr id="51208" name="WordArt 8"/>
          <p:cNvSpPr>
            <a:spLocks noChangeArrowheads="1" noChangeShapeType="1" noTextEdit="1"/>
          </p:cNvSpPr>
          <p:nvPr/>
        </p:nvSpPr>
        <p:spPr bwMode="auto">
          <a:xfrm>
            <a:off x="1258888" y="188913"/>
            <a:ext cx="7416800" cy="6477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Знайте </a:t>
            </a:r>
          </a:p>
        </p:txBody>
      </p:sp>
      <p:pic>
        <p:nvPicPr>
          <p:cNvPr id="51209" name="Picture 9" descr="30-1"/>
          <p:cNvPicPr>
            <a:picLocks noChangeAspect="1" noChangeArrowheads="1"/>
          </p:cNvPicPr>
          <p:nvPr>
            <p:ph sz="half" idx="1"/>
          </p:nvPr>
        </p:nvPicPr>
        <p:blipFill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23850" y="1412875"/>
            <a:ext cx="4248150" cy="5184775"/>
          </a:xfrm>
          <a:noFill/>
        </p:spPr>
      </p:pic>
      <p:sp>
        <p:nvSpPr>
          <p:cNvPr id="51210" name="Line 10"/>
          <p:cNvSpPr>
            <a:spLocks noChangeShapeType="1"/>
          </p:cNvSpPr>
          <p:nvPr/>
        </p:nvSpPr>
        <p:spPr bwMode="auto">
          <a:xfrm flipH="1">
            <a:off x="250825" y="1916113"/>
            <a:ext cx="4105275" cy="3241675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250825" y="1989138"/>
            <a:ext cx="4537075" cy="3024187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Номер слайда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BEA15B8-27FD-4BC2-801D-17C25BD8AFE5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 build="p"/>
      <p:bldP spid="51208" grpId="0" animBg="1"/>
      <p:bldP spid="51210" grpId="0" animBg="1"/>
      <p:bldP spid="512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/>
          <a:lstStyle/>
          <a:p>
            <a:r>
              <a:rPr lang="ru-RU" dirty="0" err="1" smtClean="0"/>
              <a:t>Мунц</a:t>
            </a:r>
            <a:r>
              <a:rPr lang="ru-RU" dirty="0" smtClean="0"/>
              <a:t> Галина Николаевна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МОУ СОШ № 1 </a:t>
            </a:r>
            <a:r>
              <a:rPr lang="ru-RU" dirty="0" err="1" smtClean="0"/>
              <a:t>Копейского</a:t>
            </a:r>
            <a:r>
              <a:rPr lang="ru-RU" dirty="0" smtClean="0"/>
              <a:t> городского округа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2DAA3-7CD0-40FA-8B5C-614439B0D569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6" name="Picture 12" descr="2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3638" y="1700213"/>
            <a:ext cx="392112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5" name="Picture 11" descr="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700213"/>
            <a:ext cx="38893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55650" y="1700213"/>
            <a:ext cx="7920038" cy="4608512"/>
            <a:chOff x="884" y="1253"/>
            <a:chExt cx="3959" cy="2721"/>
          </a:xfrm>
        </p:grpSpPr>
        <p:sp>
          <p:nvSpPr>
            <p:cNvPr id="5128" name="Oval 5"/>
            <p:cNvSpPr>
              <a:spLocks noChangeArrowheads="1"/>
            </p:cNvSpPr>
            <p:nvPr/>
          </p:nvSpPr>
          <p:spPr bwMode="auto">
            <a:xfrm>
              <a:off x="884" y="1253"/>
              <a:ext cx="3959" cy="2721"/>
            </a:xfrm>
            <a:prstGeom prst="ellipse">
              <a:avLst/>
            </a:prstGeom>
            <a:solidFill>
              <a:schemeClr val="folHlink">
                <a:alpha val="76862"/>
              </a:schemeClr>
            </a:solidFill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9" name="Text Box 6"/>
            <p:cNvSpPr txBox="1">
              <a:spLocks noChangeArrowheads="1"/>
            </p:cNvSpPr>
            <p:nvPr/>
          </p:nvSpPr>
          <p:spPr bwMode="auto">
            <a:xfrm>
              <a:off x="1202" y="1525"/>
              <a:ext cx="3175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2000" b="1">
                <a:solidFill>
                  <a:srgbClr val="003399"/>
                </a:solidFill>
                <a:latin typeface="Arial" charset="0"/>
              </a:endParaRPr>
            </a:p>
          </p:txBody>
        </p:sp>
      </p:grpSp>
      <p:sp>
        <p:nvSpPr>
          <p:cNvPr id="47111" name="WordArt 7"/>
          <p:cNvSpPr>
            <a:spLocks noChangeArrowheads="1" noChangeShapeType="1"/>
          </p:cNvSpPr>
          <p:nvPr/>
        </p:nvSpPr>
        <p:spPr bwMode="auto">
          <a:xfrm>
            <a:off x="395288" y="333375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НАРКОМАНИЯ - ЧТО ЭТО?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2071688" y="2357438"/>
            <a:ext cx="60483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>
                <a:solidFill>
                  <a:srgbClr val="FF0000"/>
                </a:solidFill>
              </a:rPr>
              <a:t>Наркотики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chemeClr val="bg2"/>
                </a:solidFill>
              </a:rPr>
              <a:t>были известны еще в древности</a:t>
            </a:r>
          </a:p>
          <a:p>
            <a:pPr>
              <a:spcBef>
                <a:spcPct val="20000"/>
              </a:spcBef>
            </a:pPr>
            <a:r>
              <a:rPr lang="ru-RU" sz="2800" b="1" dirty="0">
                <a:solidFill>
                  <a:schemeClr val="bg2"/>
                </a:solidFill>
              </a:rPr>
              <a:t>(греч.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rgbClr val="255305"/>
                </a:solidFill>
              </a:rPr>
              <a:t>narke</a:t>
            </a:r>
            <a:r>
              <a:rPr lang="en-US" sz="2800" b="1" dirty="0">
                <a:solidFill>
                  <a:srgbClr val="255305"/>
                </a:solidFill>
              </a:rPr>
              <a:t> </a:t>
            </a:r>
            <a:r>
              <a:rPr lang="en-US" sz="2800" b="1" dirty="0">
                <a:solidFill>
                  <a:schemeClr val="bg2"/>
                </a:solidFill>
              </a:rPr>
              <a:t>– </a:t>
            </a:r>
            <a:r>
              <a:rPr lang="ru-RU" sz="2800" b="1" dirty="0">
                <a:solidFill>
                  <a:schemeClr val="bg2"/>
                </a:solidFill>
              </a:rPr>
              <a:t>сон, оцепенение, онемение,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>
                <a:solidFill>
                  <a:srgbClr val="255305"/>
                </a:solidFill>
              </a:rPr>
              <a:t> mania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ru-RU" sz="2800" b="1" dirty="0">
                <a:solidFill>
                  <a:schemeClr val="bg2"/>
                </a:solidFill>
              </a:rPr>
              <a:t>– страсть, безумие</a:t>
            </a:r>
            <a:r>
              <a:rPr lang="ru-RU" sz="2000" b="1" dirty="0">
                <a:solidFill>
                  <a:schemeClr val="bg2"/>
                </a:solidFill>
              </a:rPr>
              <a:t>).</a:t>
            </a:r>
          </a:p>
        </p:txBody>
      </p:sp>
      <p:sp>
        <p:nvSpPr>
          <p:cNvPr id="5127" name="Номер слайда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0ED2EAF-0088-4FDA-9D84-D43F47E24FE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8" y="4438650"/>
            <a:ext cx="4556125" cy="2419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chemeClr val="folHlink"/>
                </a:solidFill>
                <a:latin typeface="Arial" charset="0"/>
              </a:rPr>
              <a:t>          Шахтеры Боливии издавна получали часть жалованья не деньгами, а листьями растения, содержащего кокаин, которые жевали или курили. Вообще нет такого народа, который не употреблял бы в том или ином    виде наркотические вещества.</a:t>
            </a:r>
            <a:r>
              <a:rPr lang="ru-RU" sz="180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ru-RU" sz="1800" smtClean="0">
              <a:latin typeface="Arial" charset="0"/>
            </a:endParaRP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258888" y="404813"/>
            <a:ext cx="648176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996633"/>
                    </a:gs>
                  </a:gsLst>
                  <a:lin ang="5400000" scaled="1"/>
                </a:gradFill>
                <a:latin typeface="Arial"/>
                <a:cs typeface="Arial"/>
              </a:rPr>
              <a:t>ИСТОКИ  НАРКОМАНИИ</a:t>
            </a:r>
          </a:p>
        </p:txBody>
      </p:sp>
      <p:pic>
        <p:nvPicPr>
          <p:cNvPr id="13325" name="Picture 13" descr="coca2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4356100" y="4581525"/>
            <a:ext cx="4392613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132138" y="1268413"/>
            <a:ext cx="601186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ru-RU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 веществами, которые теперь называют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наркотиками,</a:t>
            </a:r>
            <a:r>
              <a:rPr lang="ru-RU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человек познакомился давно. Древние египтяне готовили из мака снотворное. Они получали опиум и употребляли его, желая уснуть или приглушить боль.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203575" y="2852738"/>
            <a:ext cx="59404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ru-RU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Бедуины, отправляясь в дальний переход, запасались бангом - смолой, известной под названием марихуаны или гашиша. Смолу курили, желая снять психическую нагрузку, вызванную однообразным пейзажем пустыни.</a:t>
            </a:r>
          </a:p>
        </p:txBody>
      </p:sp>
      <p:pic>
        <p:nvPicPr>
          <p:cNvPr id="13331" name="Picture 19" descr="soc_25_1_big[1]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23850" y="1700213"/>
            <a:ext cx="2692400" cy="2185987"/>
          </a:xfrm>
          <a:noFill/>
        </p:spPr>
      </p:pic>
      <p:sp>
        <p:nvSpPr>
          <p:cNvPr id="6152" name="Номер слайда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11830A-72E6-43C8-9069-2E47F77C2CE5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  <p:bldP spid="133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46075"/>
            <a:ext cx="8077200" cy="91281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12875"/>
            <a:ext cx="4038600" cy="51069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Стимуляторы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Галлюциногены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Транквилизаторы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Препараты конопли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Опиаты</a:t>
            </a:r>
          </a:p>
          <a:p>
            <a:pPr eaLnBrk="1" hangingPunct="1">
              <a:defRPr/>
            </a:pPr>
            <a:r>
              <a:rPr lang="ru-RU" b="1" dirty="0" err="1" smtClean="0">
                <a:solidFill>
                  <a:srgbClr val="FF33CC"/>
                </a:solidFill>
                <a:hlinkClick r:id="" action="ppaction://noaction">
                  <a:snd r:embed="rId3" name="chimes.wav" builtIn="1"/>
                </a:hlinkClick>
              </a:rPr>
              <a:t>Ингаляниты</a:t>
            </a:r>
            <a:endParaRPr lang="ru-RU" b="1" dirty="0" smtClean="0">
              <a:solidFill>
                <a:srgbClr val="FF33CC"/>
              </a:solidFill>
              <a:hlinkClick r:id="" action="ppaction://noaction">
                <a:snd r:embed="rId3" name="chimes.wav" builtIn="1"/>
              </a:hlinkClick>
            </a:endParaRPr>
          </a:p>
        </p:txBody>
      </p:sp>
      <p:sp>
        <p:nvSpPr>
          <p:cNvPr id="717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539750" y="0"/>
            <a:ext cx="7991475" cy="1412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Основные группы наркотиков</a:t>
            </a:r>
          </a:p>
        </p:txBody>
      </p:sp>
      <p:pic>
        <p:nvPicPr>
          <p:cNvPr id="55301" name="Picture 5" descr="feuer"/>
          <p:cNvPicPr>
            <a:picLocks noChangeAspect="1" noChangeArrowheads="1" noCrop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4716463" y="1484313"/>
            <a:ext cx="4427537" cy="5373687"/>
          </a:xfrm>
          <a:noFill/>
        </p:spPr>
      </p:pic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3644900" y="6181725"/>
            <a:ext cx="3921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ru-RU" sz="3200" b="1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  <a:hlinkClick r:id="" action="ppaction://noaction">
                <a:snd r:embed="rId3" name="chimes.wav" builtIn="1"/>
              </a:hlinkClick>
            </a:endParaRPr>
          </a:p>
        </p:txBody>
      </p:sp>
      <p:sp>
        <p:nvSpPr>
          <p:cNvPr id="7175" name="Номер слайда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836FB5-3DE3-436B-BAE1-2A31220E5727}" type="slidenum">
              <a:rPr lang="ru-RU" smtClean="0"/>
              <a:pPr/>
              <a:t>5</a:t>
            </a:fld>
            <a:endParaRPr lang="ru-RU" smtClean="0"/>
          </a:p>
        </p:txBody>
      </p:sp>
    </p:spTree>
    <p:custDataLst>
      <p:tags r:id="rId1"/>
    </p:custDataLst>
  </p:cSld>
  <p:clrMapOvr>
    <a:masterClrMapping/>
  </p:clrMapOvr>
  <p:transition advClick="0" advTm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53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  <p:bldP spid="5530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                                           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                                  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50825" y="2133600"/>
            <a:ext cx="4321175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500" b="1"/>
              <a:t>К ним относятся: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 b="1">
                <a:solidFill>
                  <a:srgbClr val="00FF00"/>
                </a:solidFill>
              </a:rPr>
              <a:t>Кокаин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 b="1">
                <a:solidFill>
                  <a:srgbClr val="00FF00"/>
                </a:solidFill>
              </a:rPr>
              <a:t>Эфедрин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800" b="1">
                <a:solidFill>
                  <a:srgbClr val="00FF00"/>
                </a:solidFill>
              </a:rPr>
              <a:t>Кат</a:t>
            </a:r>
          </a:p>
          <a:p>
            <a:pPr>
              <a:spcBef>
                <a:spcPct val="50000"/>
              </a:spcBef>
            </a:pPr>
            <a:endParaRPr lang="ru-RU" sz="2800" b="1">
              <a:solidFill>
                <a:srgbClr val="00FF00"/>
              </a:solidFill>
            </a:endParaRPr>
          </a:p>
        </p:txBody>
      </p:sp>
      <p:sp>
        <p:nvSpPr>
          <p:cNvPr id="54285" name="WordArt 13" descr="Белый мрамор"/>
          <p:cNvSpPr>
            <a:spLocks noChangeArrowheads="1" noChangeShapeType="1" noTextEdit="1"/>
          </p:cNvSpPr>
          <p:nvPr/>
        </p:nvSpPr>
        <p:spPr bwMode="auto">
          <a:xfrm>
            <a:off x="611188" y="260350"/>
            <a:ext cx="8532812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Стимуляторы  </a:t>
            </a:r>
          </a:p>
        </p:txBody>
      </p:sp>
      <p:pic>
        <p:nvPicPr>
          <p:cNvPr id="54287" name="Picture 15" descr="cannabis_poster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6463" y="2105025"/>
            <a:ext cx="4427537" cy="4752975"/>
          </a:xfrm>
          <a:noFill/>
        </p:spPr>
      </p:pic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47675" y="1085850"/>
            <a:ext cx="8012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</a:rPr>
              <a:t>Вещества, стимулирующие центральную нервную систему</a:t>
            </a:r>
          </a:p>
        </p:txBody>
      </p:sp>
      <p:sp>
        <p:nvSpPr>
          <p:cNvPr id="8200" name="Номер слайда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627160-5842-4C1F-8CA0-795F8EC71180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5" grpId="0" animBg="1"/>
      <p:bldP spid="542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 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Наркотики, вызывающие зрительные и слуховые обманы (галлюцинации).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К ним относятся: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FF00"/>
                </a:solidFill>
              </a:rPr>
              <a:t>ЛСД- </a:t>
            </a:r>
            <a:r>
              <a:rPr lang="ru-RU" b="1" dirty="0" err="1" smtClean="0">
                <a:solidFill>
                  <a:srgbClr val="00FF00"/>
                </a:solidFill>
              </a:rPr>
              <a:t>мескалин</a:t>
            </a:r>
            <a:r>
              <a:rPr lang="ru-RU" b="1" dirty="0" smtClean="0">
                <a:solidFill>
                  <a:srgbClr val="00FF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b="1" dirty="0" err="1" smtClean="0">
                <a:solidFill>
                  <a:srgbClr val="00FF00"/>
                </a:solidFill>
              </a:rPr>
              <a:t>Экстази</a:t>
            </a:r>
            <a:endParaRPr lang="ru-RU" b="1" dirty="0" smtClean="0">
              <a:solidFill>
                <a:srgbClr val="00FF00"/>
              </a:solidFill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b="1" dirty="0" err="1" smtClean="0">
                <a:solidFill>
                  <a:srgbClr val="00FF00"/>
                </a:solidFill>
              </a:rPr>
              <a:t>Димедрол</a:t>
            </a:r>
            <a:r>
              <a:rPr lang="ru-RU" b="1" dirty="0" smtClean="0">
                <a:solidFill>
                  <a:srgbClr val="00FF00"/>
                </a:solidFill>
              </a:rPr>
              <a:t> и другие.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FF00"/>
                </a:solidFill>
              </a:rPr>
              <a:t>Некоторые грибы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FF00"/>
                </a:solidFill>
              </a:rPr>
              <a:t>Мускатный орех</a:t>
            </a:r>
            <a:r>
              <a:rPr lang="ru-RU" dirty="0" smtClean="0"/>
              <a:t>                     </a:t>
            </a:r>
          </a:p>
        </p:txBody>
      </p:sp>
      <p:sp>
        <p:nvSpPr>
          <p:cNvPr id="60420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611188" y="188913"/>
            <a:ext cx="813752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65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Галлюциногены</a:t>
            </a:r>
          </a:p>
        </p:txBody>
      </p:sp>
      <p:pic>
        <p:nvPicPr>
          <p:cNvPr id="60421" name="Picture 5" descr="FluorescenceIII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463" y="1989138"/>
            <a:ext cx="4427537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29FA2C-C44E-4B31-B531-9EA8E556D51E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            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0763" cy="568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</a:rPr>
              <a:t>Лекарственные средства, подавляющие нервное напряжение и расстройство.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К ним относятся: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Седуксен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Элениум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Нитрозепам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mtClean="0"/>
              <a:t>Реланиум и другие.                                </a:t>
            </a:r>
          </a:p>
        </p:txBody>
      </p:sp>
      <p:sp>
        <p:nvSpPr>
          <p:cNvPr id="66564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684213" y="188913"/>
            <a:ext cx="7920037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Транквилизаторы</a:t>
            </a:r>
          </a:p>
        </p:txBody>
      </p:sp>
      <p:pic>
        <p:nvPicPr>
          <p:cNvPr id="66565" name="Picture 5" descr="cyb-SLAW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465388"/>
            <a:ext cx="4716462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3BB77C-E836-4B3D-B2DD-5F1C9B652059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15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150"/>
                            </p:stCondLst>
                            <p:childTnLst>
                              <p:par>
                                <p:cTn id="2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                                     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229600" cy="5876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Вещества , получаемые из различных сортов конопли. Вызывают гашишную наркоманию (гашишизм).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К ним относятся: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b="1" smtClean="0">
                <a:solidFill>
                  <a:srgbClr val="00FF00"/>
                </a:solidFill>
              </a:rPr>
              <a:t>Гашиш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b="1" smtClean="0">
                <a:solidFill>
                  <a:srgbClr val="00FF00"/>
                </a:solidFill>
              </a:rPr>
              <a:t>Анаша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b="1" smtClean="0">
                <a:solidFill>
                  <a:srgbClr val="00FF00"/>
                </a:solidFill>
              </a:rPr>
              <a:t>Марихуана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00FF00"/>
                </a:solidFill>
              </a:rPr>
              <a:t>(«план», «дурь»,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00FF00"/>
                </a:solidFill>
              </a:rPr>
              <a:t> «травка», «молоко»,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00FF00"/>
                </a:solidFill>
              </a:rPr>
              <a:t>«каша»)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>
                <a:solidFill>
                  <a:srgbClr val="00FF00"/>
                </a:solidFill>
              </a:rPr>
              <a:t>                                </a:t>
            </a:r>
          </a:p>
        </p:txBody>
      </p:sp>
      <p:sp>
        <p:nvSpPr>
          <p:cNvPr id="61444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85693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Препараты конопли</a:t>
            </a:r>
          </a:p>
        </p:txBody>
      </p:sp>
      <p:pic>
        <p:nvPicPr>
          <p:cNvPr id="61448" name="Picture 8" descr="cannabispot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6825" y="2276475"/>
            <a:ext cx="40671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Номер слайда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0FBC876-EA3E-485C-B51D-4DB7985C6FC3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  <p:bldP spid="614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7|2.5|1.9|1.8|1.7|1.5|1.6|2.5|9"/>
</p:tagLst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1943</TotalTime>
  <Words>936</Words>
  <Application>Microsoft PowerPoint</Application>
  <PresentationFormat>Экран (4:3)</PresentationFormat>
  <Paragraphs>179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Garamond</vt:lpstr>
      <vt:lpstr>Arial</vt:lpstr>
      <vt:lpstr>Wingdings</vt:lpstr>
      <vt:lpstr>Calibri</vt:lpstr>
      <vt:lpstr>Comic Sans MS</vt:lpstr>
      <vt:lpstr>Batang</vt:lpstr>
      <vt:lpstr>Times New Roman</vt:lpstr>
      <vt:lpstr>Течение</vt:lpstr>
      <vt:lpstr>                                                  </vt:lpstr>
      <vt:lpstr>Слайд 2</vt:lpstr>
      <vt:lpstr>Слайд 3</vt:lpstr>
      <vt:lpstr>Слайд 4</vt:lpstr>
      <vt:lpstr> </vt:lpstr>
      <vt:lpstr>                                             </vt:lpstr>
      <vt:lpstr>                                              </vt:lpstr>
      <vt:lpstr>                                                    </vt:lpstr>
      <vt:lpstr>                                       </vt:lpstr>
      <vt:lpstr>                                            </vt:lpstr>
      <vt:lpstr>                                                </vt:lpstr>
      <vt:lpstr>                                                </vt:lpstr>
      <vt:lpstr>                                               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Тест</vt:lpstr>
      <vt:lpstr>Ответы</vt:lpstr>
      <vt:lpstr>                                          </vt:lpstr>
      <vt:lpstr>Мунц Галина Николаевна МОУ СОШ № 1 Копейского городского округа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www.PHILka.RU</cp:lastModifiedBy>
  <cp:revision>101</cp:revision>
  <dcterms:created xsi:type="dcterms:W3CDTF">2004-11-01T17:54:03Z</dcterms:created>
  <dcterms:modified xsi:type="dcterms:W3CDTF">2011-02-27T08:20:07Z</dcterms:modified>
</cp:coreProperties>
</file>