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95" autoAdjust="0"/>
    <p:restoredTop sz="94660"/>
  </p:normalViewPr>
  <p:slideViewPr>
    <p:cSldViewPr>
      <p:cViewPr varScale="1">
        <p:scale>
          <a:sx n="96" d="100"/>
          <a:sy n="96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0"/>
            <a:ext cx="7524328" cy="4608512"/>
          </a:xfrm>
        </p:spPr>
        <p:txBody>
          <a:bodyPr>
            <a:normAutofit/>
          </a:bodyPr>
          <a:lstStyle/>
          <a:p>
            <a:pPr algn="ctr"/>
            <a:r>
              <a:rPr lang="uk-UA" sz="6600" dirty="0" err="1" smtClean="0"/>
              <a:t>Модефікаційна</a:t>
            </a:r>
            <a:r>
              <a:rPr lang="uk-UA" sz="6600" dirty="0" smtClean="0"/>
              <a:t> мінливість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13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Аналіз</a:t>
            </a:r>
            <a:r>
              <a:rPr lang="ru-RU" dirty="0"/>
              <a:t> та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модифікаційної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60388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48287"/>
            <a:ext cx="653573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3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Варіаційна</a:t>
            </a:r>
            <a:r>
              <a:rPr lang="ru-RU" dirty="0"/>
              <a:t> крива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1612776"/>
          </a:xfrm>
        </p:spPr>
        <p:txBody>
          <a:bodyPr/>
          <a:lstStyle/>
          <a:p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модифікаційної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 — </a:t>
            </a:r>
            <a:r>
              <a:rPr lang="ru-RU" dirty="0" err="1"/>
              <a:t>варіаційна</a:t>
            </a:r>
            <a:r>
              <a:rPr lang="ru-RU" dirty="0"/>
              <a:t> крива — </a:t>
            </a:r>
            <a:r>
              <a:rPr lang="ru-RU" dirty="0" err="1"/>
              <a:t>відображає</a:t>
            </a:r>
            <a:r>
              <a:rPr lang="ru-RU" dirty="0"/>
              <a:t> як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так і частоту </a:t>
            </a:r>
            <a:r>
              <a:rPr lang="ru-RU" dirty="0" err="1"/>
              <a:t>зустрічальності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75144"/>
            <a:ext cx="3240360" cy="368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8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170"/>
            <a:ext cx="7467600" cy="1143000"/>
          </a:xfrm>
        </p:spPr>
        <p:txBody>
          <a:bodyPr/>
          <a:lstStyle/>
          <a:p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модифікаційної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003232" cy="197281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Фенокопії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Фенокопії</a:t>
            </a:r>
            <a:r>
              <a:rPr lang="ru-RU" dirty="0"/>
              <a:t> — </a:t>
            </a:r>
            <a:r>
              <a:rPr lang="ru-RU" dirty="0" err="1"/>
              <a:t>зміни</a:t>
            </a:r>
            <a:r>
              <a:rPr lang="ru-RU" dirty="0"/>
              <a:t> фенотипу під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мутації</a:t>
            </a:r>
            <a:r>
              <a:rPr lang="ru-RU" dirty="0"/>
              <a:t>. Генотип при </a:t>
            </a:r>
            <a:r>
              <a:rPr lang="ru-RU" dirty="0" err="1"/>
              <a:t>цьому</a:t>
            </a:r>
            <a:r>
              <a:rPr lang="ru-RU" dirty="0"/>
              <a:t> не </a:t>
            </a:r>
            <a:r>
              <a:rPr lang="ru-RU" dirty="0" err="1"/>
              <a:t>змінюється</a:t>
            </a:r>
            <a:r>
              <a:rPr lang="ru-RU" dirty="0"/>
              <a:t>. Їх причинами є </a:t>
            </a:r>
            <a:r>
              <a:rPr lang="ru-RU" dirty="0" err="1"/>
              <a:t>тератогени</a:t>
            </a:r>
            <a:r>
              <a:rPr lang="ru-RU" dirty="0"/>
              <a:t> —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, </a:t>
            </a:r>
            <a:r>
              <a:rPr lang="ru-RU" dirty="0" err="1"/>
              <a:t>хімічні</a:t>
            </a:r>
            <a:r>
              <a:rPr lang="ru-RU" dirty="0"/>
              <a:t> (</a:t>
            </a:r>
            <a:r>
              <a:rPr lang="ru-RU" dirty="0" err="1"/>
              <a:t>ліки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та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 (</a:t>
            </a:r>
            <a:r>
              <a:rPr lang="ru-RU" dirty="0" err="1"/>
              <a:t>віруси</a:t>
            </a:r>
            <a:r>
              <a:rPr lang="ru-RU" dirty="0"/>
              <a:t>) з </a:t>
            </a:r>
            <a:r>
              <a:rPr lang="ru-RU" dirty="0" err="1"/>
              <a:t>виникненням</a:t>
            </a:r>
            <a:r>
              <a:rPr lang="ru-RU" dirty="0"/>
              <a:t> </a:t>
            </a:r>
            <a:r>
              <a:rPr lang="ru-RU" dirty="0" err="1"/>
              <a:t>морфологічних</a:t>
            </a:r>
            <a:r>
              <a:rPr lang="ru-RU" dirty="0"/>
              <a:t> </a:t>
            </a:r>
            <a:r>
              <a:rPr lang="ru-RU" dirty="0" err="1"/>
              <a:t>аномалій</a:t>
            </a:r>
            <a:r>
              <a:rPr lang="ru-RU" dirty="0"/>
              <a:t> та </a:t>
            </a:r>
            <a:r>
              <a:rPr lang="ru-RU" dirty="0" err="1"/>
              <a:t>вад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Фенокопії</a:t>
            </a:r>
            <a:r>
              <a:rPr lang="ru-RU" dirty="0"/>
              <a:t> часто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спадкові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77984"/>
            <a:ext cx="1656184" cy="355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34943"/>
            <a:ext cx="2520280" cy="344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4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err="1" smtClean="0"/>
              <a:t>Морфози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39752" y="1196752"/>
            <a:ext cx="4896544" cy="5040560"/>
          </a:xfrm>
        </p:spPr>
        <p:txBody>
          <a:bodyPr/>
          <a:lstStyle/>
          <a:p>
            <a:r>
              <a:rPr lang="ru-RU" dirty="0" err="1" smtClean="0"/>
              <a:t>Морфози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фенотипі</a:t>
            </a:r>
            <a:r>
              <a:rPr lang="ru-RU" dirty="0"/>
              <a:t> під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екстремальних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морфози</a:t>
            </a:r>
            <a:r>
              <a:rPr lang="ru-RU" dirty="0"/>
              <a:t> </a:t>
            </a:r>
            <a:r>
              <a:rPr lang="ru-RU" dirty="0" err="1"/>
              <a:t>проявляються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фенотипі</a:t>
            </a:r>
            <a:r>
              <a:rPr lang="ru-RU" dirty="0"/>
              <a:t> та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призводити</a:t>
            </a:r>
            <a:r>
              <a:rPr lang="ru-RU" dirty="0"/>
              <a:t> до </a:t>
            </a:r>
            <a:r>
              <a:rPr lang="ru-RU" dirty="0" err="1"/>
              <a:t>адаптаційних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береться</a:t>
            </a:r>
            <a:r>
              <a:rPr lang="ru-RU" dirty="0"/>
              <a:t> </a:t>
            </a:r>
            <a:r>
              <a:rPr lang="ru-RU" dirty="0" err="1"/>
              <a:t>епігенетичною</a:t>
            </a:r>
            <a:r>
              <a:rPr lang="ru-RU" dirty="0"/>
              <a:t> </a:t>
            </a:r>
            <a:r>
              <a:rPr lang="ru-RU" dirty="0" err="1"/>
              <a:t>теорією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як основа </a:t>
            </a:r>
            <a:r>
              <a:rPr lang="ru-RU" dirty="0" err="1"/>
              <a:t>руху</a:t>
            </a:r>
            <a:r>
              <a:rPr lang="ru-RU" dirty="0"/>
              <a:t> природного добору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модифікаційної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7" y="188640"/>
            <a:ext cx="2140893" cy="64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" y="1628800"/>
            <a:ext cx="1872208" cy="434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6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648"/>
            <a:ext cx="7467600" cy="1143000"/>
          </a:xfrm>
        </p:spPr>
        <p:txBody>
          <a:bodyPr/>
          <a:lstStyle/>
          <a:p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модифікаційна</a:t>
            </a:r>
            <a:r>
              <a:rPr lang="ru-RU" dirty="0"/>
              <a:t> мінливість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24936" cy="1656184"/>
          </a:xfrm>
        </p:spPr>
        <p:txBody>
          <a:bodyPr>
            <a:normAutofit/>
          </a:bodyPr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модифікацій</a:t>
            </a:r>
            <a:r>
              <a:rPr lang="ru-RU" dirty="0"/>
              <a:t> не </a:t>
            </a:r>
            <a:r>
              <a:rPr lang="ru-RU" dirty="0" err="1"/>
              <a:t>успадковуються</a:t>
            </a:r>
            <a:r>
              <a:rPr lang="ru-RU" dirty="0"/>
              <a:t> і є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реакцією</a:t>
            </a:r>
            <a:r>
              <a:rPr lang="ru-RU" dirty="0"/>
              <a:t> генотипу на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4940"/>
            <a:ext cx="2880320" cy="427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61" y="2708920"/>
            <a:ext cx="4809411" cy="38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482"/>
            <a:ext cx="7467600" cy="1143000"/>
          </a:xfrm>
        </p:spPr>
        <p:txBody>
          <a:bodyPr/>
          <a:lstStyle/>
          <a:p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тригеру</a:t>
            </a:r>
            <a:r>
              <a:rPr lang="ru-RU" dirty="0"/>
              <a:t> </a:t>
            </a:r>
            <a:r>
              <a:rPr lang="ru-RU" dirty="0" err="1"/>
              <a:t>модифікаціями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925144"/>
          </a:xfrm>
        </p:spPr>
        <p:txBody>
          <a:bodyPr/>
          <a:lstStyle/>
          <a:p>
            <a:r>
              <a:rPr lang="ru-RU" dirty="0"/>
              <a:t>Як приклад </a:t>
            </a:r>
            <a:r>
              <a:rPr lang="ru-RU" dirty="0" err="1"/>
              <a:t>довготривалої</a:t>
            </a:r>
            <a:r>
              <a:rPr lang="ru-RU" dirty="0"/>
              <a:t> </a:t>
            </a:r>
            <a:r>
              <a:rPr lang="ru-RU" dirty="0" err="1"/>
              <a:t>модифікаційної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 </a:t>
            </a:r>
            <a:r>
              <a:rPr lang="ru-RU" dirty="0" err="1"/>
              <a:t>розглянемо</a:t>
            </a:r>
            <a:r>
              <a:rPr lang="ru-RU" dirty="0"/>
              <a:t> оперон </a:t>
            </a:r>
            <a:r>
              <a:rPr lang="ru-RU" dirty="0" err="1"/>
              <a:t>бактерій</a:t>
            </a:r>
            <a:r>
              <a:rPr lang="ru-RU" dirty="0"/>
              <a:t>. Оперон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генетичного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кодують</a:t>
            </a:r>
            <a:r>
              <a:rPr lang="ru-RU" dirty="0"/>
              <a:t> </a:t>
            </a:r>
            <a:r>
              <a:rPr lang="ru-RU" dirty="0" err="1"/>
              <a:t>сумісно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працюючі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об'єднуються</a:t>
            </a:r>
            <a:r>
              <a:rPr lang="ru-RU" dirty="0"/>
              <a:t> під одним промотором.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17919"/>
            <a:ext cx="3331889" cy="531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Цитоплазматичне</a:t>
            </a:r>
            <a:r>
              <a:rPr lang="ru-RU" dirty="0"/>
              <a:t> </a:t>
            </a:r>
            <a:r>
              <a:rPr lang="ru-RU" dirty="0" err="1"/>
              <a:t>успадковування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Цитоплазматична</a:t>
            </a:r>
            <a:r>
              <a:rPr lang="ru-RU" dirty="0"/>
              <a:t> </a:t>
            </a:r>
            <a:r>
              <a:rPr lang="ru-RU" dirty="0" err="1"/>
              <a:t>спадковість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спадковість</a:t>
            </a:r>
            <a:r>
              <a:rPr lang="ru-RU" dirty="0"/>
              <a:t>, яка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потраплянні</a:t>
            </a:r>
            <a:r>
              <a:rPr lang="ru-RU" dirty="0"/>
              <a:t> у цитоплазму </a:t>
            </a:r>
            <a:r>
              <a:rPr lang="ru-RU" dirty="0" err="1"/>
              <a:t>речовини-індуктора</a:t>
            </a:r>
            <a:r>
              <a:rPr lang="ru-RU" dirty="0"/>
              <a:t>, яке </a:t>
            </a:r>
            <a:r>
              <a:rPr lang="ru-RU" dirty="0" err="1"/>
              <a:t>запускає</a:t>
            </a:r>
            <a:r>
              <a:rPr lang="ru-RU" dirty="0"/>
              <a:t> </a:t>
            </a:r>
            <a:r>
              <a:rPr lang="ru-RU" dirty="0" err="1"/>
              <a:t>експресію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(</a:t>
            </a:r>
            <a:r>
              <a:rPr lang="ru-RU" dirty="0" err="1"/>
              <a:t>активує</a:t>
            </a:r>
            <a:r>
              <a:rPr lang="ru-RU" dirty="0"/>
              <a:t> оперон)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ауторепродукуванні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цитоплазми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36177"/>
            <a:ext cx="3629000" cy="300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добір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модифікаційну</a:t>
            </a:r>
            <a:r>
              <a:rPr lang="ru-RU" dirty="0"/>
              <a:t> мінливість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19056" cy="4873752"/>
          </a:xfrm>
        </p:spPr>
        <p:txBody>
          <a:bodyPr/>
          <a:lstStyle/>
          <a:p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добір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виживання</a:t>
            </a:r>
            <a:r>
              <a:rPr lang="ru-RU" dirty="0"/>
              <a:t> </a:t>
            </a:r>
            <a:r>
              <a:rPr lang="ru-RU" dirty="0" err="1"/>
              <a:t>найпристосованіших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і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нащадків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закріпленими</a:t>
            </a:r>
            <a:r>
              <a:rPr lang="ru-RU" dirty="0"/>
              <a:t> </a:t>
            </a:r>
            <a:r>
              <a:rPr lang="ru-RU" dirty="0" err="1"/>
              <a:t>вдалими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.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природного добору: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1"/>
          <a:stretch/>
        </p:blipFill>
        <p:spPr bwMode="auto">
          <a:xfrm>
            <a:off x="0" y="3573016"/>
            <a:ext cx="4461267" cy="319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06291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436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Модифікаційна мінливість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23328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Людина, </a:t>
            </a: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використовувала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модифікаційної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господарстві</a:t>
            </a:r>
            <a:r>
              <a:rPr lang="ru-RU" dirty="0"/>
              <a:t>. При </a:t>
            </a:r>
            <a:r>
              <a:rPr lang="ru-RU" dirty="0" err="1"/>
              <a:t>знанні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потреба у </a:t>
            </a:r>
            <a:r>
              <a:rPr lang="ru-RU" dirty="0" err="1"/>
              <a:t>світлі</a:t>
            </a:r>
            <a:r>
              <a:rPr lang="ru-RU" dirty="0"/>
              <a:t>,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температурні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спланувати</a:t>
            </a:r>
            <a:r>
              <a:rPr lang="ru-RU" dirty="0"/>
              <a:t> </a:t>
            </a:r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(у межах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)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— </a:t>
            </a:r>
            <a:r>
              <a:rPr lang="ru-RU" dirty="0" err="1"/>
              <a:t>досягнути</a:t>
            </a:r>
            <a:r>
              <a:rPr lang="ru-RU" dirty="0"/>
              <a:t> </a:t>
            </a:r>
            <a:r>
              <a:rPr lang="ru-RU" dirty="0" err="1"/>
              <a:t>найвищої</a:t>
            </a:r>
            <a:r>
              <a:rPr lang="ru-RU" dirty="0"/>
              <a:t> </a:t>
            </a:r>
            <a:r>
              <a:rPr lang="ru-RU" dirty="0" err="1"/>
              <a:t>плодоносності</a:t>
            </a:r>
            <a:r>
              <a:rPr lang="ru-RU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1944216" cy="272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1728192" cy="2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2117" y="476672"/>
            <a:ext cx="8208912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Модифікаційна мінливість —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фенотипі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пристосувальний</a:t>
            </a:r>
            <a:r>
              <a:rPr lang="ru-RU" dirty="0"/>
              <a:t> характер та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генотипу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7941477" cy="352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/>
              <a:t>комах та </a:t>
            </a:r>
            <a:r>
              <a:rPr lang="ru-RU" dirty="0" err="1"/>
              <a:t>тварин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63272" cy="14401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 при </a:t>
            </a:r>
            <a:r>
              <a:rPr lang="ru-RU" dirty="0" err="1"/>
              <a:t>підйомі</a:t>
            </a:r>
            <a:r>
              <a:rPr lang="ru-RU" dirty="0"/>
              <a:t> в гори у </a:t>
            </a:r>
            <a:r>
              <a:rPr lang="ru-RU" dirty="0" err="1"/>
              <a:t>тварин</a:t>
            </a:r>
            <a:r>
              <a:rPr lang="ru-RU" dirty="0"/>
              <a:t> (гомеостаз)</a:t>
            </a:r>
          </a:p>
          <a:p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пігментації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при </a:t>
            </a:r>
            <a:r>
              <a:rPr lang="ru-RU" dirty="0" err="1"/>
              <a:t>інтенсивній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випромінення</a:t>
            </a:r>
            <a:endParaRPr lang="ru-RU" dirty="0"/>
          </a:p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рухового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тренувань</a:t>
            </a:r>
            <a:endParaRPr lang="ru-RU" dirty="0"/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4680520" cy="335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err="1" smtClean="0"/>
              <a:t>Шрами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морфоз</a:t>
            </a:r>
            <a:r>
              <a:rPr lang="ru-RU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3456384"/>
          </a:xfrm>
        </p:spPr>
        <p:txBody>
          <a:bodyPr/>
          <a:lstStyle/>
          <a:p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колорадських</a:t>
            </a:r>
            <a:r>
              <a:rPr lang="ru-RU" dirty="0"/>
              <a:t> </a:t>
            </a:r>
            <a:r>
              <a:rPr lang="ru-RU" dirty="0" err="1"/>
              <a:t>жуків</a:t>
            </a:r>
            <a:r>
              <a:rPr lang="ru-RU" dirty="0"/>
              <a:t> 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впливі</a:t>
            </a:r>
            <a:r>
              <a:rPr lang="ru-RU" dirty="0"/>
              <a:t> на їх </a:t>
            </a:r>
            <a:r>
              <a:rPr lang="ru-RU" dirty="0" err="1"/>
              <a:t>лялечки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низьких</a:t>
            </a:r>
            <a:r>
              <a:rPr lang="ru-RU" dirty="0"/>
              <a:t> температур</a:t>
            </a:r>
          </a:p>
          <a:p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хутра</a:t>
            </a:r>
            <a:r>
              <a:rPr lang="ru-RU" dirty="0"/>
              <a:t>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погодних</a:t>
            </a:r>
            <a:r>
              <a:rPr lang="ru-RU" dirty="0"/>
              <a:t> умов</a:t>
            </a:r>
          </a:p>
          <a:p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метеликів</a:t>
            </a:r>
            <a:r>
              <a:rPr lang="ru-RU" dirty="0"/>
              <a:t> з роду Ванесса (</a:t>
            </a:r>
            <a:r>
              <a:rPr lang="en-US" dirty="0"/>
              <a:t>Vanessa)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при </a:t>
            </a:r>
            <a:r>
              <a:rPr lang="ru-RU" dirty="0" err="1"/>
              <a:t>змінах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endParaRPr lang="ru-RU" dirty="0"/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57264"/>
            <a:ext cx="3960440" cy="288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5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/>
              <a:t>рослин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r>
              <a:rPr lang="ru-RU" dirty="0" err="1"/>
              <a:t>Різна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та надводного </a:t>
            </a:r>
            <a:r>
              <a:rPr lang="ru-RU" dirty="0" err="1"/>
              <a:t>листя</a:t>
            </a:r>
            <a:r>
              <a:rPr lang="ru-RU" dirty="0"/>
              <a:t> у </a:t>
            </a:r>
            <a:r>
              <a:rPr lang="ru-RU" dirty="0" err="1"/>
              <a:t>рослин</a:t>
            </a:r>
            <a:r>
              <a:rPr lang="ru-RU" dirty="0"/>
              <a:t> водяного лютика</a:t>
            </a:r>
          </a:p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низькорослих</a:t>
            </a:r>
            <a:r>
              <a:rPr lang="ru-RU" dirty="0"/>
              <a:t> форм з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рівнинних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вирощених</a:t>
            </a:r>
            <a:r>
              <a:rPr lang="ru-RU" dirty="0"/>
              <a:t> у горах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34538"/>
            <a:ext cx="6336704" cy="356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9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робота </a:t>
            </a:r>
            <a:r>
              <a:rPr lang="ru-RU" dirty="0" err="1"/>
              <a:t>генів</a:t>
            </a:r>
            <a:r>
              <a:rPr lang="ru-RU" dirty="0"/>
              <a:t> </a:t>
            </a:r>
            <a:r>
              <a:rPr lang="ru-RU" dirty="0" err="1"/>
              <a:t>лактозного</a:t>
            </a:r>
            <a:r>
              <a:rPr lang="ru-RU" dirty="0"/>
              <a:t> оперона </a:t>
            </a:r>
            <a:r>
              <a:rPr lang="ru-RU" dirty="0" err="1"/>
              <a:t>кишечної</a:t>
            </a:r>
            <a:r>
              <a:rPr lang="ru-RU" dirty="0"/>
              <a:t> </a:t>
            </a:r>
            <a:r>
              <a:rPr lang="ru-RU" dirty="0" err="1"/>
              <a:t>палички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40876"/>
            <a:ext cx="5256584" cy="355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Засмага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506343" cy="432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Умовна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модифікаційної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800" dirty="0" smtClean="0"/>
              <a:t>За </a:t>
            </a:r>
            <a:r>
              <a:rPr lang="ru-RU" sz="2800" dirty="0"/>
              <a:t>характером </a:t>
            </a:r>
            <a:r>
              <a:rPr lang="ru-RU" sz="2800" dirty="0" err="1"/>
              <a:t>змін</a:t>
            </a:r>
            <a:r>
              <a:rPr lang="ru-RU" sz="2800" dirty="0"/>
              <a:t> в </a:t>
            </a:r>
            <a:r>
              <a:rPr lang="ru-RU" sz="2800" dirty="0" err="1"/>
              <a:t>організмі</a:t>
            </a:r>
            <a:r>
              <a:rPr lang="ru-RU" sz="2800" dirty="0"/>
              <a:t> </a:t>
            </a:r>
          </a:p>
          <a:p>
            <a:pPr marL="0" indent="0" algn="ctr">
              <a:buNone/>
            </a:pPr>
            <a:r>
              <a:rPr lang="ru-RU" sz="2800" dirty="0" err="1"/>
              <a:t>Морфологічні</a:t>
            </a:r>
            <a:r>
              <a:rPr lang="ru-RU" sz="2800" dirty="0"/>
              <a:t> </a:t>
            </a:r>
            <a:r>
              <a:rPr lang="ru-RU" sz="2800" dirty="0" err="1"/>
              <a:t>зміни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 err="1"/>
              <a:t>Фізіологічні</a:t>
            </a:r>
            <a:r>
              <a:rPr lang="ru-RU" sz="2800" dirty="0"/>
              <a:t> та </a:t>
            </a:r>
            <a:r>
              <a:rPr lang="ru-RU" sz="2800" dirty="0" err="1"/>
              <a:t>біохімічні</a:t>
            </a:r>
            <a:r>
              <a:rPr lang="ru-RU" sz="2800" dirty="0"/>
              <a:t> </a:t>
            </a:r>
            <a:r>
              <a:rPr lang="ru-RU" sz="2800" dirty="0" err="1"/>
              <a:t>адаптації</a:t>
            </a:r>
            <a:r>
              <a:rPr lang="ru-RU" sz="2800" dirty="0"/>
              <a:t> — гомеостаз</a:t>
            </a:r>
          </a:p>
          <a:p>
            <a:pPr algn="ctr">
              <a:buFont typeface="Wingdings" pitchFamily="2" charset="2"/>
              <a:buChar char="q"/>
            </a:pPr>
            <a:r>
              <a:rPr lang="ru-RU" sz="2800" dirty="0" smtClean="0"/>
              <a:t>За </a:t>
            </a:r>
            <a:r>
              <a:rPr lang="ru-RU" sz="2800" dirty="0"/>
              <a:t>спектром </a:t>
            </a:r>
            <a:r>
              <a:rPr lang="ru-RU" sz="2800" dirty="0" err="1"/>
              <a:t>норми</a:t>
            </a:r>
            <a:r>
              <a:rPr lang="ru-RU" sz="2800" dirty="0"/>
              <a:t> </a:t>
            </a:r>
            <a:r>
              <a:rPr lang="ru-RU" sz="2800" dirty="0" err="1"/>
              <a:t>реакції</a:t>
            </a:r>
            <a:r>
              <a:rPr lang="ru-RU" sz="2800" dirty="0"/>
              <a:t> </a:t>
            </a:r>
          </a:p>
          <a:p>
            <a:pPr marL="0" indent="0" algn="ctr">
              <a:buNone/>
            </a:pPr>
            <a:r>
              <a:rPr lang="ru-RU" sz="2800" dirty="0" err="1"/>
              <a:t>Вузькі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 err="1"/>
              <a:t>Широкі</a:t>
            </a:r>
            <a:endParaRPr lang="ru-RU" sz="2800" dirty="0"/>
          </a:p>
          <a:p>
            <a:pPr algn="ctr">
              <a:buFont typeface="Wingdings" pitchFamily="2" charset="2"/>
              <a:buChar char="q"/>
            </a:pPr>
            <a:r>
              <a:rPr lang="ru-RU" sz="2800" dirty="0" smtClean="0"/>
              <a:t>За </a:t>
            </a:r>
            <a:r>
              <a:rPr lang="ru-RU" sz="2800" dirty="0" err="1"/>
              <a:t>значенням</a:t>
            </a:r>
            <a:r>
              <a:rPr lang="ru-RU" sz="2800" dirty="0"/>
              <a:t> </a:t>
            </a:r>
          </a:p>
          <a:p>
            <a:pPr marL="0" indent="0" algn="ctr">
              <a:buNone/>
            </a:pPr>
            <a:r>
              <a:rPr lang="ru-RU" sz="2800" dirty="0" err="1"/>
              <a:t>Пристосувальні</a:t>
            </a:r>
            <a:r>
              <a:rPr lang="ru-RU" sz="2800" dirty="0"/>
              <a:t> </a:t>
            </a:r>
            <a:r>
              <a:rPr lang="ru-RU" sz="2800" dirty="0" err="1"/>
              <a:t>модифікації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 err="1"/>
              <a:t>Морфози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 err="1"/>
              <a:t>Фенокопії</a:t>
            </a:r>
            <a:endParaRPr lang="ru-RU" sz="2800" dirty="0"/>
          </a:p>
          <a:p>
            <a:pPr algn="ctr">
              <a:buFont typeface="Wingdings" pitchFamily="2" charset="2"/>
              <a:buChar char="q"/>
            </a:pPr>
            <a:r>
              <a:rPr lang="ru-RU" sz="2800" dirty="0" smtClean="0"/>
              <a:t>За </a:t>
            </a:r>
            <a:r>
              <a:rPr lang="ru-RU" sz="2800" dirty="0" err="1"/>
              <a:t>тривалістю</a:t>
            </a:r>
            <a:r>
              <a:rPr lang="ru-RU" sz="2800" dirty="0"/>
              <a:t> </a:t>
            </a:r>
          </a:p>
          <a:p>
            <a:pPr marL="0" indent="0" algn="ctr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4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модифікаційної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96544"/>
          </a:xfrm>
        </p:spPr>
        <p:txBody>
          <a:bodyPr>
            <a:normAutofit/>
          </a:bodyPr>
          <a:lstStyle/>
          <a:p>
            <a:r>
              <a:rPr lang="ru-RU" sz="2800" dirty="0" err="1"/>
              <a:t>Ген→білок→зміна</a:t>
            </a:r>
            <a:r>
              <a:rPr lang="ru-RU" sz="2800" dirty="0"/>
              <a:t> у </a:t>
            </a:r>
            <a:r>
              <a:rPr lang="ru-RU" sz="2800" dirty="0" err="1"/>
              <a:t>фенотипі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</a:t>
            </a:r>
            <a:r>
              <a:rPr lang="ru-RU" sz="2800" dirty="0"/>
              <a:t>↑     ↑</a:t>
            </a:r>
          </a:p>
          <a:p>
            <a:r>
              <a:rPr lang="ru-RU" sz="2800" dirty="0" err="1"/>
              <a:t>Навколишнє</a:t>
            </a:r>
            <a:r>
              <a:rPr lang="ru-RU" sz="2800" dirty="0"/>
              <a:t> </a:t>
            </a:r>
            <a:r>
              <a:rPr lang="ru-RU" sz="2800" dirty="0" err="1" smtClean="0"/>
              <a:t>середовище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err="1"/>
              <a:t>Модифікайна</a:t>
            </a:r>
            <a:r>
              <a:rPr lang="ru-RU" sz="2800" dirty="0"/>
              <a:t> мінливість — результат не </a:t>
            </a:r>
            <a:r>
              <a:rPr lang="ru-RU" sz="2800" dirty="0" err="1"/>
              <a:t>змін</a:t>
            </a:r>
            <a:r>
              <a:rPr lang="ru-RU" sz="2800" dirty="0"/>
              <a:t> генотипу, а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реакції</a:t>
            </a:r>
            <a:r>
              <a:rPr lang="ru-RU" sz="2800" dirty="0"/>
              <a:t> на </a:t>
            </a:r>
            <a:r>
              <a:rPr lang="ru-RU" sz="2800" dirty="0" err="1"/>
              <a:t>умови</a:t>
            </a:r>
            <a:r>
              <a:rPr lang="ru-RU" sz="2800" dirty="0"/>
              <a:t>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. </a:t>
            </a:r>
            <a:r>
              <a:rPr lang="ru-RU" sz="2800" dirty="0" err="1"/>
              <a:t>Тобто</a:t>
            </a:r>
            <a:r>
              <a:rPr lang="ru-RU" sz="2800" dirty="0"/>
              <a:t> структура </a:t>
            </a:r>
            <a:r>
              <a:rPr lang="ru-RU" sz="2800" dirty="0" err="1"/>
              <a:t>генів</a:t>
            </a:r>
            <a:r>
              <a:rPr lang="ru-RU" sz="2800" dirty="0"/>
              <a:t> не </a:t>
            </a:r>
            <a:r>
              <a:rPr lang="ru-RU" sz="2800" dirty="0" err="1"/>
              <a:t>змінюється</a:t>
            </a:r>
            <a:r>
              <a:rPr lang="ru-RU" sz="2800" dirty="0"/>
              <a:t>, — </a:t>
            </a:r>
            <a:r>
              <a:rPr lang="ru-RU" sz="2800" dirty="0" err="1"/>
              <a:t>змінюється</a:t>
            </a:r>
            <a:r>
              <a:rPr lang="ru-RU" sz="2800" dirty="0"/>
              <a:t> </a:t>
            </a:r>
            <a:r>
              <a:rPr lang="ru-RU" sz="2800" dirty="0" err="1"/>
              <a:t>експресія</a:t>
            </a:r>
            <a:r>
              <a:rPr lang="ru-RU" sz="2800" dirty="0"/>
              <a:t> </a:t>
            </a:r>
            <a:r>
              <a:rPr lang="ru-RU" sz="2800" dirty="0" err="1"/>
              <a:t>генів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9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496944" cy="2780928"/>
          </a:xfrm>
        </p:spPr>
        <p:txBody>
          <a:bodyPr/>
          <a:lstStyle/>
          <a:p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під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ферментативних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обумовлюється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їх </a:t>
            </a:r>
            <a:r>
              <a:rPr lang="ru-RU" dirty="0" err="1"/>
              <a:t>біосинтезу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МАР-</a:t>
            </a:r>
            <a:r>
              <a:rPr lang="ru-RU" dirty="0" err="1"/>
              <a:t>кіназа</a:t>
            </a:r>
            <a:r>
              <a:rPr lang="ru-RU" dirty="0"/>
              <a:t>, </a:t>
            </a:r>
            <a:r>
              <a:rPr lang="ru-RU" dirty="0" err="1"/>
              <a:t>обумовлюють</a:t>
            </a:r>
            <a:r>
              <a:rPr lang="ru-RU" dirty="0"/>
              <a:t> </a:t>
            </a:r>
            <a:r>
              <a:rPr lang="ru-RU" dirty="0" err="1"/>
              <a:t>регуляцію</a:t>
            </a:r>
            <a:r>
              <a:rPr lang="ru-RU" dirty="0"/>
              <a:t> </a:t>
            </a:r>
            <a:r>
              <a:rPr lang="ru-RU" dirty="0" err="1"/>
              <a:t>транскипції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, яка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628685" cy="340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7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68952" cy="2880320"/>
          </a:xfrm>
        </p:spPr>
        <p:txBody>
          <a:bodyPr/>
          <a:lstStyle/>
          <a:p>
            <a:r>
              <a:rPr lang="ru-RU" dirty="0" err="1"/>
              <a:t>Інший</a:t>
            </a:r>
            <a:r>
              <a:rPr lang="ru-RU" dirty="0"/>
              <a:t> приклад — сезонна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хутра</a:t>
            </a:r>
            <a:r>
              <a:rPr lang="ru-RU" dirty="0"/>
              <a:t> у </a:t>
            </a:r>
            <a:r>
              <a:rPr lang="ru-RU" dirty="0" err="1"/>
              <a:t>тварин</a:t>
            </a:r>
            <a:r>
              <a:rPr lang="ru-RU" dirty="0"/>
              <a:t> (</a:t>
            </a:r>
            <a:r>
              <a:rPr lang="ru-RU" dirty="0" err="1"/>
              <a:t>линяння</a:t>
            </a:r>
            <a:r>
              <a:rPr lang="ru-RU" dirty="0"/>
              <a:t>). </a:t>
            </a:r>
            <a:r>
              <a:rPr lang="ru-RU" dirty="0" err="1"/>
              <a:t>Линяння</a:t>
            </a:r>
            <a:r>
              <a:rPr lang="ru-RU" dirty="0"/>
              <a:t> та </a:t>
            </a:r>
            <a:r>
              <a:rPr lang="ru-RU" dirty="0" err="1"/>
              <a:t>наступна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обумовлені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температурних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на </a:t>
            </a:r>
            <a:r>
              <a:rPr lang="ru-RU" dirty="0" err="1"/>
              <a:t>гіпофіз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тиреотропного гормону.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 </a:t>
            </a:r>
            <a:r>
              <a:rPr lang="ru-RU" dirty="0" err="1"/>
              <a:t>щитоподібну</a:t>
            </a:r>
            <a:r>
              <a:rPr lang="ru-RU" dirty="0"/>
              <a:t> </a:t>
            </a:r>
            <a:r>
              <a:rPr lang="ru-RU" dirty="0" err="1"/>
              <a:t>залозу</a:t>
            </a:r>
            <a:r>
              <a:rPr lang="ru-RU" dirty="0"/>
              <a:t>, під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наступає</a:t>
            </a:r>
            <a:r>
              <a:rPr lang="ru-RU" dirty="0"/>
              <a:t> </a:t>
            </a:r>
            <a:r>
              <a:rPr lang="ru-RU" dirty="0" err="1"/>
              <a:t>линяння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996952"/>
            <a:ext cx="6857409" cy="364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5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r>
              <a:rPr lang="ru-RU" dirty="0"/>
              <a:t>Норма </a:t>
            </a:r>
            <a:r>
              <a:rPr lang="ru-RU" dirty="0" err="1"/>
              <a:t>реакції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67600" cy="2448272"/>
          </a:xfrm>
        </p:spPr>
        <p:txBody>
          <a:bodyPr/>
          <a:lstStyle/>
          <a:p>
            <a:r>
              <a:rPr lang="ru-RU" dirty="0"/>
              <a:t>Норма </a:t>
            </a:r>
            <a:r>
              <a:rPr lang="ru-RU" dirty="0" err="1"/>
              <a:t>реакції</a:t>
            </a:r>
            <a:r>
              <a:rPr lang="ru-RU" dirty="0"/>
              <a:t> — спектр </a:t>
            </a:r>
            <a:r>
              <a:rPr lang="ru-RU" dirty="0" err="1"/>
              <a:t>експресії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при </a:t>
            </a:r>
            <a:r>
              <a:rPr lang="ru-RU" dirty="0" err="1"/>
              <a:t>незмінному</a:t>
            </a:r>
            <a:r>
              <a:rPr lang="ru-RU" dirty="0"/>
              <a:t> </a:t>
            </a:r>
            <a:r>
              <a:rPr lang="ru-RU" dirty="0" err="1"/>
              <a:t>генотипі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вибирається</a:t>
            </a:r>
            <a:r>
              <a:rPr lang="ru-RU" dirty="0"/>
              <a:t> </a:t>
            </a:r>
            <a:r>
              <a:rPr lang="ru-RU" dirty="0" err="1"/>
              <a:t>найвідповідніший</a:t>
            </a:r>
            <a:r>
              <a:rPr lang="ru-RU" dirty="0"/>
              <a:t> </a:t>
            </a:r>
            <a:r>
              <a:rPr lang="ru-RU" dirty="0" err="1"/>
              <a:t>умовам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генетичного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специфічний</a:t>
            </a:r>
            <a:r>
              <a:rPr lang="ru-RU" dirty="0"/>
              <a:t> фенотип.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94101"/>
            <a:ext cx="4248472" cy="366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78428" cy="57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Характеристика </a:t>
            </a:r>
            <a:r>
              <a:rPr lang="ru-RU" dirty="0" err="1"/>
              <a:t>модифікаційної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err="1" smtClean="0"/>
              <a:t>Оборотність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err="1"/>
              <a:t>зміни</a:t>
            </a:r>
            <a:r>
              <a:rPr lang="ru-RU" sz="2800" dirty="0"/>
              <a:t> </a:t>
            </a:r>
            <a:r>
              <a:rPr lang="ru-RU" sz="2800" dirty="0" err="1"/>
              <a:t>зникають</a:t>
            </a:r>
            <a:r>
              <a:rPr lang="ru-RU" sz="2800" dirty="0"/>
              <a:t> при </a:t>
            </a:r>
            <a:r>
              <a:rPr lang="ru-RU" sz="2800" dirty="0" err="1"/>
              <a:t>зникненні</a:t>
            </a:r>
            <a:r>
              <a:rPr lang="ru-RU" sz="2800" dirty="0"/>
              <a:t> </a:t>
            </a:r>
            <a:r>
              <a:rPr lang="ru-RU" sz="2800" dirty="0" err="1"/>
              <a:t>специфічних</a:t>
            </a:r>
            <a:r>
              <a:rPr lang="ru-RU" sz="2800" dirty="0"/>
              <a:t> умов </a:t>
            </a:r>
            <a:r>
              <a:rPr lang="ru-RU" sz="2800" dirty="0" err="1"/>
              <a:t>середовища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призвели</a:t>
            </a:r>
            <a:r>
              <a:rPr lang="ru-RU" sz="2800" dirty="0"/>
              <a:t> до </a:t>
            </a:r>
            <a:r>
              <a:rPr lang="ru-RU" sz="2800" dirty="0" err="1"/>
              <a:t>появи</a:t>
            </a:r>
            <a:r>
              <a:rPr lang="ru-RU" sz="2800" dirty="0"/>
              <a:t> </a:t>
            </a:r>
            <a:r>
              <a:rPr lang="ru-RU" sz="2800" dirty="0" err="1"/>
              <a:t>модифікації</a:t>
            </a:r>
            <a:r>
              <a:rPr lang="ru-RU" sz="2800" dirty="0"/>
              <a:t>;</a:t>
            </a:r>
          </a:p>
          <a:p>
            <a:r>
              <a:rPr lang="ru-RU" sz="2800" dirty="0" err="1" smtClean="0"/>
              <a:t>Груповий</a:t>
            </a:r>
            <a:r>
              <a:rPr lang="ru-RU" sz="2800" dirty="0" smtClean="0"/>
              <a:t> </a:t>
            </a:r>
            <a:r>
              <a:rPr lang="ru-RU" sz="2800" dirty="0"/>
              <a:t>характер;</a:t>
            </a:r>
          </a:p>
          <a:p>
            <a:r>
              <a:rPr lang="ru-RU" sz="2800" dirty="0" err="1" smtClean="0"/>
              <a:t>Зміни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фенотипі</a:t>
            </a:r>
            <a:r>
              <a:rPr lang="ru-RU" sz="2800" dirty="0"/>
              <a:t> не </a:t>
            </a:r>
            <a:r>
              <a:rPr lang="ru-RU" sz="2800" dirty="0" err="1"/>
              <a:t>успадковуються</a:t>
            </a:r>
            <a:r>
              <a:rPr lang="ru-RU" sz="2800" dirty="0"/>
              <a:t> — </a:t>
            </a:r>
            <a:r>
              <a:rPr lang="ru-RU" sz="2800" dirty="0" err="1"/>
              <a:t>успадковується</a:t>
            </a:r>
            <a:r>
              <a:rPr lang="ru-RU" sz="2800" dirty="0"/>
              <a:t> норма </a:t>
            </a:r>
            <a:r>
              <a:rPr lang="ru-RU" sz="2800" dirty="0" err="1"/>
              <a:t>реакції</a:t>
            </a:r>
            <a:r>
              <a:rPr lang="ru-RU" sz="2800" dirty="0"/>
              <a:t> генотипу;</a:t>
            </a:r>
          </a:p>
          <a:p>
            <a:r>
              <a:rPr lang="ru-RU" sz="2800" dirty="0" err="1" smtClean="0"/>
              <a:t>Статистична</a:t>
            </a:r>
            <a:r>
              <a:rPr lang="ru-RU" sz="2800" dirty="0" smtClean="0"/>
              <a:t> </a:t>
            </a:r>
            <a:r>
              <a:rPr lang="ru-RU" sz="2800" dirty="0" err="1"/>
              <a:t>закономірність</a:t>
            </a:r>
            <a:r>
              <a:rPr lang="ru-RU" sz="2800" dirty="0"/>
              <a:t> </a:t>
            </a:r>
            <a:r>
              <a:rPr lang="ru-RU" sz="2800" dirty="0" err="1"/>
              <a:t>варіаційних</a:t>
            </a:r>
            <a:r>
              <a:rPr lang="ru-RU" sz="2800" dirty="0"/>
              <a:t> </a:t>
            </a:r>
            <a:r>
              <a:rPr lang="ru-RU" sz="2800" dirty="0" err="1"/>
              <a:t>рядів</a:t>
            </a:r>
            <a:r>
              <a:rPr lang="ru-RU" sz="2800" dirty="0"/>
              <a:t>;</a:t>
            </a:r>
          </a:p>
          <a:p>
            <a:r>
              <a:rPr lang="ru-RU" sz="2800" dirty="0" err="1" smtClean="0"/>
              <a:t>Модифікації</a:t>
            </a:r>
            <a:r>
              <a:rPr lang="ru-RU" sz="2800" dirty="0" smtClean="0"/>
              <a:t> </a:t>
            </a:r>
            <a:r>
              <a:rPr lang="ru-RU" sz="2800" dirty="0" err="1"/>
              <a:t>диференціюють</a:t>
            </a:r>
            <a:r>
              <a:rPr lang="ru-RU" sz="2800" dirty="0"/>
              <a:t> фенотип, не </a:t>
            </a:r>
            <a:r>
              <a:rPr lang="ru-RU" sz="2800" dirty="0" err="1"/>
              <a:t>змінюючи</a:t>
            </a:r>
            <a:r>
              <a:rPr lang="ru-RU" sz="2800" dirty="0"/>
              <a:t> генотип.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</TotalTime>
  <Words>663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Модефікаційна мінливість</vt:lpstr>
      <vt:lpstr>Презентация PowerPoint</vt:lpstr>
      <vt:lpstr>Умовна класифікація модифікаційної мінливості</vt:lpstr>
      <vt:lpstr>Механізм модифікаційної мінливості</vt:lpstr>
      <vt:lpstr>Презентация PowerPoint</vt:lpstr>
      <vt:lpstr>Презентация PowerPoint</vt:lpstr>
      <vt:lpstr>Норма реакції</vt:lpstr>
      <vt:lpstr>Презентация PowerPoint</vt:lpstr>
      <vt:lpstr>Характеристика модифікаційної мінливості</vt:lpstr>
      <vt:lpstr>Аналіз та закономірності модифікаційної мінливості</vt:lpstr>
      <vt:lpstr>Варіаційна крива</vt:lpstr>
      <vt:lpstr>Форми модифікаційної мінливості</vt:lpstr>
      <vt:lpstr>Морфози</vt:lpstr>
      <vt:lpstr>Тривала модифікаційна мінливість</vt:lpstr>
      <vt:lpstr>Регуляція тригеру модифікаціями</vt:lpstr>
      <vt:lpstr>Цитоплазматичне успадковування</vt:lpstr>
      <vt:lpstr>Природний добір та його вплив на модифікаційну мінливість</vt:lpstr>
      <vt:lpstr>Презентация PowerPoint</vt:lpstr>
      <vt:lpstr>Модифікаційна мінливість у житті людини</vt:lpstr>
      <vt:lpstr>У комах та тварин </vt:lpstr>
      <vt:lpstr>Шрами (морфоз) </vt:lpstr>
      <vt:lpstr>У рослин </vt:lpstr>
      <vt:lpstr>У бактерій </vt:lpstr>
      <vt:lpstr>Засмага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Модефікаційна мінливість</dc:title>
  <cp:lastModifiedBy>Admin</cp:lastModifiedBy>
  <cp:revision>3</cp:revision>
  <dcterms:modified xsi:type="dcterms:W3CDTF">2013-10-11T04:06:31Z</dcterms:modified>
</cp:coreProperties>
</file>