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1" r:id="rId2"/>
    <p:sldId id="259" r:id="rId3"/>
    <p:sldId id="260" r:id="rId4"/>
    <p:sldId id="261" r:id="rId5"/>
    <p:sldId id="284" r:id="rId6"/>
    <p:sldId id="265" r:id="rId7"/>
    <p:sldId id="283" r:id="rId8"/>
    <p:sldId id="262" r:id="rId9"/>
    <p:sldId id="288" r:id="rId10"/>
    <p:sldId id="285" r:id="rId11"/>
    <p:sldId id="267" r:id="rId12"/>
    <p:sldId id="269" r:id="rId13"/>
    <p:sldId id="286" r:id="rId14"/>
    <p:sldId id="287" r:id="rId15"/>
    <p:sldId id="266" r:id="rId16"/>
    <p:sldId id="271" r:id="rId17"/>
    <p:sldId id="273" r:id="rId18"/>
    <p:sldId id="275" r:id="rId19"/>
    <p:sldId id="276" r:id="rId20"/>
    <p:sldId id="277" r:id="rId21"/>
    <p:sldId id="279" r:id="rId22"/>
    <p:sldId id="278" r:id="rId23"/>
    <p:sldId id="292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D1EBD2"/>
    <a:srgbClr val="ADDBAE"/>
    <a:srgbClr val="A9C571"/>
    <a:srgbClr val="85C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907869-3C4F-4B63-9E98-5B1CD0160190}" type="doc">
      <dgm:prSet loTypeId="urn:microsoft.com/office/officeart/2005/8/layout/hierarchy2" loCatId="hierarchy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uk-UA"/>
        </a:p>
      </dgm:t>
    </dgm:pt>
    <dgm:pt modelId="{3000C804-5CBA-41AD-AE46-3FD9EE52A827}">
      <dgm:prSet phldrT="[Текст]" custT="1"/>
      <dgm:spPr/>
      <dgm:t>
        <a:bodyPr/>
        <a:lstStyle/>
        <a:p>
          <a:r>
            <a:rPr lang="uk-UA" sz="3200" b="1" i="1" dirty="0" smtClean="0">
              <a:latin typeface="Georgia" pitchFamily="18" charset="0"/>
            </a:rPr>
            <a:t>Типи рослинних тканин</a:t>
          </a:r>
          <a:endParaRPr lang="uk-UA" sz="3200" b="1" i="1" dirty="0">
            <a:latin typeface="Georgia" pitchFamily="18" charset="0"/>
          </a:endParaRPr>
        </a:p>
      </dgm:t>
    </dgm:pt>
    <dgm:pt modelId="{33947063-86F3-46FE-8DB9-F9271BA1C5F2}" type="parTrans" cxnId="{9F22C440-0612-463B-A3B8-F5459A810D61}">
      <dgm:prSet/>
      <dgm:spPr/>
      <dgm:t>
        <a:bodyPr/>
        <a:lstStyle/>
        <a:p>
          <a:endParaRPr lang="uk-UA"/>
        </a:p>
      </dgm:t>
    </dgm:pt>
    <dgm:pt modelId="{6899C406-915C-4BEC-8EF6-DFF34BC2C241}" type="sibTrans" cxnId="{9F22C440-0612-463B-A3B8-F5459A810D61}">
      <dgm:prSet/>
      <dgm:spPr/>
      <dgm:t>
        <a:bodyPr/>
        <a:lstStyle/>
        <a:p>
          <a:endParaRPr lang="uk-UA"/>
        </a:p>
      </dgm:t>
    </dgm:pt>
    <dgm:pt modelId="{859F6D37-90BA-4AEC-ADE9-F00EEBCFB556}">
      <dgm:prSet phldrT="[Текст]" custT="1"/>
      <dgm:spPr/>
      <dgm:t>
        <a:bodyPr/>
        <a:lstStyle/>
        <a:p>
          <a:r>
            <a:rPr lang="uk-UA" sz="2400" b="1" i="1" dirty="0" smtClean="0">
              <a:latin typeface="Georgia" pitchFamily="18" charset="0"/>
            </a:rPr>
            <a:t>Покривні </a:t>
          </a:r>
          <a:endParaRPr lang="uk-UA" sz="2400" b="1" i="1" dirty="0">
            <a:latin typeface="Georgia" pitchFamily="18" charset="0"/>
          </a:endParaRPr>
        </a:p>
      </dgm:t>
    </dgm:pt>
    <dgm:pt modelId="{68D1B842-421E-44E0-A473-0E8B1E80311D}" type="parTrans" cxnId="{B551E0D1-BF3B-41DC-991C-7F09261DF58D}">
      <dgm:prSet/>
      <dgm:spPr/>
      <dgm:t>
        <a:bodyPr/>
        <a:lstStyle/>
        <a:p>
          <a:endParaRPr lang="uk-UA"/>
        </a:p>
      </dgm:t>
    </dgm:pt>
    <dgm:pt modelId="{F72CDCF8-2915-44B4-B2CB-DF6EA7662CEF}" type="sibTrans" cxnId="{B551E0D1-BF3B-41DC-991C-7F09261DF58D}">
      <dgm:prSet/>
      <dgm:spPr/>
      <dgm:t>
        <a:bodyPr/>
        <a:lstStyle/>
        <a:p>
          <a:endParaRPr lang="uk-UA"/>
        </a:p>
      </dgm:t>
    </dgm:pt>
    <dgm:pt modelId="{D906169B-CBF4-41F5-ACC0-50A10D4F54B3}">
      <dgm:prSet phldrT="[Текст]" custT="1"/>
      <dgm:spPr/>
      <dgm:t>
        <a:bodyPr/>
        <a:lstStyle/>
        <a:p>
          <a:r>
            <a:rPr lang="uk-UA" sz="2400" b="1" i="1" dirty="0" smtClean="0">
              <a:latin typeface="Georgia" pitchFamily="18" charset="0"/>
            </a:rPr>
            <a:t>Основні </a:t>
          </a:r>
          <a:endParaRPr lang="uk-UA" sz="2400" b="1" i="1" dirty="0">
            <a:latin typeface="Georgia" pitchFamily="18" charset="0"/>
          </a:endParaRPr>
        </a:p>
      </dgm:t>
    </dgm:pt>
    <dgm:pt modelId="{0AB526EF-96EA-477E-9334-EE2E8A74DA81}" type="parTrans" cxnId="{93AE5269-129E-4C32-8A07-A3288B8F0338}">
      <dgm:prSet/>
      <dgm:spPr/>
      <dgm:t>
        <a:bodyPr/>
        <a:lstStyle/>
        <a:p>
          <a:endParaRPr lang="uk-UA"/>
        </a:p>
      </dgm:t>
    </dgm:pt>
    <dgm:pt modelId="{6D53E0C3-3866-49D3-B283-AC1B6DB2A16B}" type="sibTrans" cxnId="{93AE5269-129E-4C32-8A07-A3288B8F0338}">
      <dgm:prSet/>
      <dgm:spPr/>
      <dgm:t>
        <a:bodyPr/>
        <a:lstStyle/>
        <a:p>
          <a:endParaRPr lang="uk-UA"/>
        </a:p>
      </dgm:t>
    </dgm:pt>
    <dgm:pt modelId="{8866053C-734F-4625-8F0B-7C0F6F36C0B7}">
      <dgm:prSet phldrT="[Текст]" custT="1"/>
      <dgm:spPr/>
      <dgm:t>
        <a:bodyPr/>
        <a:lstStyle/>
        <a:p>
          <a:r>
            <a:rPr lang="uk-UA" sz="2400" b="1" i="1" dirty="0" smtClean="0">
              <a:latin typeface="Georgia" pitchFamily="18" charset="0"/>
            </a:rPr>
            <a:t>Твірні </a:t>
          </a:r>
          <a:endParaRPr lang="uk-UA" sz="2400" b="1" i="1" dirty="0">
            <a:latin typeface="Georgia" pitchFamily="18" charset="0"/>
          </a:endParaRPr>
        </a:p>
      </dgm:t>
    </dgm:pt>
    <dgm:pt modelId="{DEFBDE10-ED6A-496F-8AD6-7477A305A8EC}" type="parTrans" cxnId="{8CEA1C4D-381F-41A1-B45A-74FD09A158D1}">
      <dgm:prSet/>
      <dgm:spPr/>
      <dgm:t>
        <a:bodyPr/>
        <a:lstStyle/>
        <a:p>
          <a:endParaRPr lang="uk-UA"/>
        </a:p>
      </dgm:t>
    </dgm:pt>
    <dgm:pt modelId="{28CF996E-592E-41EB-BFA4-8312B08521FB}" type="sibTrans" cxnId="{8CEA1C4D-381F-41A1-B45A-74FD09A158D1}">
      <dgm:prSet/>
      <dgm:spPr/>
      <dgm:t>
        <a:bodyPr/>
        <a:lstStyle/>
        <a:p>
          <a:endParaRPr lang="uk-UA"/>
        </a:p>
      </dgm:t>
    </dgm:pt>
    <dgm:pt modelId="{0F7B6B58-5B1F-410E-9CD6-698ECEDE1C68}">
      <dgm:prSet phldrT="[Текст]" custT="1"/>
      <dgm:spPr/>
      <dgm:t>
        <a:bodyPr/>
        <a:lstStyle/>
        <a:p>
          <a:r>
            <a:rPr lang="uk-UA" sz="2400" b="1" i="1" dirty="0" smtClean="0">
              <a:latin typeface="Georgia" pitchFamily="18" charset="0"/>
            </a:rPr>
            <a:t>Провідні </a:t>
          </a:r>
          <a:endParaRPr lang="uk-UA" sz="2400" b="1" i="1" dirty="0">
            <a:latin typeface="Georgia" pitchFamily="18" charset="0"/>
          </a:endParaRPr>
        </a:p>
      </dgm:t>
    </dgm:pt>
    <dgm:pt modelId="{6D07C7A0-E3C6-43C0-B9CF-335D3526B7DA}" type="parTrans" cxnId="{77E108F7-E5F0-49F9-A652-62BBFF7E74C0}">
      <dgm:prSet/>
      <dgm:spPr/>
      <dgm:t>
        <a:bodyPr/>
        <a:lstStyle/>
        <a:p>
          <a:endParaRPr lang="uk-UA"/>
        </a:p>
      </dgm:t>
    </dgm:pt>
    <dgm:pt modelId="{5B78F715-B2C2-46DE-91B7-C482CD8C92A5}" type="sibTrans" cxnId="{77E108F7-E5F0-49F9-A652-62BBFF7E74C0}">
      <dgm:prSet/>
      <dgm:spPr/>
      <dgm:t>
        <a:bodyPr/>
        <a:lstStyle/>
        <a:p>
          <a:endParaRPr lang="uk-UA"/>
        </a:p>
      </dgm:t>
    </dgm:pt>
    <dgm:pt modelId="{6FFF104C-88DB-4D81-A08D-EAE2B6910C83}">
      <dgm:prSet phldrT="[Текст]" custT="1"/>
      <dgm:spPr/>
      <dgm:t>
        <a:bodyPr/>
        <a:lstStyle/>
        <a:p>
          <a:r>
            <a:rPr lang="uk-UA" sz="2400" b="1" i="1" dirty="0" smtClean="0">
              <a:latin typeface="Georgia" pitchFamily="18" charset="0"/>
            </a:rPr>
            <a:t>Механічні</a:t>
          </a:r>
        </a:p>
      </dgm:t>
    </dgm:pt>
    <dgm:pt modelId="{2A69BDD9-1C4A-4068-BADE-482484844630}" type="parTrans" cxnId="{355FCE95-1342-472E-B534-A2E59D37083A}">
      <dgm:prSet/>
      <dgm:spPr/>
      <dgm:t>
        <a:bodyPr/>
        <a:lstStyle/>
        <a:p>
          <a:endParaRPr lang="uk-UA"/>
        </a:p>
      </dgm:t>
    </dgm:pt>
    <dgm:pt modelId="{AE444DB8-042E-47CA-B062-1F8FA61F57D0}" type="sibTrans" cxnId="{355FCE95-1342-472E-B534-A2E59D37083A}">
      <dgm:prSet/>
      <dgm:spPr/>
      <dgm:t>
        <a:bodyPr/>
        <a:lstStyle/>
        <a:p>
          <a:endParaRPr lang="uk-UA"/>
        </a:p>
      </dgm:t>
    </dgm:pt>
    <dgm:pt modelId="{479FF117-7FCD-4ABA-BA83-6F0D4E18C5CE}" type="pres">
      <dgm:prSet presAssocID="{AA907869-3C4F-4B63-9E98-5B1CD016019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E139E3B-2683-42AF-B753-07D3DE4FF4ED}" type="pres">
      <dgm:prSet presAssocID="{3000C804-5CBA-41AD-AE46-3FD9EE52A827}" presName="root1" presStyleCnt="0"/>
      <dgm:spPr/>
    </dgm:pt>
    <dgm:pt modelId="{0BFFB4F4-55A3-4C06-BE32-FB50796C63E4}" type="pres">
      <dgm:prSet presAssocID="{3000C804-5CBA-41AD-AE46-3FD9EE52A827}" presName="LevelOneTextNode" presStyleLbl="node0" presStyleIdx="0" presStyleCnt="1" custScaleX="122976" custScaleY="14176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809A443-CE1E-4643-965F-8F69210F2A6A}" type="pres">
      <dgm:prSet presAssocID="{3000C804-5CBA-41AD-AE46-3FD9EE52A827}" presName="level2hierChild" presStyleCnt="0"/>
      <dgm:spPr/>
    </dgm:pt>
    <dgm:pt modelId="{5ACEDC30-4317-40CC-8A5F-84AF9B2958E2}" type="pres">
      <dgm:prSet presAssocID="{68D1B842-421E-44E0-A473-0E8B1E80311D}" presName="conn2-1" presStyleLbl="parChTrans1D2" presStyleIdx="0" presStyleCnt="5"/>
      <dgm:spPr/>
      <dgm:t>
        <a:bodyPr/>
        <a:lstStyle/>
        <a:p>
          <a:endParaRPr lang="uk-UA"/>
        </a:p>
      </dgm:t>
    </dgm:pt>
    <dgm:pt modelId="{D87FD515-6888-45AA-B3FE-A3F3E2E701D2}" type="pres">
      <dgm:prSet presAssocID="{68D1B842-421E-44E0-A473-0E8B1E80311D}" presName="connTx" presStyleLbl="parChTrans1D2" presStyleIdx="0" presStyleCnt="5"/>
      <dgm:spPr/>
      <dgm:t>
        <a:bodyPr/>
        <a:lstStyle/>
        <a:p>
          <a:endParaRPr lang="uk-UA"/>
        </a:p>
      </dgm:t>
    </dgm:pt>
    <dgm:pt modelId="{5958678F-E38A-408B-A854-D3DE641DEC85}" type="pres">
      <dgm:prSet presAssocID="{859F6D37-90BA-4AEC-ADE9-F00EEBCFB556}" presName="root2" presStyleCnt="0"/>
      <dgm:spPr/>
    </dgm:pt>
    <dgm:pt modelId="{8547561D-461B-491D-A43A-CA7CC8E8BB55}" type="pres">
      <dgm:prSet presAssocID="{859F6D37-90BA-4AEC-ADE9-F00EEBCFB556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FFF3A2D-2BCD-4FA4-9FB8-FD6CAE01A086}" type="pres">
      <dgm:prSet presAssocID="{859F6D37-90BA-4AEC-ADE9-F00EEBCFB556}" presName="level3hierChild" presStyleCnt="0"/>
      <dgm:spPr/>
    </dgm:pt>
    <dgm:pt modelId="{1741019F-0396-4294-9137-61BD8F2012B6}" type="pres">
      <dgm:prSet presAssocID="{0AB526EF-96EA-477E-9334-EE2E8A74DA81}" presName="conn2-1" presStyleLbl="parChTrans1D2" presStyleIdx="1" presStyleCnt="5"/>
      <dgm:spPr/>
      <dgm:t>
        <a:bodyPr/>
        <a:lstStyle/>
        <a:p>
          <a:endParaRPr lang="uk-UA"/>
        </a:p>
      </dgm:t>
    </dgm:pt>
    <dgm:pt modelId="{E3E4A352-5F1F-48B0-B724-EF55CA77A89E}" type="pres">
      <dgm:prSet presAssocID="{0AB526EF-96EA-477E-9334-EE2E8A74DA81}" presName="connTx" presStyleLbl="parChTrans1D2" presStyleIdx="1" presStyleCnt="5"/>
      <dgm:spPr/>
      <dgm:t>
        <a:bodyPr/>
        <a:lstStyle/>
        <a:p>
          <a:endParaRPr lang="uk-UA"/>
        </a:p>
      </dgm:t>
    </dgm:pt>
    <dgm:pt modelId="{23B86A49-4DA3-48E4-88EF-927BFC0A61EF}" type="pres">
      <dgm:prSet presAssocID="{D906169B-CBF4-41F5-ACC0-50A10D4F54B3}" presName="root2" presStyleCnt="0"/>
      <dgm:spPr/>
    </dgm:pt>
    <dgm:pt modelId="{E5681302-CB28-4C9A-AF8F-0FA9F1638216}" type="pres">
      <dgm:prSet presAssocID="{D906169B-CBF4-41F5-ACC0-50A10D4F54B3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062F224-61C4-48B3-9D3E-259F52B1F354}" type="pres">
      <dgm:prSet presAssocID="{D906169B-CBF4-41F5-ACC0-50A10D4F54B3}" presName="level3hierChild" presStyleCnt="0"/>
      <dgm:spPr/>
    </dgm:pt>
    <dgm:pt modelId="{33E35489-E821-45C4-AD4D-CA850DE17706}" type="pres">
      <dgm:prSet presAssocID="{6D07C7A0-E3C6-43C0-B9CF-335D3526B7DA}" presName="conn2-1" presStyleLbl="parChTrans1D2" presStyleIdx="2" presStyleCnt="5"/>
      <dgm:spPr/>
      <dgm:t>
        <a:bodyPr/>
        <a:lstStyle/>
        <a:p>
          <a:endParaRPr lang="uk-UA"/>
        </a:p>
      </dgm:t>
    </dgm:pt>
    <dgm:pt modelId="{BD9E0023-ABA3-443A-93D5-04A9F0FEF755}" type="pres">
      <dgm:prSet presAssocID="{6D07C7A0-E3C6-43C0-B9CF-335D3526B7DA}" presName="connTx" presStyleLbl="parChTrans1D2" presStyleIdx="2" presStyleCnt="5"/>
      <dgm:spPr/>
      <dgm:t>
        <a:bodyPr/>
        <a:lstStyle/>
        <a:p>
          <a:endParaRPr lang="uk-UA"/>
        </a:p>
      </dgm:t>
    </dgm:pt>
    <dgm:pt modelId="{F505CD2E-E7B7-4354-B1A7-3A551C4FEE8D}" type="pres">
      <dgm:prSet presAssocID="{0F7B6B58-5B1F-410E-9CD6-698ECEDE1C68}" presName="root2" presStyleCnt="0"/>
      <dgm:spPr/>
    </dgm:pt>
    <dgm:pt modelId="{50495E4B-CB9F-4025-9B08-0C864D7A0169}" type="pres">
      <dgm:prSet presAssocID="{0F7B6B58-5B1F-410E-9CD6-698ECEDE1C68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DD89D93-6609-42F2-98F6-D46FA9649FC9}" type="pres">
      <dgm:prSet presAssocID="{0F7B6B58-5B1F-410E-9CD6-698ECEDE1C68}" presName="level3hierChild" presStyleCnt="0"/>
      <dgm:spPr/>
    </dgm:pt>
    <dgm:pt modelId="{86D9557B-1F6A-4142-AF1B-A221D1A02E24}" type="pres">
      <dgm:prSet presAssocID="{2A69BDD9-1C4A-4068-BADE-482484844630}" presName="conn2-1" presStyleLbl="parChTrans1D2" presStyleIdx="3" presStyleCnt="5"/>
      <dgm:spPr/>
      <dgm:t>
        <a:bodyPr/>
        <a:lstStyle/>
        <a:p>
          <a:endParaRPr lang="uk-UA"/>
        </a:p>
      </dgm:t>
    </dgm:pt>
    <dgm:pt modelId="{0046647E-D1C6-400E-89EC-F46C6F42762F}" type="pres">
      <dgm:prSet presAssocID="{2A69BDD9-1C4A-4068-BADE-482484844630}" presName="connTx" presStyleLbl="parChTrans1D2" presStyleIdx="3" presStyleCnt="5"/>
      <dgm:spPr/>
      <dgm:t>
        <a:bodyPr/>
        <a:lstStyle/>
        <a:p>
          <a:endParaRPr lang="uk-UA"/>
        </a:p>
      </dgm:t>
    </dgm:pt>
    <dgm:pt modelId="{D5B240E3-ABB8-4E99-A800-2B609DE0C22A}" type="pres">
      <dgm:prSet presAssocID="{6FFF104C-88DB-4D81-A08D-EAE2B6910C83}" presName="root2" presStyleCnt="0"/>
      <dgm:spPr/>
    </dgm:pt>
    <dgm:pt modelId="{5A02E71D-E5F1-48BC-8C8B-0A70758542FB}" type="pres">
      <dgm:prSet presAssocID="{6FFF104C-88DB-4D81-A08D-EAE2B6910C83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C66D298-33F0-4982-ADB0-068B171E8953}" type="pres">
      <dgm:prSet presAssocID="{6FFF104C-88DB-4D81-A08D-EAE2B6910C83}" presName="level3hierChild" presStyleCnt="0"/>
      <dgm:spPr/>
    </dgm:pt>
    <dgm:pt modelId="{C067F934-BBF7-46AC-B62D-E2429B1B2F88}" type="pres">
      <dgm:prSet presAssocID="{DEFBDE10-ED6A-496F-8AD6-7477A305A8EC}" presName="conn2-1" presStyleLbl="parChTrans1D2" presStyleIdx="4" presStyleCnt="5"/>
      <dgm:spPr/>
      <dgm:t>
        <a:bodyPr/>
        <a:lstStyle/>
        <a:p>
          <a:endParaRPr lang="uk-UA"/>
        </a:p>
      </dgm:t>
    </dgm:pt>
    <dgm:pt modelId="{ABB0368D-54CF-46C6-8290-8F71A3A81558}" type="pres">
      <dgm:prSet presAssocID="{DEFBDE10-ED6A-496F-8AD6-7477A305A8EC}" presName="connTx" presStyleLbl="parChTrans1D2" presStyleIdx="4" presStyleCnt="5"/>
      <dgm:spPr/>
      <dgm:t>
        <a:bodyPr/>
        <a:lstStyle/>
        <a:p>
          <a:endParaRPr lang="uk-UA"/>
        </a:p>
      </dgm:t>
    </dgm:pt>
    <dgm:pt modelId="{AAAA199F-5E4A-4332-9A84-5C95F25442FE}" type="pres">
      <dgm:prSet presAssocID="{8866053C-734F-4625-8F0B-7C0F6F36C0B7}" presName="root2" presStyleCnt="0"/>
      <dgm:spPr/>
    </dgm:pt>
    <dgm:pt modelId="{51CC7834-0054-4ECB-ADED-57BA5E205E49}" type="pres">
      <dgm:prSet presAssocID="{8866053C-734F-4625-8F0B-7C0F6F36C0B7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92E0F57-3AF6-4177-B1F9-FA5A2C5E9688}" type="pres">
      <dgm:prSet presAssocID="{8866053C-734F-4625-8F0B-7C0F6F36C0B7}" presName="level3hierChild" presStyleCnt="0"/>
      <dgm:spPr/>
    </dgm:pt>
  </dgm:ptLst>
  <dgm:cxnLst>
    <dgm:cxn modelId="{77E108F7-E5F0-49F9-A652-62BBFF7E74C0}" srcId="{3000C804-5CBA-41AD-AE46-3FD9EE52A827}" destId="{0F7B6B58-5B1F-410E-9CD6-698ECEDE1C68}" srcOrd="2" destOrd="0" parTransId="{6D07C7A0-E3C6-43C0-B9CF-335D3526B7DA}" sibTransId="{5B78F715-B2C2-46DE-91B7-C482CD8C92A5}"/>
    <dgm:cxn modelId="{1D774529-5FD3-4FA8-8694-F89E55E6027D}" type="presOf" srcId="{2A69BDD9-1C4A-4068-BADE-482484844630}" destId="{0046647E-D1C6-400E-89EC-F46C6F42762F}" srcOrd="1" destOrd="0" presId="urn:microsoft.com/office/officeart/2005/8/layout/hierarchy2"/>
    <dgm:cxn modelId="{9B9BAEFE-BEB3-4BD4-A6B5-5C578AF82A11}" type="presOf" srcId="{2A69BDD9-1C4A-4068-BADE-482484844630}" destId="{86D9557B-1F6A-4142-AF1B-A221D1A02E24}" srcOrd="0" destOrd="0" presId="urn:microsoft.com/office/officeart/2005/8/layout/hierarchy2"/>
    <dgm:cxn modelId="{FC8A37DF-0C17-45B5-9564-06CF540610F9}" type="presOf" srcId="{859F6D37-90BA-4AEC-ADE9-F00EEBCFB556}" destId="{8547561D-461B-491D-A43A-CA7CC8E8BB55}" srcOrd="0" destOrd="0" presId="urn:microsoft.com/office/officeart/2005/8/layout/hierarchy2"/>
    <dgm:cxn modelId="{355FCE95-1342-472E-B534-A2E59D37083A}" srcId="{3000C804-5CBA-41AD-AE46-3FD9EE52A827}" destId="{6FFF104C-88DB-4D81-A08D-EAE2B6910C83}" srcOrd="3" destOrd="0" parTransId="{2A69BDD9-1C4A-4068-BADE-482484844630}" sibTransId="{AE444DB8-042E-47CA-B062-1F8FA61F57D0}"/>
    <dgm:cxn modelId="{91114D62-15CB-4CB9-A667-8FDE1AADAE66}" type="presOf" srcId="{0AB526EF-96EA-477E-9334-EE2E8A74DA81}" destId="{1741019F-0396-4294-9137-61BD8F2012B6}" srcOrd="0" destOrd="0" presId="urn:microsoft.com/office/officeart/2005/8/layout/hierarchy2"/>
    <dgm:cxn modelId="{A561A755-77FD-49E1-AC75-F216BD52DF7C}" type="presOf" srcId="{0F7B6B58-5B1F-410E-9CD6-698ECEDE1C68}" destId="{50495E4B-CB9F-4025-9B08-0C864D7A0169}" srcOrd="0" destOrd="0" presId="urn:microsoft.com/office/officeart/2005/8/layout/hierarchy2"/>
    <dgm:cxn modelId="{B6759E89-F651-460B-A3B8-997FB4F6060C}" type="presOf" srcId="{6D07C7A0-E3C6-43C0-B9CF-335D3526B7DA}" destId="{33E35489-E821-45C4-AD4D-CA850DE17706}" srcOrd="0" destOrd="0" presId="urn:microsoft.com/office/officeart/2005/8/layout/hierarchy2"/>
    <dgm:cxn modelId="{64424AD3-97D2-4E0B-A68F-0539EEA0D040}" type="presOf" srcId="{8866053C-734F-4625-8F0B-7C0F6F36C0B7}" destId="{51CC7834-0054-4ECB-ADED-57BA5E205E49}" srcOrd="0" destOrd="0" presId="urn:microsoft.com/office/officeart/2005/8/layout/hierarchy2"/>
    <dgm:cxn modelId="{8CEA1C4D-381F-41A1-B45A-74FD09A158D1}" srcId="{3000C804-5CBA-41AD-AE46-3FD9EE52A827}" destId="{8866053C-734F-4625-8F0B-7C0F6F36C0B7}" srcOrd="4" destOrd="0" parTransId="{DEFBDE10-ED6A-496F-8AD6-7477A305A8EC}" sibTransId="{28CF996E-592E-41EB-BFA4-8312B08521FB}"/>
    <dgm:cxn modelId="{D788DC7F-DF59-47C8-9C34-C751C5D1E7CA}" type="presOf" srcId="{DEFBDE10-ED6A-496F-8AD6-7477A305A8EC}" destId="{C067F934-BBF7-46AC-B62D-E2429B1B2F88}" srcOrd="0" destOrd="0" presId="urn:microsoft.com/office/officeart/2005/8/layout/hierarchy2"/>
    <dgm:cxn modelId="{92404417-ED74-4A35-98CF-E9D33A3236A1}" type="presOf" srcId="{D906169B-CBF4-41F5-ACC0-50A10D4F54B3}" destId="{E5681302-CB28-4C9A-AF8F-0FA9F1638216}" srcOrd="0" destOrd="0" presId="urn:microsoft.com/office/officeart/2005/8/layout/hierarchy2"/>
    <dgm:cxn modelId="{4EC365AA-7D46-41B4-8869-3BB8F01D4331}" type="presOf" srcId="{6FFF104C-88DB-4D81-A08D-EAE2B6910C83}" destId="{5A02E71D-E5F1-48BC-8C8B-0A70758542FB}" srcOrd="0" destOrd="0" presId="urn:microsoft.com/office/officeart/2005/8/layout/hierarchy2"/>
    <dgm:cxn modelId="{52F4ECEC-01F6-4478-87CB-90499D4AC607}" type="presOf" srcId="{0AB526EF-96EA-477E-9334-EE2E8A74DA81}" destId="{E3E4A352-5F1F-48B0-B724-EF55CA77A89E}" srcOrd="1" destOrd="0" presId="urn:microsoft.com/office/officeart/2005/8/layout/hierarchy2"/>
    <dgm:cxn modelId="{F8A73DD3-676B-48A5-8241-852DC4061955}" type="presOf" srcId="{68D1B842-421E-44E0-A473-0E8B1E80311D}" destId="{5ACEDC30-4317-40CC-8A5F-84AF9B2958E2}" srcOrd="0" destOrd="0" presId="urn:microsoft.com/office/officeart/2005/8/layout/hierarchy2"/>
    <dgm:cxn modelId="{93AE5269-129E-4C32-8A07-A3288B8F0338}" srcId="{3000C804-5CBA-41AD-AE46-3FD9EE52A827}" destId="{D906169B-CBF4-41F5-ACC0-50A10D4F54B3}" srcOrd="1" destOrd="0" parTransId="{0AB526EF-96EA-477E-9334-EE2E8A74DA81}" sibTransId="{6D53E0C3-3866-49D3-B283-AC1B6DB2A16B}"/>
    <dgm:cxn modelId="{23073A7A-B106-43CD-B7F3-E81A30C167A7}" type="presOf" srcId="{DEFBDE10-ED6A-496F-8AD6-7477A305A8EC}" destId="{ABB0368D-54CF-46C6-8290-8F71A3A81558}" srcOrd="1" destOrd="0" presId="urn:microsoft.com/office/officeart/2005/8/layout/hierarchy2"/>
    <dgm:cxn modelId="{B20713B4-C5AC-43FE-BDB5-AC85BD1C82E9}" type="presOf" srcId="{68D1B842-421E-44E0-A473-0E8B1E80311D}" destId="{D87FD515-6888-45AA-B3FE-A3F3E2E701D2}" srcOrd="1" destOrd="0" presId="urn:microsoft.com/office/officeart/2005/8/layout/hierarchy2"/>
    <dgm:cxn modelId="{544636B1-E3BD-4FC4-9DCE-928698FE01B3}" type="presOf" srcId="{6D07C7A0-E3C6-43C0-B9CF-335D3526B7DA}" destId="{BD9E0023-ABA3-443A-93D5-04A9F0FEF755}" srcOrd="1" destOrd="0" presId="urn:microsoft.com/office/officeart/2005/8/layout/hierarchy2"/>
    <dgm:cxn modelId="{B551E0D1-BF3B-41DC-991C-7F09261DF58D}" srcId="{3000C804-5CBA-41AD-AE46-3FD9EE52A827}" destId="{859F6D37-90BA-4AEC-ADE9-F00EEBCFB556}" srcOrd="0" destOrd="0" parTransId="{68D1B842-421E-44E0-A473-0E8B1E80311D}" sibTransId="{F72CDCF8-2915-44B4-B2CB-DF6EA7662CEF}"/>
    <dgm:cxn modelId="{4B2D3FB6-BEC7-41E5-A021-044CBAC3B52B}" type="presOf" srcId="{AA907869-3C4F-4B63-9E98-5B1CD0160190}" destId="{479FF117-7FCD-4ABA-BA83-6F0D4E18C5CE}" srcOrd="0" destOrd="0" presId="urn:microsoft.com/office/officeart/2005/8/layout/hierarchy2"/>
    <dgm:cxn modelId="{9F22C440-0612-463B-A3B8-F5459A810D61}" srcId="{AA907869-3C4F-4B63-9E98-5B1CD0160190}" destId="{3000C804-5CBA-41AD-AE46-3FD9EE52A827}" srcOrd="0" destOrd="0" parTransId="{33947063-86F3-46FE-8DB9-F9271BA1C5F2}" sibTransId="{6899C406-915C-4BEC-8EF6-DFF34BC2C241}"/>
    <dgm:cxn modelId="{44FAFA20-205B-48AB-9674-1A0323190E42}" type="presOf" srcId="{3000C804-5CBA-41AD-AE46-3FD9EE52A827}" destId="{0BFFB4F4-55A3-4C06-BE32-FB50796C63E4}" srcOrd="0" destOrd="0" presId="urn:microsoft.com/office/officeart/2005/8/layout/hierarchy2"/>
    <dgm:cxn modelId="{2DC233EA-267B-40F4-BF95-1198F5BDB6B0}" type="presParOf" srcId="{479FF117-7FCD-4ABA-BA83-6F0D4E18C5CE}" destId="{AE139E3B-2683-42AF-B753-07D3DE4FF4ED}" srcOrd="0" destOrd="0" presId="urn:microsoft.com/office/officeart/2005/8/layout/hierarchy2"/>
    <dgm:cxn modelId="{FCCA11F0-AC37-4312-B27D-6EFFDC3649F1}" type="presParOf" srcId="{AE139E3B-2683-42AF-B753-07D3DE4FF4ED}" destId="{0BFFB4F4-55A3-4C06-BE32-FB50796C63E4}" srcOrd="0" destOrd="0" presId="urn:microsoft.com/office/officeart/2005/8/layout/hierarchy2"/>
    <dgm:cxn modelId="{266D49A1-54B7-4158-B11C-B9E3BA4439C4}" type="presParOf" srcId="{AE139E3B-2683-42AF-B753-07D3DE4FF4ED}" destId="{0809A443-CE1E-4643-965F-8F69210F2A6A}" srcOrd="1" destOrd="0" presId="urn:microsoft.com/office/officeart/2005/8/layout/hierarchy2"/>
    <dgm:cxn modelId="{70FBD205-3D8E-4082-8ABE-076934183C2B}" type="presParOf" srcId="{0809A443-CE1E-4643-965F-8F69210F2A6A}" destId="{5ACEDC30-4317-40CC-8A5F-84AF9B2958E2}" srcOrd="0" destOrd="0" presId="urn:microsoft.com/office/officeart/2005/8/layout/hierarchy2"/>
    <dgm:cxn modelId="{FC85ED6D-B66D-48DD-89DF-3DA30D3A49C9}" type="presParOf" srcId="{5ACEDC30-4317-40CC-8A5F-84AF9B2958E2}" destId="{D87FD515-6888-45AA-B3FE-A3F3E2E701D2}" srcOrd="0" destOrd="0" presId="urn:microsoft.com/office/officeart/2005/8/layout/hierarchy2"/>
    <dgm:cxn modelId="{39803C2D-BE2F-4AFC-A8C3-94C15C74DE52}" type="presParOf" srcId="{0809A443-CE1E-4643-965F-8F69210F2A6A}" destId="{5958678F-E38A-408B-A854-D3DE641DEC85}" srcOrd="1" destOrd="0" presId="urn:microsoft.com/office/officeart/2005/8/layout/hierarchy2"/>
    <dgm:cxn modelId="{AADCE8BD-140F-458B-8AC7-8282EA6D9B8A}" type="presParOf" srcId="{5958678F-E38A-408B-A854-D3DE641DEC85}" destId="{8547561D-461B-491D-A43A-CA7CC8E8BB55}" srcOrd="0" destOrd="0" presId="urn:microsoft.com/office/officeart/2005/8/layout/hierarchy2"/>
    <dgm:cxn modelId="{51A31EDC-3788-4A98-9ABC-83DD77AC7BD1}" type="presParOf" srcId="{5958678F-E38A-408B-A854-D3DE641DEC85}" destId="{1FFF3A2D-2BCD-4FA4-9FB8-FD6CAE01A086}" srcOrd="1" destOrd="0" presId="urn:microsoft.com/office/officeart/2005/8/layout/hierarchy2"/>
    <dgm:cxn modelId="{5AE5843F-094D-41E7-9E8D-78E0173432A9}" type="presParOf" srcId="{0809A443-CE1E-4643-965F-8F69210F2A6A}" destId="{1741019F-0396-4294-9137-61BD8F2012B6}" srcOrd="2" destOrd="0" presId="urn:microsoft.com/office/officeart/2005/8/layout/hierarchy2"/>
    <dgm:cxn modelId="{2692D677-B02B-418D-A416-E8BBE7990BAD}" type="presParOf" srcId="{1741019F-0396-4294-9137-61BD8F2012B6}" destId="{E3E4A352-5F1F-48B0-B724-EF55CA77A89E}" srcOrd="0" destOrd="0" presId="urn:microsoft.com/office/officeart/2005/8/layout/hierarchy2"/>
    <dgm:cxn modelId="{60196585-7CCD-430E-A529-350B28C05D4B}" type="presParOf" srcId="{0809A443-CE1E-4643-965F-8F69210F2A6A}" destId="{23B86A49-4DA3-48E4-88EF-927BFC0A61EF}" srcOrd="3" destOrd="0" presId="urn:microsoft.com/office/officeart/2005/8/layout/hierarchy2"/>
    <dgm:cxn modelId="{19EA5362-4090-4E54-9C47-022F6ABAACED}" type="presParOf" srcId="{23B86A49-4DA3-48E4-88EF-927BFC0A61EF}" destId="{E5681302-CB28-4C9A-AF8F-0FA9F1638216}" srcOrd="0" destOrd="0" presId="urn:microsoft.com/office/officeart/2005/8/layout/hierarchy2"/>
    <dgm:cxn modelId="{D14C1478-6253-4119-9BAE-4EF1B063DBC3}" type="presParOf" srcId="{23B86A49-4DA3-48E4-88EF-927BFC0A61EF}" destId="{9062F224-61C4-48B3-9D3E-259F52B1F354}" srcOrd="1" destOrd="0" presId="urn:microsoft.com/office/officeart/2005/8/layout/hierarchy2"/>
    <dgm:cxn modelId="{D9761D23-C9F5-4CA7-B17E-DFA0700A7BAE}" type="presParOf" srcId="{0809A443-CE1E-4643-965F-8F69210F2A6A}" destId="{33E35489-E821-45C4-AD4D-CA850DE17706}" srcOrd="4" destOrd="0" presId="urn:microsoft.com/office/officeart/2005/8/layout/hierarchy2"/>
    <dgm:cxn modelId="{F7904770-E387-4B82-983D-7E4602127B90}" type="presParOf" srcId="{33E35489-E821-45C4-AD4D-CA850DE17706}" destId="{BD9E0023-ABA3-443A-93D5-04A9F0FEF755}" srcOrd="0" destOrd="0" presId="urn:microsoft.com/office/officeart/2005/8/layout/hierarchy2"/>
    <dgm:cxn modelId="{3C731FBB-A9E5-4006-A284-560C18EBE8FA}" type="presParOf" srcId="{0809A443-CE1E-4643-965F-8F69210F2A6A}" destId="{F505CD2E-E7B7-4354-B1A7-3A551C4FEE8D}" srcOrd="5" destOrd="0" presId="urn:microsoft.com/office/officeart/2005/8/layout/hierarchy2"/>
    <dgm:cxn modelId="{997644B4-8319-4B08-9BB0-C29B9BA66ECC}" type="presParOf" srcId="{F505CD2E-E7B7-4354-B1A7-3A551C4FEE8D}" destId="{50495E4B-CB9F-4025-9B08-0C864D7A0169}" srcOrd="0" destOrd="0" presId="urn:microsoft.com/office/officeart/2005/8/layout/hierarchy2"/>
    <dgm:cxn modelId="{699CC939-E278-4044-A6F2-3F31D3FDDB0D}" type="presParOf" srcId="{F505CD2E-E7B7-4354-B1A7-3A551C4FEE8D}" destId="{1DD89D93-6609-42F2-98F6-D46FA9649FC9}" srcOrd="1" destOrd="0" presId="urn:microsoft.com/office/officeart/2005/8/layout/hierarchy2"/>
    <dgm:cxn modelId="{5D26A38D-9396-4A97-9338-8A5C9C539497}" type="presParOf" srcId="{0809A443-CE1E-4643-965F-8F69210F2A6A}" destId="{86D9557B-1F6A-4142-AF1B-A221D1A02E24}" srcOrd="6" destOrd="0" presId="urn:microsoft.com/office/officeart/2005/8/layout/hierarchy2"/>
    <dgm:cxn modelId="{B3A36D8B-DA4B-4EA3-9AE8-781107206725}" type="presParOf" srcId="{86D9557B-1F6A-4142-AF1B-A221D1A02E24}" destId="{0046647E-D1C6-400E-89EC-F46C6F42762F}" srcOrd="0" destOrd="0" presId="urn:microsoft.com/office/officeart/2005/8/layout/hierarchy2"/>
    <dgm:cxn modelId="{D6120A40-8828-4996-BB71-9194D53512A7}" type="presParOf" srcId="{0809A443-CE1E-4643-965F-8F69210F2A6A}" destId="{D5B240E3-ABB8-4E99-A800-2B609DE0C22A}" srcOrd="7" destOrd="0" presId="urn:microsoft.com/office/officeart/2005/8/layout/hierarchy2"/>
    <dgm:cxn modelId="{9BFF26F5-A366-4040-BCDE-71AB9E90401E}" type="presParOf" srcId="{D5B240E3-ABB8-4E99-A800-2B609DE0C22A}" destId="{5A02E71D-E5F1-48BC-8C8B-0A70758542FB}" srcOrd="0" destOrd="0" presId="urn:microsoft.com/office/officeart/2005/8/layout/hierarchy2"/>
    <dgm:cxn modelId="{D3EC3400-7E33-4B95-BAC8-AC1A3C877287}" type="presParOf" srcId="{D5B240E3-ABB8-4E99-A800-2B609DE0C22A}" destId="{DC66D298-33F0-4982-ADB0-068B171E8953}" srcOrd="1" destOrd="0" presId="urn:microsoft.com/office/officeart/2005/8/layout/hierarchy2"/>
    <dgm:cxn modelId="{C7CFB72F-DC08-476C-8560-2F51C262304F}" type="presParOf" srcId="{0809A443-CE1E-4643-965F-8F69210F2A6A}" destId="{C067F934-BBF7-46AC-B62D-E2429B1B2F88}" srcOrd="8" destOrd="0" presId="urn:microsoft.com/office/officeart/2005/8/layout/hierarchy2"/>
    <dgm:cxn modelId="{CCAD8CC8-545C-4EE2-BA54-07F1991BA115}" type="presParOf" srcId="{C067F934-BBF7-46AC-B62D-E2429B1B2F88}" destId="{ABB0368D-54CF-46C6-8290-8F71A3A81558}" srcOrd="0" destOrd="0" presId="urn:microsoft.com/office/officeart/2005/8/layout/hierarchy2"/>
    <dgm:cxn modelId="{BB4BE497-ED75-4C87-8AE2-ED0827F3C226}" type="presParOf" srcId="{0809A443-CE1E-4643-965F-8F69210F2A6A}" destId="{AAAA199F-5E4A-4332-9A84-5C95F25442FE}" srcOrd="9" destOrd="0" presId="urn:microsoft.com/office/officeart/2005/8/layout/hierarchy2"/>
    <dgm:cxn modelId="{79264A8D-8288-4FA6-9D5E-BAA83ADE52CE}" type="presParOf" srcId="{AAAA199F-5E4A-4332-9A84-5C95F25442FE}" destId="{51CC7834-0054-4ECB-ADED-57BA5E205E49}" srcOrd="0" destOrd="0" presId="urn:microsoft.com/office/officeart/2005/8/layout/hierarchy2"/>
    <dgm:cxn modelId="{9ED3A3A4-7A1C-4EF1-AC97-5EAA2BD7B7A9}" type="presParOf" srcId="{AAAA199F-5E4A-4332-9A84-5C95F25442FE}" destId="{592E0F57-3AF6-4177-B1F9-FA5A2C5E968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FB4F4-55A3-4C06-BE32-FB50796C63E4}">
      <dsp:nvSpPr>
        <dsp:cNvPr id="0" name=""/>
        <dsp:cNvSpPr/>
      </dsp:nvSpPr>
      <dsp:spPr>
        <a:xfrm>
          <a:off x="163649" y="2402200"/>
          <a:ext cx="2819390" cy="16250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 smtClean="0">
              <a:latin typeface="Georgia" pitchFamily="18" charset="0"/>
            </a:rPr>
            <a:t>Типи рослинних тканин</a:t>
          </a:r>
          <a:endParaRPr lang="uk-UA" sz="3200" b="1" i="1" kern="1200" dirty="0">
            <a:latin typeface="Georgia" pitchFamily="18" charset="0"/>
          </a:endParaRPr>
        </a:p>
      </dsp:txBody>
      <dsp:txXfrm>
        <a:off x="211244" y="2449795"/>
        <a:ext cx="2724200" cy="1529829"/>
      </dsp:txXfrm>
    </dsp:sp>
    <dsp:sp modelId="{5ACEDC30-4317-40CC-8A5F-84AF9B2958E2}">
      <dsp:nvSpPr>
        <dsp:cNvPr id="0" name=""/>
        <dsp:cNvSpPr/>
      </dsp:nvSpPr>
      <dsp:spPr>
        <a:xfrm rot="17350740">
          <a:off x="2045834" y="1880398"/>
          <a:ext cx="2791465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791465" y="16046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kern="1200"/>
        </a:p>
      </dsp:txBody>
      <dsp:txXfrm>
        <a:off x="3371780" y="1826658"/>
        <a:ext cx="139573" cy="139573"/>
      </dsp:txXfrm>
    </dsp:sp>
    <dsp:sp modelId="{8547561D-461B-491D-A43A-CA7CC8E8BB55}">
      <dsp:nvSpPr>
        <dsp:cNvPr id="0" name=""/>
        <dsp:cNvSpPr/>
      </dsp:nvSpPr>
      <dsp:spPr>
        <a:xfrm>
          <a:off x="3900093" y="5021"/>
          <a:ext cx="2292634" cy="11463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latin typeface="Georgia" pitchFamily="18" charset="0"/>
            </a:rPr>
            <a:t>Покривні </a:t>
          </a:r>
          <a:endParaRPr lang="uk-UA" sz="2400" b="1" i="1" kern="1200" dirty="0">
            <a:latin typeface="Georgia" pitchFamily="18" charset="0"/>
          </a:endParaRPr>
        </a:p>
      </dsp:txBody>
      <dsp:txXfrm>
        <a:off x="3933667" y="38595"/>
        <a:ext cx="2225486" cy="1079169"/>
      </dsp:txXfrm>
    </dsp:sp>
    <dsp:sp modelId="{1741019F-0396-4294-9137-61BD8F2012B6}">
      <dsp:nvSpPr>
        <dsp:cNvPr id="0" name=""/>
        <dsp:cNvSpPr/>
      </dsp:nvSpPr>
      <dsp:spPr>
        <a:xfrm rot="18289469">
          <a:off x="2638633" y="2539531"/>
          <a:ext cx="160586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605867" y="16046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3401420" y="2515430"/>
        <a:ext cx="80293" cy="80293"/>
      </dsp:txXfrm>
    </dsp:sp>
    <dsp:sp modelId="{E5681302-CB28-4C9A-AF8F-0FA9F1638216}">
      <dsp:nvSpPr>
        <dsp:cNvPr id="0" name=""/>
        <dsp:cNvSpPr/>
      </dsp:nvSpPr>
      <dsp:spPr>
        <a:xfrm>
          <a:off x="3900093" y="1323286"/>
          <a:ext cx="2292634" cy="11463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latin typeface="Georgia" pitchFamily="18" charset="0"/>
            </a:rPr>
            <a:t>Основні </a:t>
          </a:r>
          <a:endParaRPr lang="uk-UA" sz="2400" b="1" i="1" kern="1200" dirty="0">
            <a:latin typeface="Georgia" pitchFamily="18" charset="0"/>
          </a:endParaRPr>
        </a:p>
      </dsp:txBody>
      <dsp:txXfrm>
        <a:off x="3933667" y="1356860"/>
        <a:ext cx="2225486" cy="1079169"/>
      </dsp:txXfrm>
    </dsp:sp>
    <dsp:sp modelId="{33E35489-E821-45C4-AD4D-CA850DE17706}">
      <dsp:nvSpPr>
        <dsp:cNvPr id="0" name=""/>
        <dsp:cNvSpPr/>
      </dsp:nvSpPr>
      <dsp:spPr>
        <a:xfrm>
          <a:off x="2983039" y="3198663"/>
          <a:ext cx="917053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917053" y="16046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3418640" y="3191783"/>
        <a:ext cx="45852" cy="45852"/>
      </dsp:txXfrm>
    </dsp:sp>
    <dsp:sp modelId="{50495E4B-CB9F-4025-9B08-0C864D7A0169}">
      <dsp:nvSpPr>
        <dsp:cNvPr id="0" name=""/>
        <dsp:cNvSpPr/>
      </dsp:nvSpPr>
      <dsp:spPr>
        <a:xfrm>
          <a:off x="3900093" y="2641551"/>
          <a:ext cx="2292634" cy="11463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latin typeface="Georgia" pitchFamily="18" charset="0"/>
            </a:rPr>
            <a:t>Провідні </a:t>
          </a:r>
          <a:endParaRPr lang="uk-UA" sz="2400" b="1" i="1" kern="1200" dirty="0">
            <a:latin typeface="Georgia" pitchFamily="18" charset="0"/>
          </a:endParaRPr>
        </a:p>
      </dsp:txBody>
      <dsp:txXfrm>
        <a:off x="3933667" y="2675125"/>
        <a:ext cx="2225486" cy="1079169"/>
      </dsp:txXfrm>
    </dsp:sp>
    <dsp:sp modelId="{86D9557B-1F6A-4142-AF1B-A221D1A02E24}">
      <dsp:nvSpPr>
        <dsp:cNvPr id="0" name=""/>
        <dsp:cNvSpPr/>
      </dsp:nvSpPr>
      <dsp:spPr>
        <a:xfrm rot="3310531">
          <a:off x="2638633" y="3857796"/>
          <a:ext cx="160586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605867" y="16046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3401420" y="3833695"/>
        <a:ext cx="80293" cy="80293"/>
      </dsp:txXfrm>
    </dsp:sp>
    <dsp:sp modelId="{5A02E71D-E5F1-48BC-8C8B-0A70758542FB}">
      <dsp:nvSpPr>
        <dsp:cNvPr id="0" name=""/>
        <dsp:cNvSpPr/>
      </dsp:nvSpPr>
      <dsp:spPr>
        <a:xfrm>
          <a:off x="3900093" y="3959816"/>
          <a:ext cx="2292634" cy="11463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latin typeface="Georgia" pitchFamily="18" charset="0"/>
            </a:rPr>
            <a:t>Механічні</a:t>
          </a:r>
        </a:p>
      </dsp:txBody>
      <dsp:txXfrm>
        <a:off x="3933667" y="3993390"/>
        <a:ext cx="2225486" cy="1079169"/>
      </dsp:txXfrm>
    </dsp:sp>
    <dsp:sp modelId="{C067F934-BBF7-46AC-B62D-E2429B1B2F88}">
      <dsp:nvSpPr>
        <dsp:cNvPr id="0" name=""/>
        <dsp:cNvSpPr/>
      </dsp:nvSpPr>
      <dsp:spPr>
        <a:xfrm rot="4249260">
          <a:off x="2045834" y="4516928"/>
          <a:ext cx="2791465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791465" y="16046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kern="1200"/>
        </a:p>
      </dsp:txBody>
      <dsp:txXfrm>
        <a:off x="3371780" y="4463188"/>
        <a:ext cx="139573" cy="139573"/>
      </dsp:txXfrm>
    </dsp:sp>
    <dsp:sp modelId="{51CC7834-0054-4ECB-ADED-57BA5E205E49}">
      <dsp:nvSpPr>
        <dsp:cNvPr id="0" name=""/>
        <dsp:cNvSpPr/>
      </dsp:nvSpPr>
      <dsp:spPr>
        <a:xfrm>
          <a:off x="3900093" y="5278081"/>
          <a:ext cx="2292634" cy="11463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latin typeface="Georgia" pitchFamily="18" charset="0"/>
            </a:rPr>
            <a:t>Твірні </a:t>
          </a:r>
          <a:endParaRPr lang="uk-UA" sz="2400" b="1" i="1" kern="1200" dirty="0">
            <a:latin typeface="Georgia" pitchFamily="18" charset="0"/>
          </a:endParaRPr>
        </a:p>
      </dsp:txBody>
      <dsp:txXfrm>
        <a:off x="3933667" y="5311655"/>
        <a:ext cx="2225486" cy="1079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24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753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245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0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64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38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156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353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2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86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54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73D16-6AED-4ACB-BC09-D7818DD864AF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3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K:\&#1073;&#1080;&#1086;&#1083;&#1086;&#1075;&#1080;&#1103;\&#1073;&#1086;&#1090;&#1072;&#1085;&#1080;&#1082;&#1072;\&#1073;&#1091;&#1076;&#1086;&#1074;&#1072;%20&#1088;&#1086;&#1089;&#1083;&#1080;&#1085;\&#1086;&#1089;&#1085;&#1086;&#1074;&#1085;&#1110;%20&#1087;&#1080;&#1090;&#1072;&#1085;&#1085;&#1103;\&#1087;&#1088;&#1077;&#1079;&#1077;&#1085;&#1090;&#1072;&#1094;&#1080;&#1080;\7_&#1090;&#1082;&#1072;&#1085;&#1080;&#1085;&#1080;%20&#1088;&#1086;&#1089;&#1083;&#1080;&#1085;\&#1090;&#1082;&#1072;&#1085;&#1080;&#1085;&#1080;%20&#1088;&#1086;&#1089;&#1083;&#1080;&#1085;\&#1084;&#1077;&#1093;&#1072;&#1085;&#1080;&#1095;&#1077;&#1089;&#1082;&#1080;&#1077;%20&#1090;&#1082;&#1072;&#1085;&#1080;%20&#1088;&#1072;&#1089;&#1090;&#1077;&#1085;&#1080;&#1081;.avi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820227"/>
            <a:ext cx="6454971" cy="3068961"/>
          </a:xfrm>
        </p:spPr>
      </p:pic>
      <p:sp>
        <p:nvSpPr>
          <p:cNvPr id="5" name="Прямоугольник 4"/>
          <p:cNvSpPr/>
          <p:nvPr/>
        </p:nvSpPr>
        <p:spPr>
          <a:xfrm>
            <a:off x="-10763" y="0"/>
            <a:ext cx="5806899" cy="17728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Презентація</a:t>
            </a:r>
          </a:p>
          <a:p>
            <a:pPr algn="ctr"/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тему: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1916832"/>
            <a:ext cx="9144000" cy="18722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«Рослинні тканини»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801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35-34_a_leaf_in_cross__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714620"/>
            <a:ext cx="8715436" cy="3929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21957"/>
            <a:ext cx="9144000" cy="22467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</a:rPr>
              <a:t>Основна тканина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— тканина рослин, що складається з живих клітин різної форми, виконує різноманітні функції: асиміляційну, газообмінну, запасаючу, видільну тощо</a:t>
            </a:r>
            <a:r>
              <a:rPr lang="uk-UA" sz="2000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</a:rPr>
              <a:t>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000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</a:rPr>
              <a:t>Основну </a:t>
            </a:r>
            <a:r>
              <a:rPr lang="uk-UA" sz="2000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</a:rPr>
              <a:t>тканину зазвичай називають </a:t>
            </a:r>
            <a:r>
              <a:rPr lang="uk-UA" sz="2000" b="1" i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</a:rPr>
              <a:t>паренхімою</a:t>
            </a:r>
            <a:r>
              <a:rPr lang="uk-UA" sz="2000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</a:rPr>
              <a:t>, оскільки вона створює ніби основу органів і заповнює простір між частинами органів. </a:t>
            </a:r>
            <a:endParaRPr lang="uk-UA" sz="2000" i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</a:rPr>
              <a:t> </a:t>
            </a:r>
            <a:r>
              <a:rPr lang="uk-UA" sz="2000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</a:rPr>
              <a:t>Розрізняють </a:t>
            </a:r>
            <a:r>
              <a:rPr lang="uk-UA" sz="2000" i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</a:rPr>
              <a:t>три</a:t>
            </a:r>
            <a:r>
              <a:rPr lang="uk-UA" sz="2000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</a:rPr>
              <a:t> групи основних тканин: асиміляційну, запасливу і повітроносну (аеренхіму). </a:t>
            </a:r>
            <a:endParaRPr lang="uk-UA" sz="2000" i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50" y="3643314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епідерма</a:t>
            </a:r>
            <a:endParaRPr lang="uk-UA" sz="1400" b="1" i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50" y="6286520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епідерма</a:t>
            </a:r>
            <a:endParaRPr lang="uk-UA" sz="1400" b="1" i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4549983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паренхіма</a:t>
            </a:r>
            <a:endParaRPr lang="uk-UA" sz="1400" b="1" i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>
            <a:off x="2214546" y="3357562"/>
            <a:ext cx="785818" cy="28575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857620" y="3857628"/>
            <a:ext cx="714380" cy="14287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643306" y="5857892"/>
            <a:ext cx="571504" cy="50006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2285984" y="6000768"/>
            <a:ext cx="642942" cy="35719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929058" y="4357694"/>
            <a:ext cx="642942" cy="21431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3857620" y="4929198"/>
            <a:ext cx="500066" cy="50006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>
            <a:off x="2143108" y="4143380"/>
            <a:ext cx="785818" cy="42862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 flipV="1">
            <a:off x="2071670" y="4857760"/>
            <a:ext cx="857256" cy="57150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44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71439"/>
            <a:ext cx="5000627" cy="3428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s_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2" y="142852"/>
            <a:ext cx="3714744" cy="3676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282" y="3995678"/>
            <a:ext cx="8715436" cy="28623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Основна асиміляційна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тканина розміщена в усіх зелених частинах рослин. Її клітини містять хлоропласти, в яких здійснюється процес фотосинтезу.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Основна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запаслива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тканина заповнює м'які частини листків, плодів, серцевину стебел та коренів. У її клітинах відкладаються на запас поживні речовини.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Основна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повітроносна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тканина багата, як правило, на міжклітинні проміжки, заповнені повітрям. Міжклітинники, сполучаючись у загальну сітку, забезпечують газообмін рослин. </a:t>
            </a:r>
            <a:endParaRPr kumimoji="0" lang="uk-UA" sz="2000" b="0" i="1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alassia-hemprichii_z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353295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Cymodocea-rotundata_z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0"/>
            <a:ext cx="363008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500166" y="4286256"/>
            <a:ext cx="1643074" cy="523220"/>
          </a:xfrm>
          <a:prstGeom prst="rect">
            <a:avLst/>
          </a:prstGeom>
          <a:solidFill>
            <a:srgbClr val="D1EBD2"/>
          </a:solidFill>
        </p:spPr>
        <p:txBody>
          <a:bodyPr wrap="square">
            <a:spAutoFit/>
          </a:bodyPr>
          <a:lstStyle/>
          <a:p>
            <a:pPr algn="ctr"/>
            <a:r>
              <a:rPr lang="uk-UA" sz="14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</a:rPr>
              <a:t>асиміляційна паренхіма </a:t>
            </a:r>
            <a:endParaRPr lang="uk-UA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4286256"/>
            <a:ext cx="1714511" cy="523220"/>
          </a:xfrm>
          <a:prstGeom prst="rect">
            <a:avLst/>
          </a:prstGeom>
          <a:solidFill>
            <a:srgbClr val="D1EBD2"/>
          </a:solidFill>
        </p:spPr>
        <p:txBody>
          <a:bodyPr wrap="square">
            <a:spAutoFit/>
          </a:bodyPr>
          <a:lstStyle/>
          <a:p>
            <a:pPr algn="ctr"/>
            <a:r>
              <a:rPr lang="uk-UA" sz="14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</a:rPr>
              <a:t>повітроносна паренхіма </a:t>
            </a:r>
            <a:endParaRPr lang="uk-UA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VascPlantTranspor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1342144"/>
            <a:ext cx="4857784" cy="5373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/>
            <a:r>
              <a:rPr lang="uk-UA" b="1" i="1" dirty="0" smtClean="0">
                <a:solidFill>
                  <a:srgbClr val="FF0000"/>
                </a:solidFill>
                <a:latin typeface="Georgia" pitchFamily="18" charset="0"/>
              </a:rPr>
              <a:t>Провідні тканини </a:t>
            </a:r>
            <a:r>
              <a:rPr lang="uk-UA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пристосовані для руху води та розчинених у ній речовин як у напрямку від кореня до пагона, так і в зворотному напрямі — від листків до коренів. </a:t>
            </a:r>
          </a:p>
          <a:p>
            <a:pPr lvl="0" algn="just"/>
            <a:r>
              <a:rPr lang="uk-UA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</a:rPr>
              <a:t>До  </a:t>
            </a:r>
            <a:r>
              <a:rPr lang="uk-UA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</a:rPr>
              <a:t>складу провідних тканин входять судини (трахеї), трахеїди і ситоподібні трубки. </a:t>
            </a:r>
            <a:endParaRPr lang="uk-UA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739872"/>
            <a:ext cx="9144000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</a:rPr>
              <a:t>Судини (трахеї) 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— це довгі трубки, що формуються з багатьох розміщених одна над одною клітин, поперечні стінки яких руйнуються. Поздовжні стінки судин нерівномірно потовщені (здерев'янілі), цитоплазма відмирає.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</a:rPr>
              <a:t>Трахеїди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— це видовжені клітини з косими поперечними перетинками, якими вони сполучаються одна з одною, утворюючи суцільний ланцюг. Як і трахеї, це мертві клітини з нерівномірно здерев'янілими стінками. Завдяки потовщенням трахеї і трахеїди протистоять стискуванню і розтягуванню. </a:t>
            </a:r>
            <a:endParaRPr kumimoji="0" lang="uk-UA" b="0" i="1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Georgia" pitchFamily="18" charset="0"/>
            </a:endParaRPr>
          </a:p>
        </p:txBody>
      </p:sp>
      <p:pic>
        <p:nvPicPr>
          <p:cNvPr id="6" name="Рисунок 5" descr="FG28_04F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1414"/>
            <a:ext cx="4214842" cy="45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71414"/>
            <a:ext cx="4357719" cy="45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142976" y="214290"/>
            <a:ext cx="1143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</a:rPr>
              <a:t>Судини (трахеї)</a:t>
            </a:r>
            <a:endParaRPr lang="uk-UA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214290"/>
            <a:ext cx="11063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трахеїди</a:t>
            </a:r>
            <a:endParaRPr lang="uk-UA" sz="1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191136"/>
            <a:ext cx="1071569" cy="523220"/>
          </a:xfrm>
          <a:prstGeom prst="rect">
            <a:avLst/>
          </a:prstGeom>
          <a:solidFill>
            <a:srgbClr val="D1EBD2"/>
          </a:solidFill>
        </p:spPr>
        <p:txBody>
          <a:bodyPr wrap="square">
            <a:spAutoFit/>
          </a:bodyPr>
          <a:lstStyle/>
          <a:p>
            <a:pPr algn="ctr"/>
            <a:r>
              <a:rPr lang="uk-UA" sz="14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</a:rPr>
              <a:t>Судини (трахеї)</a:t>
            </a:r>
            <a:endParaRPr lang="uk-UA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643834" y="214290"/>
            <a:ext cx="1214445" cy="307777"/>
          </a:xfrm>
          <a:prstGeom prst="rect">
            <a:avLst/>
          </a:prstGeom>
          <a:solidFill>
            <a:srgbClr val="D1EBD2"/>
          </a:solidFill>
        </p:spPr>
        <p:txBody>
          <a:bodyPr wrap="square">
            <a:spAutoFit/>
          </a:bodyPr>
          <a:lstStyle/>
          <a:p>
            <a:pPr algn="ctr"/>
            <a:r>
              <a:rPr lang="uk-UA" sz="14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трахеїди</a:t>
            </a:r>
            <a:endParaRPr lang="uk-UA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биология\ботаника\будова рослин\основні питання\анимация\transpul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714752"/>
            <a:ext cx="6143669" cy="2974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-1" y="142852"/>
            <a:ext cx="3521495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uk-UA" sz="2000" i="1" dirty="0" smtClean="0">
                <a:solidFill>
                  <a:srgbClr val="FFC000"/>
                </a:solidFill>
                <a:latin typeface="Georgia" pitchFamily="18" charset="0"/>
                <a:ea typeface="Times New Roman" pitchFamily="18" charset="0"/>
              </a:rPr>
              <a:t>По судинам і трахеїдам вода і розчинені в ній мінеральні солі рухаються від коренів до надземних частин рослини. </a:t>
            </a:r>
          </a:p>
          <a:p>
            <a:pPr algn="just"/>
            <a:endParaRPr lang="uk-UA" sz="2000" i="1" dirty="0" smtClean="0">
              <a:solidFill>
                <a:srgbClr val="FFC000"/>
              </a:solidFill>
              <a:latin typeface="Georgia" pitchFamily="18" charset="0"/>
              <a:ea typeface="Times New Roman" pitchFamily="18" charset="0"/>
            </a:endParaRPr>
          </a:p>
          <a:p>
            <a:pPr algn="just"/>
            <a:r>
              <a:rPr lang="uk-UA" sz="2000" i="1" dirty="0" smtClean="0">
                <a:solidFill>
                  <a:srgbClr val="FFC000"/>
                </a:solidFill>
                <a:latin typeface="Georgia" pitchFamily="18" charset="0"/>
                <a:ea typeface="Times New Roman" pitchFamily="18" charset="0"/>
              </a:rPr>
              <a:t>Судини і трахеїди, крім провідної, забезпечують ще й опорну функцію.</a:t>
            </a:r>
          </a:p>
        </p:txBody>
      </p:sp>
      <p:pic>
        <p:nvPicPr>
          <p:cNvPr id="5" name="Рисунок 4" descr="s_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1495" y="142852"/>
            <a:ext cx="5380747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215074" y="3714752"/>
            <a:ext cx="135732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200" b="1" i="1" dirty="0" smtClean="0">
                <a:latin typeface="Georgia" pitchFamily="18" charset="0"/>
              </a:rPr>
              <a:t>клітини паренхіми</a:t>
            </a:r>
            <a:endParaRPr lang="uk-UA" sz="1200" b="1" i="1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5074" y="4580761"/>
            <a:ext cx="121444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200" b="1" i="1" dirty="0" smtClean="0">
                <a:latin typeface="Georgia" pitchFamily="18" charset="0"/>
              </a:rPr>
              <a:t>судини</a:t>
            </a:r>
            <a:endParaRPr lang="uk-UA" sz="1200" b="1" i="1" dirty="0"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5074" y="6121619"/>
            <a:ext cx="13573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200" b="1" i="1" dirty="0" smtClean="0">
                <a:latin typeface="Georgia" pitchFamily="18" charset="0"/>
              </a:rPr>
              <a:t>продих</a:t>
            </a:r>
            <a:endParaRPr lang="uk-UA" sz="1200" b="1" i="1" dirty="0"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15074" y="5681979"/>
            <a:ext cx="135732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200" b="1" i="1" dirty="0" smtClean="0">
                <a:latin typeface="Georgia" pitchFamily="18" charset="0"/>
              </a:rPr>
              <a:t>клітина продиху</a:t>
            </a:r>
            <a:endParaRPr lang="uk-UA" sz="1200" b="1" i="1" dirty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5074" y="4857760"/>
            <a:ext cx="135732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200" b="1" i="1" dirty="0" smtClean="0">
                <a:latin typeface="Georgia" pitchFamily="18" charset="0"/>
              </a:rPr>
              <a:t>повітряні проміжки</a:t>
            </a:r>
            <a:endParaRPr lang="uk-UA" sz="1200" b="1" i="1" dirty="0">
              <a:latin typeface="Georgia" pitchFamily="18" charset="0"/>
            </a:endParaRPr>
          </a:p>
        </p:txBody>
      </p:sp>
      <p:pic>
        <p:nvPicPr>
          <p:cNvPr id="30" name="Picture 3" descr="K:\биология\ботаника\будова рослин\основні питання\анимация\xylem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714752"/>
            <a:ext cx="5586899" cy="2961344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5586867" y="3834474"/>
            <a:ext cx="16430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400" b="1" i="1" dirty="0" smtClean="0">
                <a:latin typeface="Georgia" pitchFamily="18" charset="0"/>
              </a:rPr>
              <a:t>клітинна стінка судини</a:t>
            </a:r>
            <a:endParaRPr lang="uk-UA" sz="1400" b="1" i="1" dirty="0">
              <a:latin typeface="Georg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86867" y="4335669"/>
            <a:ext cx="150019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400" b="1" i="1" dirty="0" smtClean="0">
                <a:latin typeface="Georgia" pitchFamily="18" charset="0"/>
              </a:rPr>
              <a:t>прилипання</a:t>
            </a:r>
            <a:endParaRPr lang="uk-UA" sz="1400" b="1" i="1" dirty="0">
              <a:latin typeface="Georg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86867" y="5072074"/>
            <a:ext cx="10001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400" b="1" i="1" dirty="0" smtClean="0">
                <a:latin typeface="Georgia" pitchFamily="18" charset="0"/>
              </a:rPr>
              <a:t>зв’язок </a:t>
            </a:r>
            <a:endParaRPr lang="uk-UA" sz="1400" b="1" i="1" dirty="0">
              <a:latin typeface="Georg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72487" y="6000768"/>
            <a:ext cx="17859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400" b="1" i="1" dirty="0" smtClean="0">
                <a:latin typeface="Georgia" pitchFamily="18" charset="0"/>
              </a:rPr>
              <a:t>Клітина судини</a:t>
            </a:r>
            <a:endParaRPr lang="uk-UA" sz="1400" b="1" i="1" dirty="0">
              <a:latin typeface="Georgia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01049" y="6335933"/>
            <a:ext cx="185738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400" b="1" i="1" dirty="0" smtClean="0">
                <a:latin typeface="Georgia" pitchFamily="18" charset="0"/>
              </a:rPr>
              <a:t>молекула води</a:t>
            </a:r>
            <a:endParaRPr lang="uk-UA" sz="1400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7" grpId="0" animBg="1"/>
      <p:bldP spid="13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PlantCellDiversity-phlo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357430"/>
            <a:ext cx="7563225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50520"/>
            <a:ext cx="9144000" cy="22467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</a:rPr>
              <a:t>Ситоподібні трубки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— видовжені, живі клітини, що сполучаються між собою за допомогою поперечних перетинок з великою кількістю пор і нагадують сито (ситоподібна пластинка).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Поздовжні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стінки ситоподібних трубок потовщуються, але не дерев'яніють. Цитоплазма клітин зберігається, а ядро руйнується на самому початку формування трубок. Поряд із ситоподібними трубками розміщені супровідні клітини —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клітини-супутники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. </a:t>
            </a:r>
            <a:endParaRPr kumimoji="0" lang="uk-UA" sz="2000" b="0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renchyma_collenchym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2071710"/>
            <a:ext cx="5857875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колен_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2072272"/>
            <a:ext cx="2599151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-11369" y="0"/>
            <a:ext cx="9144000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</a:rPr>
              <a:t>Механічні тканини 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надають рослині міцності, завдяки якій вона витримує значну масу, протистоїть вітру, дощу, снігу.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Механічні 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тканини складаються з товстостінних клітин з надзвичайно міцною і пружною оболонкою.</a:t>
            </a:r>
            <a:endParaRPr kumimoji="0" lang="uk-UA" sz="2400" b="0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Georgia" pitchFamily="18" charset="0"/>
            </a:endParaRPr>
          </a:p>
        </p:txBody>
      </p:sp>
      <p:pic>
        <p:nvPicPr>
          <p:cNvPr id="5" name="механические ткани растений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001024" y="5908559"/>
            <a:ext cx="811205" cy="6637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71736" y="2143116"/>
            <a:ext cx="21339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Клітина паренхіми</a:t>
            </a:r>
            <a:endParaRPr lang="uk-UA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621421"/>
            <a:ext cx="31422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Клітина механічної тканини</a:t>
            </a:r>
            <a:endParaRPr lang="uk-UA" sz="1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3714752"/>
            <a:ext cx="6639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пори</a:t>
            </a:r>
            <a:endParaRPr lang="uk-UA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94194" y="806560"/>
            <a:ext cx="5149806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uk-UA" sz="2800" i="1" dirty="0">
                <a:solidFill>
                  <a:srgbClr val="FF0000"/>
                </a:solidFill>
              </a:rPr>
              <a:t>Коленхіма</a:t>
            </a:r>
            <a:r>
              <a:rPr lang="uk-UA" sz="2800" i="1" dirty="0">
                <a:solidFill>
                  <a:schemeClr val="accent2">
                    <a:lumMod val="75000"/>
                  </a:schemeClr>
                </a:solidFill>
              </a:rPr>
              <a:t> — жива механічна тканина у рослин, яка розташовується безпосередньо під епідермісом.</a:t>
            </a:r>
          </a:p>
          <a:p>
            <a:pPr algn="just"/>
            <a:r>
              <a:rPr lang="uk-UA" sz="2800" i="1" dirty="0">
                <a:solidFill>
                  <a:schemeClr val="accent2">
                    <a:lumMod val="75000"/>
                  </a:schemeClr>
                </a:solidFill>
              </a:rPr>
              <a:t>Клітини коленхіми характеризуються нерівномірним потовщенням стінок, за рахунок чого вони можуть виконувати опорну функцію.</a:t>
            </a:r>
            <a:endParaRPr lang="uk-UA" sz="28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 descr="collenchyma_cs(40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47466" y="3190309"/>
            <a:ext cx="3428999" cy="3923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ollenchyma_MC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0396" y="-234532"/>
            <a:ext cx="3429000" cy="3898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ibre_cs(40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40" y="142853"/>
            <a:ext cx="7528920" cy="5025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1334" y="5222953"/>
            <a:ext cx="9112665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uk-UA" sz="2000" b="1" i="1" dirty="0" smtClean="0">
                <a:solidFill>
                  <a:srgbClr val="FF0000"/>
                </a:solidFill>
                <a:latin typeface="Georgia" pitchFamily="18" charset="0"/>
              </a:rPr>
              <a:t>Склеренхіма</a:t>
            </a:r>
            <a:r>
              <a:rPr lang="uk-UA" sz="2000" i="1" dirty="0" smtClean="0">
                <a:solidFill>
                  <a:srgbClr val="6699FF"/>
                </a:solidFill>
                <a:latin typeface="Georgia" pitchFamily="18" charset="0"/>
              </a:rPr>
              <a:t> – рослинна тканина, що складається переважно з мертвих клітин з дуже потовщеними стінками; розрізняють два типи клітин склеренхіми: волокна і склереїди, або кам'янисті клітини; виконує механічні функції (надає жорсткості органам рослини, утворює зовнішні покриви).</a:t>
            </a:r>
            <a:endParaRPr lang="uk-UA" sz="2000" i="1" dirty="0">
              <a:solidFill>
                <a:srgbClr val="6699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ольв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528" y="3929065"/>
            <a:ext cx="3096000" cy="2783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hlorella 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57628"/>
            <a:ext cx="4892554" cy="358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79512" y="3929065"/>
            <a:ext cx="5000660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uk-UA" sz="2000" b="1" i="1" dirty="0" smtClean="0">
                <a:solidFill>
                  <a:srgbClr val="0070C0"/>
                </a:solidFill>
                <a:latin typeface="Georgia" pitchFamily="18" charset="0"/>
              </a:rPr>
              <a:t>Рослинні організми можуть бути одноклітинними і багатоклітинними, а також колоніальними. </a:t>
            </a:r>
            <a:endParaRPr lang="en-US" sz="2000" b="1" i="1" dirty="0" smtClean="0">
              <a:solidFill>
                <a:srgbClr val="0070C0"/>
              </a:solidFill>
              <a:latin typeface="Georgia" pitchFamily="18" charset="0"/>
            </a:endParaRPr>
          </a:p>
          <a:p>
            <a:pPr algn="just"/>
            <a:r>
              <a:rPr lang="uk-UA" sz="2000" b="1" i="1" dirty="0" smtClean="0">
                <a:solidFill>
                  <a:srgbClr val="0070C0"/>
                </a:solidFill>
                <a:latin typeface="Georgia" pitchFamily="18" charset="0"/>
              </a:rPr>
              <a:t>Тіло </a:t>
            </a:r>
            <a:r>
              <a:rPr lang="uk-UA" sz="2000" b="1" i="1" dirty="0" smtClean="0">
                <a:solidFill>
                  <a:srgbClr val="0070C0"/>
                </a:solidFill>
                <a:latin typeface="Georgia" pitchFamily="18" charset="0"/>
              </a:rPr>
              <a:t>одноклітинної рослини складається лише з однієї клітини, яка здійснює всі життєві функції і процеси організму. </a:t>
            </a:r>
            <a:endParaRPr lang="uk-UA" sz="20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10" name="Рисунок 9" descr="SuperStock_1598R-7698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528" y="214290"/>
            <a:ext cx="3096000" cy="3590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24929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uk-UA" sz="2200" b="1" i="1" dirty="0" smtClean="0">
                <a:solidFill>
                  <a:srgbClr val="FF0000"/>
                </a:solidFill>
                <a:latin typeface="Georgia" pitchFamily="18" charset="0"/>
              </a:rPr>
              <a:t>Склереїди</a:t>
            </a:r>
            <a:r>
              <a:rPr lang="uk-UA" sz="2200" i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 — клітини рослин з дуже потовщеними здерев'янілими оболонками, часто просякнутими солями кальцію або кремнеземом. </a:t>
            </a:r>
          </a:p>
          <a:p>
            <a:pPr algn="just"/>
            <a:r>
              <a:rPr lang="uk-UA" sz="2200" i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В </a:t>
            </a:r>
            <a:r>
              <a:rPr lang="uk-UA" sz="2200" i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оболонках кам'янистих клітин помітні радіальні канали — пори. </a:t>
            </a:r>
          </a:p>
          <a:p>
            <a:pPr algn="just"/>
            <a:r>
              <a:rPr lang="uk-UA" sz="2200" i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З </a:t>
            </a:r>
            <a:r>
              <a:rPr lang="uk-UA" sz="2200" i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кам'янистих клітин побудовані тверді оболонки плодів і насіння (кісточки вишень, слив, абрикосів </a:t>
            </a:r>
            <a:r>
              <a:rPr lang="uk-UA" sz="2400" i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і т. д.). </a:t>
            </a:r>
          </a:p>
        </p:txBody>
      </p:sp>
      <p:pic>
        <p:nvPicPr>
          <p:cNvPr id="5" name="Рисунок 4" descr="kos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68217" y="2844020"/>
            <a:ext cx="3825000" cy="30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2492989"/>
            <a:ext cx="5445804" cy="4096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-104717"/>
            <a:ext cx="9144000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</a:rPr>
              <a:t>Твірна тканина (меристема)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</a:rPr>
              <a:t>— це тканина, клітини якої здатні ділитися, завдяки чому ростуть органи, що дає початок всім іншим тканинам.</a:t>
            </a:r>
            <a:endParaRPr kumimoji="0" lang="uk-UA" sz="20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</a:rPr>
              <a:t>Твірні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</a:rPr>
              <a:t>тканини складаються з дрібних клітин, що густо заповнені цитоплазмою, всередині кожної клітини є велике ядро. Клітини твірних тканин міцно пов'язані між собою.</a:t>
            </a:r>
            <a:endParaRPr kumimoji="0" lang="uk-UA" sz="20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</a:endParaRPr>
          </a:p>
        </p:txBody>
      </p:sp>
      <p:pic>
        <p:nvPicPr>
          <p:cNvPr id="5" name="Рисунок 4" descr="Méristème_couch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132856"/>
            <a:ext cx="7429552" cy="452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ristema_apicale_rad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330678" y="2884241"/>
            <a:ext cx="4500000" cy="2874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age0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6" y="2071678"/>
            <a:ext cx="2708871" cy="45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0" y="423"/>
            <a:ext cx="914400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</a:rPr>
              <a:t>Твірні тканини розміщуються на верхівці стебла рослини або кореня. За рахунок поділу клітин верхівкової твірної тканини рослина росте у висоту та довжину.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</a:rPr>
              <a:t>Всередині </a:t>
            </a:r>
            <a:r>
              <a:rPr lang="uk-UA" sz="2000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</a:rPr>
              <a:t>стебла і кореня також міститься твірна тканина (бічна). За її рахунок стебло і корінь ростуть у товщину. Твірні тканини можуть бути й в інших частинах рослини.</a:t>
            </a:r>
            <a:endParaRPr lang="uk-UA" sz="2000" i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3" name="Picture 2" descr="K:\биология\ботаника\будова рослин\основні питання\анимация\Vascaman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5" y="2071678"/>
            <a:ext cx="2714644" cy="45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7170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/>
                <a:solidFill>
                  <a:schemeClr val="accent3"/>
                </a:solidFill>
                <a:effectLst/>
              </a:rPr>
              <a:t>Кінець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4653136"/>
            <a:ext cx="5724126" cy="20812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Виконала</a:t>
            </a:r>
          </a:p>
          <a:p>
            <a:pPr algn="ctr"/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</a:t>
            </a: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чениця 10-го А класу</a:t>
            </a:r>
          </a:p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Якимів Анжеліка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996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6010650"/>
            <a:ext cx="91440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</a:rPr>
              <a:t>Тканина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 — це сукупність клітин, що мають спільне походження, подібну будову і виконують властиві їм функці</a:t>
            </a:r>
            <a:r>
              <a:rPr lang="uk-UA" sz="20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</a:rPr>
              <a:t>ї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.</a:t>
            </a: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9841" y="142999"/>
            <a:ext cx="871543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uk-UA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Тіло багатоклітинної рослини складається із сукупностей багатьох клітин, групи яких спеціалізуються на виконанні певних функцій.</a:t>
            </a:r>
            <a:endParaRPr lang="uk-UA" dirty="0"/>
          </a:p>
        </p:txBody>
      </p:sp>
      <p:pic>
        <p:nvPicPr>
          <p:cNvPr id="5" name="Рисунок 4" descr="72189-035-16AD1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36" y="928670"/>
            <a:ext cx="6000760" cy="4732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5506669"/>
              </p:ext>
            </p:extLst>
          </p:nvPr>
        </p:nvGraphicFramePr>
        <p:xfrm>
          <a:off x="107504" y="188640"/>
          <a:ext cx="6356378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157192"/>
            <a:ext cx="2478024" cy="13944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87918" y="320793"/>
            <a:ext cx="2558313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00808"/>
            <a:ext cx="7730084" cy="5052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282" y="265963"/>
            <a:ext cx="8715436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</a:rPr>
              <a:t>Покривна тканина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— це шар клітин, які вкривають орган. </a:t>
            </a:r>
            <a:endParaRPr kumimoji="0" lang="uk-UA" sz="200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Georgia" pitchFamily="18" charset="0"/>
              <a:ea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Покривна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тканина захищає рослину від випаровування, висихання, несприятливих умов, забезпечує газообмін і водопостачання.</a:t>
            </a:r>
            <a:r>
              <a:rPr lang="uk-UA" sz="2000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000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Покривна </a:t>
            </a:r>
            <a:r>
              <a:rPr lang="uk-UA" sz="2000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тканина  — це епідерма (епідерміс), корок та кірка.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apsella-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14" y="116632"/>
            <a:ext cx="8924069" cy="55879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9931" y="5842337"/>
            <a:ext cx="8715436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i="1" dirty="0" smtClean="0">
                <a:solidFill>
                  <a:srgbClr val="FF0000"/>
                </a:solidFill>
                <a:latin typeface="Georgia" pitchFamily="18" charset="0"/>
              </a:rPr>
              <a:t>Епідерма</a:t>
            </a:r>
            <a:r>
              <a:rPr lang="uk-UA" sz="2000" i="1" dirty="0" smtClean="0">
                <a:solidFill>
                  <a:srgbClr val="002060"/>
                </a:solidFill>
                <a:latin typeface="Georgia" pitchFamily="18" charset="0"/>
              </a:rPr>
              <a:t> вкриває молоді частини рослини. Найчастіше має один шар живих, без хлоропластів, тісно притиснених одна до одної клітин. Стінки клітин звивисті і мають різну товщину.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_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5" y="4548"/>
            <a:ext cx="4673865" cy="3208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761153" y="225506"/>
            <a:ext cx="4382848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uk-UA" sz="2400" i="1" dirty="0" smtClean="0">
                <a:solidFill>
                  <a:srgbClr val="00B050"/>
                </a:solidFill>
                <a:latin typeface="Georgia" pitchFamily="18" charset="0"/>
              </a:rPr>
              <a:t>Звернені до зовнішнього середовища стінки клітин епідерми товщі і часто вкриті товстим шаром кутикули (плівка з жироподібних речовин). </a:t>
            </a:r>
            <a:endParaRPr lang="uk-UA" sz="2400" i="1" dirty="0" smtClean="0">
              <a:solidFill>
                <a:srgbClr val="00B050"/>
              </a:solidFill>
              <a:latin typeface="Georgia" pitchFamily="18" charset="0"/>
            </a:endParaRPr>
          </a:p>
          <a:p>
            <a:pPr algn="just"/>
            <a:endParaRPr lang="ru-RU" sz="2400" i="1" dirty="0" smtClean="0">
              <a:solidFill>
                <a:srgbClr val="00B050"/>
              </a:solidFill>
            </a:endParaRPr>
          </a:p>
          <a:p>
            <a:pPr algn="just"/>
            <a:endParaRPr lang="ru-RU" sz="2400" i="1" dirty="0">
              <a:solidFill>
                <a:srgbClr val="00B050"/>
              </a:solidFill>
            </a:endParaRPr>
          </a:p>
          <a:p>
            <a:pPr algn="just"/>
            <a:endParaRPr lang="ru-RU" sz="2400" i="1" dirty="0" smtClean="0">
              <a:solidFill>
                <a:srgbClr val="00B050"/>
              </a:solidFill>
            </a:endParaRPr>
          </a:p>
          <a:p>
            <a:pPr algn="just"/>
            <a:endParaRPr lang="ru-RU" sz="2400" i="1" dirty="0">
              <a:solidFill>
                <a:srgbClr val="00B050"/>
              </a:solidFill>
            </a:endParaRPr>
          </a:p>
          <a:p>
            <a:pPr algn="just"/>
            <a:r>
              <a:rPr lang="ru-RU" sz="2400" i="1" dirty="0" err="1" smtClean="0">
                <a:solidFill>
                  <a:srgbClr val="00B050"/>
                </a:solidFill>
                <a:latin typeface="Georgia" panose="02040502050405020303" pitchFamily="18" charset="0"/>
              </a:rPr>
              <a:t>Захисні</a:t>
            </a:r>
            <a:r>
              <a:rPr lang="ru-RU" sz="2400" i="1" dirty="0">
                <a:solidFill>
                  <a:srgbClr val="00B050"/>
                </a:solidFill>
                <a:latin typeface="Georgia" panose="02040502050405020303" pitchFamily="18" charset="0"/>
              </a:rPr>
              <a:t> </a:t>
            </a:r>
            <a:r>
              <a:rPr lang="ru-RU" sz="2400" i="1" dirty="0" err="1" smtClean="0">
                <a:solidFill>
                  <a:srgbClr val="00B050"/>
                </a:solidFill>
                <a:latin typeface="Georgia" panose="02040502050405020303" pitchFamily="18" charset="0"/>
              </a:rPr>
              <a:t>властивості</a:t>
            </a:r>
            <a:r>
              <a:rPr lang="ru-RU" sz="2400" i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 </a:t>
            </a:r>
            <a:r>
              <a:rPr lang="ru-RU" sz="2400" i="1" dirty="0" err="1">
                <a:solidFill>
                  <a:srgbClr val="00B050"/>
                </a:solidFill>
                <a:latin typeface="Georgia" panose="02040502050405020303" pitchFamily="18" charset="0"/>
              </a:rPr>
              <a:t>епідерми</a:t>
            </a:r>
            <a:r>
              <a:rPr lang="ru-RU" sz="2400" i="1" dirty="0">
                <a:solidFill>
                  <a:srgbClr val="00B050"/>
                </a:solidFill>
                <a:latin typeface="Georgia" panose="02040502050405020303" pitchFamily="18" charset="0"/>
              </a:rPr>
              <a:t> </a:t>
            </a:r>
            <a:r>
              <a:rPr lang="ru-RU" sz="2400" i="1" dirty="0" err="1">
                <a:solidFill>
                  <a:srgbClr val="00B050"/>
                </a:solidFill>
                <a:latin typeface="Georgia" panose="02040502050405020303" pitchFamily="18" charset="0"/>
              </a:rPr>
              <a:t>можуть</a:t>
            </a:r>
            <a:r>
              <a:rPr lang="ru-RU" sz="2400" i="1" dirty="0">
                <a:solidFill>
                  <a:srgbClr val="00B050"/>
                </a:solidFill>
                <a:latin typeface="Georgia" panose="02040502050405020303" pitchFamily="18" charset="0"/>
              </a:rPr>
              <a:t> </a:t>
            </a:r>
            <a:r>
              <a:rPr lang="ru-RU" sz="2400" i="1" dirty="0" err="1">
                <a:solidFill>
                  <a:srgbClr val="00B050"/>
                </a:solidFill>
                <a:latin typeface="Georgia" panose="02040502050405020303" pitchFamily="18" charset="0"/>
              </a:rPr>
              <a:t>підсилюватися</a:t>
            </a:r>
            <a:r>
              <a:rPr lang="ru-RU" sz="2400" i="1" dirty="0">
                <a:solidFill>
                  <a:srgbClr val="00B050"/>
                </a:solidFill>
                <a:latin typeface="Georgia" panose="02040502050405020303" pitchFamily="18" charset="0"/>
              </a:rPr>
              <a:t> </a:t>
            </a:r>
            <a:r>
              <a:rPr lang="ru-RU" sz="2400" i="1" dirty="0" err="1">
                <a:solidFill>
                  <a:srgbClr val="00B050"/>
                </a:solidFill>
                <a:latin typeface="Georgia" panose="02040502050405020303" pitchFamily="18" charset="0"/>
              </a:rPr>
              <a:t>різними</a:t>
            </a:r>
            <a:r>
              <a:rPr lang="ru-RU" sz="2400" i="1" dirty="0">
                <a:solidFill>
                  <a:srgbClr val="00B050"/>
                </a:solidFill>
                <a:latin typeface="Georgia" panose="02040502050405020303" pitchFamily="18" charset="0"/>
              </a:rPr>
              <a:t> </a:t>
            </a:r>
            <a:r>
              <a:rPr lang="ru-RU" sz="2400" i="1" dirty="0" err="1">
                <a:solidFill>
                  <a:srgbClr val="00B050"/>
                </a:solidFill>
                <a:latin typeface="Georgia" panose="02040502050405020303" pitchFamily="18" charset="0"/>
              </a:rPr>
              <a:t>виростами</a:t>
            </a:r>
            <a:r>
              <a:rPr lang="ru-RU" sz="2400" i="1" dirty="0">
                <a:solidFill>
                  <a:srgbClr val="00B050"/>
                </a:solidFill>
                <a:latin typeface="Georgia" panose="02040502050405020303" pitchFamily="18" charset="0"/>
              </a:rPr>
              <a:t> — волосками. </a:t>
            </a:r>
          </a:p>
          <a:p>
            <a:pPr algn="just"/>
            <a:endParaRPr lang="uk-UA" sz="2400" i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4581640" cy="3186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кора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71" y="2811048"/>
            <a:ext cx="8076654" cy="400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92996"/>
            <a:ext cx="9144000" cy="2462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</a:rPr>
              <a:t>Корок</a:t>
            </a:r>
            <a:r>
              <a:rPr kumimoji="0" lang="uk-UA" sz="22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 — багатошарова мертва тканина.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Оболонки </a:t>
            </a:r>
            <a:r>
              <a:rPr kumimoji="0" lang="uk-UA" sz="22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клітин корка потовщені і просочені речовиною, за складом близькою до жирів, майже непроникною для води й повітря. Ці клітини щільно зімкнені між собою (міжклітинників немає) і виконують основні захисні функції.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Клітини </a:t>
            </a:r>
            <a:r>
              <a:rPr kumimoji="0" lang="uk-UA" sz="22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корка мертві, наповнені повітрям або смолистими чи дубильними речовинами. </a:t>
            </a:r>
            <a:endParaRPr kumimoji="0" lang="uk-UA" sz="2200" b="0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40b5fecb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5733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5949280"/>
            <a:ext cx="871543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uk-UA" sz="2000" b="1" i="1" dirty="0" smtClean="0">
                <a:solidFill>
                  <a:srgbClr val="FF0000"/>
                </a:solidFill>
                <a:latin typeface="Georgia" pitchFamily="18" charset="0"/>
              </a:rPr>
              <a:t>Кірка</a:t>
            </a:r>
            <a:r>
              <a:rPr lang="uk-UA" sz="2000" i="1" dirty="0" smtClean="0">
                <a:solidFill>
                  <a:srgbClr val="00B050"/>
                </a:solidFill>
                <a:latin typeface="Georgia" pitchFamily="18" charset="0"/>
              </a:rPr>
              <a:t> – </a:t>
            </a:r>
            <a:r>
              <a:rPr lang="uk-UA" sz="2000" i="1" dirty="0" smtClean="0">
                <a:solidFill>
                  <a:srgbClr val="00B050"/>
                </a:solidFill>
                <a:latin typeface="Georgia" pitchFamily="18" charset="0"/>
                <a:ea typeface="Times New Roman" pitchFamily="18" charset="0"/>
              </a:rPr>
              <a:t>багатошарова мертва тканина, </a:t>
            </a:r>
            <a:r>
              <a:rPr lang="uk-UA" sz="2000" i="1" dirty="0" smtClean="0">
                <a:solidFill>
                  <a:srgbClr val="00B050"/>
                </a:solidFill>
                <a:latin typeface="Georgia" pitchFamily="18" charset="0"/>
              </a:rPr>
              <a:t>утворюється на зміну корку. Типова кірка спостерігається у деревних рослин. </a:t>
            </a:r>
            <a:endParaRPr lang="uk-UA" sz="2000" i="1" dirty="0">
              <a:solidFill>
                <a:srgbClr val="00B05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</TotalTime>
  <Words>911</Words>
  <Application>Microsoft Office PowerPoint</Application>
  <PresentationFormat>Экран (4:3)</PresentationFormat>
  <Paragraphs>80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Microsoft Preffered User</dc:creator>
  <cp:lastModifiedBy>Анжелика</cp:lastModifiedBy>
  <cp:revision>115</cp:revision>
  <dcterms:created xsi:type="dcterms:W3CDTF">2010-04-14T14:17:42Z</dcterms:created>
  <dcterms:modified xsi:type="dcterms:W3CDTF">2014-05-26T13:32:38Z</dcterms:modified>
</cp:coreProperties>
</file>