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47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/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3200" dirty="0" err="1">
                <a:solidFill>
                  <a:schemeClr val="bg1"/>
                </a:solidFill>
              </a:rPr>
              <a:t>Здоровя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залежить</a:t>
            </a:r>
            <a:endParaRPr lang="ru-RU" sz="3200" dirty="0">
              <a:solidFill>
                <a:schemeClr val="bg1"/>
              </a:solidFill>
            </a:endParaRP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4431140355528758E-2"/>
          <c:y val="0.22240085684425795"/>
          <c:w val="0.63391208140223709"/>
          <c:h val="0.748932330521578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Здоровя залежить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Спосіб життя</c:v>
                </c:pt>
                <c:pt idx="1">
                  <c:v>Оточуюче середовище</c:v>
                </c:pt>
                <c:pt idx="2">
                  <c:v>Спадкоємні особливості</c:v>
                </c:pt>
                <c:pt idx="3">
                  <c:v>Охорона здоровя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2.4</c:v>
                </c:pt>
                <c:pt idx="2">
                  <c:v>2.4</c:v>
                </c:pt>
                <c:pt idx="3">
                  <c:v>1.2</c:v>
                </c:pt>
              </c:numCache>
            </c:numRef>
          </c:val>
        </c:ser>
        <c:dLbls/>
      </c:pie3DChart>
    </c:plotArea>
    <c:legend>
      <c:legendPos val="r"/>
      <c:legendEntry>
        <c:idx val="0"/>
        <c:txPr>
          <a:bodyPr/>
          <a:lstStyle/>
          <a:p>
            <a:pPr>
              <a:defRPr sz="20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2669651122447312"/>
          <c:y val="0.22286979623990735"/>
          <c:w val="0.33993384401641741"/>
          <c:h val="0.73109231842282874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5ACB-A653-42FA-A657-B7459DEB5E45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E7E-2736-48A3-ACD2-23D381290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100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5ACB-A653-42FA-A657-B7459DEB5E45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E7E-2736-48A3-ACD2-23D381290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599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5ACB-A653-42FA-A657-B7459DEB5E45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E7E-2736-48A3-ACD2-23D381290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623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5ACB-A653-42FA-A657-B7459DEB5E45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E7E-2736-48A3-ACD2-23D381290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935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5ACB-A653-42FA-A657-B7459DEB5E45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E7E-2736-48A3-ACD2-23D381290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9749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5ACB-A653-42FA-A657-B7459DEB5E45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E7E-2736-48A3-ACD2-23D381290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190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5ACB-A653-42FA-A657-B7459DEB5E45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E7E-2736-48A3-ACD2-23D381290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067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5ACB-A653-42FA-A657-B7459DEB5E45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E7E-2736-48A3-ACD2-23D381290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8317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5ACB-A653-42FA-A657-B7459DEB5E45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E7E-2736-48A3-ACD2-23D381290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8756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5ACB-A653-42FA-A657-B7459DEB5E45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E7E-2736-48A3-ACD2-23D381290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059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5ACB-A653-42FA-A657-B7459DEB5E45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E7E-2736-48A3-ACD2-23D381290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367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A5ACB-A653-42FA-A657-B7459DEB5E45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9AE7E-2736-48A3-ACD2-23D381290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606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97" y="1623"/>
            <a:ext cx="91683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169" y="1196752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Попередження забруднення довкілля при використанні органічних речовин у побуті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4869160"/>
            <a:ext cx="548169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Група - Статисти</a:t>
            </a:r>
            <a:endParaRPr lang="ru-RU" sz="6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94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844" y="214290"/>
            <a:ext cx="3571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 навколишнє середовище , отож і в організм людини , надходить величезна кількість штучно створених сполук .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У побуті ми практично щоденно зустрічаємося з продуктами хімічної промисловості та з хімічними процесами . Це прання білизни , миття посуду , доглядання за підлогою та меблями , застосування клею , а також готування їжі , умивання з милом , догляд за шкірою обличчя та інша особиста гігієна 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://amrita.ua/img/press/_1302276376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42852"/>
            <a:ext cx="2571768" cy="2571768"/>
          </a:xfrm>
          <a:prstGeom prst="rect">
            <a:avLst/>
          </a:prstGeom>
          <a:noFill/>
        </p:spPr>
      </p:pic>
      <p:pic>
        <p:nvPicPr>
          <p:cNvPr id="6148" name="Picture 4" descr="http://cs302114.vk.me/v302114028/817e/DsvYWTxEU2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1000108"/>
            <a:ext cx="2673703" cy="2286016"/>
          </a:xfrm>
          <a:prstGeom prst="rect">
            <a:avLst/>
          </a:prstGeom>
          <a:noFill/>
        </p:spPr>
      </p:pic>
      <p:pic>
        <p:nvPicPr>
          <p:cNvPr id="6150" name="Picture 6" descr="http://www.segodnya.ua/img/article/4522/5_ma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3429000"/>
            <a:ext cx="2820372" cy="1855508"/>
          </a:xfrm>
          <a:prstGeom prst="rect">
            <a:avLst/>
          </a:prstGeom>
          <a:noFill/>
        </p:spPr>
      </p:pic>
      <p:pic>
        <p:nvPicPr>
          <p:cNvPr id="6152" name="Picture 8" descr="http://k.img.com.ua/img/forall/i/2013/13680150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4143380"/>
            <a:ext cx="2786082" cy="1959245"/>
          </a:xfrm>
          <a:prstGeom prst="rect">
            <a:avLst/>
          </a:prstGeom>
          <a:noFill/>
        </p:spPr>
      </p:pic>
      <p:pic>
        <p:nvPicPr>
          <p:cNvPr id="6154" name="Picture 10" descr="http://yak-prosto.com/images/f/1/yak-vibrati-gel-dlya-shodennogo-umivanny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4786322"/>
            <a:ext cx="2786082" cy="18499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1979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4282" y="357166"/>
            <a:ext cx="76438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У побуті широкого застосування набули мийні засоби . Річ у тім , що чиста вода добре видаляє із забрудненої поверхні лише розчинні в ній речовини . Часточки нерозчинних речовин , але які змочуються водою (гідрофільні ) , можна видалити за рахунок механічного впливу . Якщо ж речовини не змочуються водою ( гідрофобні) і до того ж мають підвищену </a:t>
            </a:r>
            <a:r>
              <a:rPr lang="uk-UA" dirty="0" err="1" smtClean="0">
                <a:solidFill>
                  <a:schemeClr val="bg1"/>
                </a:solidFill>
              </a:rPr>
              <a:t>вязкість</a:t>
            </a:r>
            <a:r>
              <a:rPr lang="uk-UA" dirty="0" smtClean="0">
                <a:solidFill>
                  <a:schemeClr val="bg1"/>
                </a:solidFill>
              </a:rPr>
              <a:t> , то практично їх не можна видалити водою . Це стосується жирових забруднень , воску , стеарину , олії , різних органічних речовин. У таких випадках застосовується мило , а ще краще – синтетичні мийні засоби(СМЗ) , що належать до групи поверхнево-активних речовин(ПАР) .ПАР є в складі миючих засобів для посуду , для прання , засобів для миття автомобілів 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www.plasma.com.ua/chemistry/images/petroleum_wa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643446"/>
            <a:ext cx="2476504" cy="1906909"/>
          </a:xfrm>
          <a:prstGeom prst="rect">
            <a:avLst/>
          </a:prstGeom>
          <a:noFill/>
        </p:spPr>
      </p:pic>
      <p:pic>
        <p:nvPicPr>
          <p:cNvPr id="5124" name="Picture 4" descr="http://www.ua.all.biz/img/ua/catalog/1795539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86322"/>
            <a:ext cx="2487850" cy="1500174"/>
          </a:xfrm>
          <a:prstGeom prst="rect">
            <a:avLst/>
          </a:prstGeom>
          <a:noFill/>
        </p:spPr>
      </p:pic>
      <p:pic>
        <p:nvPicPr>
          <p:cNvPr id="5126" name="Picture 6" descr="http://zakarpattya.net.ua/postimages/news/2013/1/yak-pereviriti-olivkova-oliy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3357562"/>
            <a:ext cx="3429024" cy="2249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6841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2071670" y="2143116"/>
            <a:ext cx="4572032" cy="228601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357422" y="3000372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 Дякуємо за увагу !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044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5296140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197" y="0"/>
            <a:ext cx="9210709" cy="688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9816" y="404664"/>
            <a:ext cx="31820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За даними Всесвітньої організації охорони здоров</a:t>
            </a:r>
            <a:r>
              <a:rPr lang="en-US" sz="2400" dirty="0" smtClean="0">
                <a:solidFill>
                  <a:schemeClr val="bg1"/>
                </a:solidFill>
                <a:latin typeface="Bodoni MT Condensed" panose="02070606080606020203" pitchFamily="18" charset="0"/>
              </a:rPr>
              <a:t>’</a:t>
            </a:r>
            <a:r>
              <a:rPr lang="uk-UA" sz="2400" dirty="0" smtClean="0">
                <a:solidFill>
                  <a:schemeClr val="bg1"/>
                </a:solidFill>
              </a:rPr>
              <a:t>я (ВОЗ</a:t>
            </a:r>
            <a:r>
              <a:rPr lang="uk-UA" sz="2400" dirty="0">
                <a:solidFill>
                  <a:schemeClr val="bg1"/>
                </a:solidFill>
              </a:rPr>
              <a:t>) </a:t>
            </a:r>
            <a:r>
              <a:rPr lang="uk-UA" sz="2400" dirty="0" smtClean="0">
                <a:solidFill>
                  <a:schemeClr val="bg1"/>
                </a:solidFill>
              </a:rPr>
              <a:t>здоров’я населення на 50% залежить від способу життя , на 20 % - від якості оточуючого середовища , ще на 20 % - від спадкоємних особливостей організму і на 10% - від розвитку </a:t>
            </a:r>
            <a:r>
              <a:rPr lang="uk-UA" sz="2400" dirty="0">
                <a:solidFill>
                  <a:schemeClr val="bg1"/>
                </a:solidFill>
              </a:rPr>
              <a:t>охорони </a:t>
            </a:r>
            <a:r>
              <a:rPr lang="uk-UA" sz="2400" dirty="0" smtClean="0">
                <a:solidFill>
                  <a:schemeClr val="bg1"/>
                </a:solidFill>
              </a:rPr>
              <a:t>здоров’я . 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649653434"/>
              </p:ext>
            </p:extLst>
          </p:nvPr>
        </p:nvGraphicFramePr>
        <p:xfrm>
          <a:off x="3779912" y="3444448"/>
          <a:ext cx="4488160" cy="3400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2656"/>
            <a:ext cx="3974030" cy="264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5854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76672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Діяльність людини , її життя нажаль майже постійно супроводжується дією різних небезпечних факторів . У світі застосовуються майже 300 </a:t>
            </a:r>
            <a:r>
              <a:rPr lang="uk-UA" sz="2400" dirty="0" err="1" smtClean="0">
                <a:solidFill>
                  <a:schemeClr val="bg1"/>
                </a:solidFill>
              </a:rPr>
              <a:t>тис.різноманітних</a:t>
            </a:r>
            <a:r>
              <a:rPr lang="uk-UA" sz="2400" dirty="0" smtClean="0">
                <a:solidFill>
                  <a:schemeClr val="bg1"/>
                </a:solidFill>
              </a:rPr>
              <a:t> речовин які використовують в різних галузях діяльності людини .  Більшість з них несумісні з життям . 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Це – </a:t>
            </a:r>
            <a:r>
              <a:rPr lang="uk-UA" sz="2400" dirty="0" err="1" smtClean="0">
                <a:solidFill>
                  <a:schemeClr val="bg1"/>
                </a:solidFill>
              </a:rPr>
              <a:t>ксенобіотики</a:t>
            </a:r>
            <a:r>
              <a:rPr lang="uk-UA" sz="2400" dirty="0" smtClean="0">
                <a:solidFill>
                  <a:schemeClr val="bg1"/>
                </a:solidFill>
              </a:rPr>
              <a:t> (гр. </a:t>
            </a:r>
            <a:r>
              <a:rPr lang="uk-UA" sz="2400" dirty="0" err="1" smtClean="0">
                <a:solidFill>
                  <a:schemeClr val="bg1"/>
                </a:solidFill>
              </a:rPr>
              <a:t>ксенос-чужий</a:t>
            </a:r>
            <a:r>
              <a:rPr lang="uk-UA" sz="2400" dirty="0" smtClean="0">
                <a:solidFill>
                  <a:schemeClr val="bg1"/>
                </a:solidFill>
              </a:rPr>
              <a:t> , </a:t>
            </a:r>
            <a:r>
              <a:rPr lang="uk-UA" sz="2400" dirty="0" err="1" smtClean="0">
                <a:solidFill>
                  <a:schemeClr val="bg1"/>
                </a:solidFill>
              </a:rPr>
              <a:t>біос-життя</a:t>
            </a:r>
            <a:r>
              <a:rPr lang="uk-UA" sz="2400" dirty="0" smtClean="0">
                <a:solidFill>
                  <a:schemeClr val="bg1"/>
                </a:solidFill>
              </a:rPr>
              <a:t>) 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40968"/>
            <a:ext cx="4750797" cy="316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278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14290"/>
            <a:ext cx="421481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chemeClr val="bg1"/>
                </a:solidFill>
              </a:rPr>
              <a:t>Ксенобіотиками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або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чужорідними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називають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речовини</a:t>
            </a:r>
            <a:r>
              <a:rPr lang="ru-RU" sz="2000" dirty="0">
                <a:solidFill>
                  <a:schemeClr val="bg1"/>
                </a:solidFill>
              </a:rPr>
              <a:t> 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надходять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в </a:t>
            </a:r>
            <a:r>
              <a:rPr lang="ru-RU" sz="2000" dirty="0" err="1">
                <a:solidFill>
                  <a:schemeClr val="bg1"/>
                </a:solidFill>
              </a:rPr>
              <a:t>організм</a:t>
            </a:r>
            <a:r>
              <a:rPr lang="ru-RU" sz="2000" dirty="0">
                <a:solidFill>
                  <a:schemeClr val="bg1"/>
                </a:solidFill>
              </a:rPr>
              <a:t> з </a:t>
            </a:r>
            <a:r>
              <a:rPr lang="ru-RU" sz="2000" dirty="0" err="1">
                <a:solidFill>
                  <a:schemeClr val="bg1"/>
                </a:solidFill>
              </a:rPr>
              <a:t>навколишнього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середовища</a:t>
            </a:r>
            <a:r>
              <a:rPr lang="ru-RU" sz="2000" dirty="0">
                <a:solidFill>
                  <a:schemeClr val="bg1"/>
                </a:solidFill>
              </a:rPr>
              <a:t> і </a:t>
            </a:r>
            <a:r>
              <a:rPr lang="ru-RU" sz="2000" dirty="0" smtClean="0">
                <a:solidFill>
                  <a:schemeClr val="bg1"/>
                </a:solidFill>
              </a:rPr>
              <a:t>не </a:t>
            </a:r>
            <a:r>
              <a:rPr lang="ru-RU" sz="2000" dirty="0" err="1" smtClean="0">
                <a:solidFill>
                  <a:schemeClr val="bg1"/>
                </a:solidFill>
              </a:rPr>
              <a:t>викорстовуються</a:t>
            </a:r>
            <a:r>
              <a:rPr lang="ru-RU" sz="2000" dirty="0" smtClean="0">
                <a:solidFill>
                  <a:schemeClr val="bg1"/>
                </a:solidFill>
              </a:rPr>
              <a:t> ним  у </a:t>
            </a:r>
            <a:r>
              <a:rPr lang="ru-RU" sz="2000" dirty="0" err="1" smtClean="0">
                <a:solidFill>
                  <a:schemeClr val="bg1"/>
                </a:solidFill>
              </a:rPr>
              <a:t>якості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джерел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енергії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пластичних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матеріалів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чи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каталізаторів</a:t>
            </a:r>
            <a:r>
              <a:rPr lang="ru-RU" sz="2000" dirty="0" smtClean="0">
                <a:solidFill>
                  <a:schemeClr val="bg1"/>
                </a:solidFill>
              </a:rPr>
              <a:t> . Вони </a:t>
            </a:r>
            <a:r>
              <a:rPr lang="ru-RU" sz="2000" dirty="0" err="1" smtClean="0">
                <a:solidFill>
                  <a:schemeClr val="bg1"/>
                </a:solidFill>
              </a:rPr>
              <a:t>можуть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потрапити</a:t>
            </a:r>
            <a:r>
              <a:rPr lang="ru-RU" sz="2000" dirty="0" smtClean="0">
                <a:solidFill>
                  <a:schemeClr val="bg1"/>
                </a:solidFill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</a:rPr>
              <a:t>організм</a:t>
            </a:r>
            <a:r>
              <a:rPr lang="ru-RU" sz="2000" dirty="0" smtClean="0">
                <a:solidFill>
                  <a:schemeClr val="bg1"/>
                </a:solidFill>
              </a:rPr>
              <a:t> з </a:t>
            </a:r>
            <a:r>
              <a:rPr lang="ru-RU" sz="2000" dirty="0" err="1" smtClean="0">
                <a:solidFill>
                  <a:schemeClr val="bg1"/>
                </a:solidFill>
              </a:rPr>
              <a:t>їжею</a:t>
            </a:r>
            <a:r>
              <a:rPr lang="ru-RU" sz="2000" dirty="0" smtClean="0">
                <a:solidFill>
                  <a:schemeClr val="bg1"/>
                </a:solidFill>
              </a:rPr>
              <a:t> , з напоями , через </a:t>
            </a:r>
            <a:r>
              <a:rPr lang="ru-RU" sz="2000" dirty="0" err="1" smtClean="0">
                <a:solidFill>
                  <a:schemeClr val="bg1"/>
                </a:solidFill>
              </a:rPr>
              <a:t>шкіру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або</a:t>
            </a:r>
            <a:r>
              <a:rPr lang="ru-RU" sz="2000" dirty="0" smtClean="0">
                <a:solidFill>
                  <a:schemeClr val="bg1"/>
                </a:solidFill>
              </a:rPr>
              <a:t> з </a:t>
            </a:r>
            <a:r>
              <a:rPr lang="ru-RU" sz="2000" dirty="0" err="1" smtClean="0">
                <a:solidFill>
                  <a:schemeClr val="bg1"/>
                </a:solidFill>
              </a:rPr>
              <a:t>повітрям</a:t>
            </a:r>
            <a:r>
              <a:rPr lang="ru-RU" sz="2000" dirty="0" smtClean="0">
                <a:solidFill>
                  <a:schemeClr val="bg1"/>
                </a:solidFill>
              </a:rPr>
              <a:t> , </a:t>
            </a:r>
            <a:r>
              <a:rPr lang="ru-RU" sz="2000" dirty="0" err="1" smtClean="0">
                <a:solidFill>
                  <a:schemeClr val="bg1"/>
                </a:solidFill>
              </a:rPr>
              <a:t>під</a:t>
            </a:r>
            <a:r>
              <a:rPr lang="ru-RU" sz="2000" dirty="0" smtClean="0">
                <a:solidFill>
                  <a:schemeClr val="bg1"/>
                </a:solidFill>
              </a:rPr>
              <a:t> час </a:t>
            </a:r>
            <a:r>
              <a:rPr lang="ru-RU" sz="2000" dirty="0" err="1" smtClean="0">
                <a:solidFill>
                  <a:schemeClr val="bg1"/>
                </a:solidFill>
              </a:rPr>
              <a:t>дихання</a:t>
            </a:r>
            <a:r>
              <a:rPr lang="ru-RU" sz="2000" dirty="0" smtClean="0">
                <a:solidFill>
                  <a:schemeClr val="bg1"/>
                </a:solidFill>
              </a:rPr>
              <a:t> . </a:t>
            </a:r>
            <a:r>
              <a:rPr lang="ru-RU" sz="2000" dirty="0" err="1" smtClean="0">
                <a:solidFill>
                  <a:schemeClr val="bg1"/>
                </a:solidFill>
              </a:rPr>
              <a:t>Небезпека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впливу</a:t>
            </a:r>
            <a:r>
              <a:rPr lang="ru-RU" sz="2000" dirty="0" smtClean="0">
                <a:solidFill>
                  <a:schemeClr val="bg1"/>
                </a:solidFill>
              </a:rPr>
              <a:t> таких </a:t>
            </a:r>
            <a:r>
              <a:rPr lang="ru-RU" sz="2000" dirty="0" err="1" smtClean="0">
                <a:solidFill>
                  <a:schemeClr val="bg1"/>
                </a:solidFill>
              </a:rPr>
              <a:t>речовин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на </a:t>
            </a:r>
            <a:r>
              <a:rPr lang="ru-RU" sz="2000" dirty="0" err="1" smtClean="0">
                <a:solidFill>
                  <a:schemeClr val="bg1"/>
                </a:solidFill>
              </a:rPr>
              <a:t>організм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людини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є</a:t>
            </a:r>
            <a:r>
              <a:rPr lang="ru-RU" sz="2000" dirty="0" smtClean="0">
                <a:solidFill>
                  <a:schemeClr val="bg1"/>
                </a:solidFill>
              </a:rPr>
              <a:t> результатом </a:t>
            </a:r>
            <a:r>
              <a:rPr lang="ru-RU" sz="2000" dirty="0" err="1" smtClean="0">
                <a:solidFill>
                  <a:schemeClr val="bg1"/>
                </a:solidFill>
              </a:rPr>
              <a:t>неграмотності</a:t>
            </a:r>
            <a:r>
              <a:rPr lang="ru-RU" sz="2000" dirty="0" smtClean="0">
                <a:solidFill>
                  <a:schemeClr val="bg1"/>
                </a:solidFill>
              </a:rPr>
              <a:t> , </a:t>
            </a:r>
            <a:r>
              <a:rPr lang="ru-RU" sz="2000" dirty="0" err="1" smtClean="0">
                <a:solidFill>
                  <a:schemeClr val="bg1"/>
                </a:solidFill>
              </a:rPr>
              <a:t>необізнаності</a:t>
            </a:r>
            <a:r>
              <a:rPr lang="ru-RU" sz="2000" dirty="0" smtClean="0">
                <a:solidFill>
                  <a:schemeClr val="bg1"/>
                </a:solidFill>
              </a:rPr>
              <a:t> , </a:t>
            </a:r>
            <a:r>
              <a:rPr lang="ru-RU" sz="2000" dirty="0" err="1" smtClean="0">
                <a:solidFill>
                  <a:schemeClr val="bg1"/>
                </a:solidFill>
              </a:rPr>
              <a:t>низького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рівня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культури</a:t>
            </a:r>
            <a:r>
              <a:rPr lang="ru-RU" sz="2000" dirty="0" smtClean="0">
                <a:solidFill>
                  <a:schemeClr val="bg1"/>
                </a:solidFill>
              </a:rPr>
              <a:t> – </a:t>
            </a:r>
            <a:r>
              <a:rPr lang="ru-RU" sz="2000" dirty="0" err="1" smtClean="0">
                <a:solidFill>
                  <a:schemeClr val="bg1"/>
                </a:solidFill>
              </a:rPr>
              <a:t>загальної</a:t>
            </a:r>
            <a:r>
              <a:rPr lang="ru-RU" sz="2000" dirty="0" smtClean="0">
                <a:solidFill>
                  <a:schemeClr val="bg1"/>
                </a:solidFill>
              </a:rPr>
              <a:t> , </a:t>
            </a:r>
            <a:r>
              <a:rPr lang="ru-RU" sz="2000" dirty="0" err="1" smtClean="0">
                <a:solidFill>
                  <a:schemeClr val="bg1"/>
                </a:solidFill>
              </a:rPr>
              <a:t>екологічної</a:t>
            </a:r>
            <a:r>
              <a:rPr lang="ru-RU" sz="2000" dirty="0" smtClean="0">
                <a:solidFill>
                  <a:schemeClr val="bg1"/>
                </a:solidFill>
              </a:rPr>
              <a:t>. Часто </a:t>
            </a:r>
            <a:r>
              <a:rPr lang="ru-RU" sz="2000" dirty="0" err="1" smtClean="0">
                <a:solidFill>
                  <a:schemeClr val="bg1"/>
                </a:solidFill>
              </a:rPr>
              <a:t>джерела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небезпеки</a:t>
            </a:r>
            <a:r>
              <a:rPr lang="ru-RU" sz="2000" dirty="0" smtClean="0">
                <a:solidFill>
                  <a:schemeClr val="bg1"/>
                </a:solidFill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</a:rPr>
              <a:t>довкіллі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створюються</a:t>
            </a:r>
            <a:r>
              <a:rPr lang="ru-RU" sz="2000" dirty="0" smtClean="0">
                <a:solidFill>
                  <a:schemeClr val="bg1"/>
                </a:solidFill>
              </a:rPr>
              <a:t> самою </a:t>
            </a:r>
            <a:r>
              <a:rPr lang="ru-RU" sz="2000" dirty="0" err="1" smtClean="0">
                <a:solidFill>
                  <a:schemeClr val="bg1"/>
                </a:solidFill>
              </a:rPr>
              <a:t>людиною</a:t>
            </a:r>
            <a:r>
              <a:rPr lang="ru-RU" sz="2000" dirty="0" smtClean="0">
                <a:solidFill>
                  <a:schemeClr val="bg1"/>
                </a:solidFill>
              </a:rPr>
              <a:t> , коли через </a:t>
            </a:r>
            <a:r>
              <a:rPr lang="ru-RU" sz="2000" dirty="0" err="1" smtClean="0">
                <a:solidFill>
                  <a:schemeClr val="bg1"/>
                </a:solidFill>
              </a:rPr>
              <a:t>необережність</a:t>
            </a:r>
            <a:r>
              <a:rPr lang="ru-RU" sz="2000" dirty="0" smtClean="0">
                <a:solidFill>
                  <a:schemeClr val="bg1"/>
                </a:solidFill>
              </a:rPr>
              <a:t> , </a:t>
            </a:r>
            <a:r>
              <a:rPr lang="ru-RU" sz="2000" dirty="0" err="1" smtClean="0">
                <a:solidFill>
                  <a:schemeClr val="bg1"/>
                </a:solidFill>
              </a:rPr>
              <a:t>необачність</a:t>
            </a:r>
            <a:r>
              <a:rPr lang="ru-RU" sz="2000" dirty="0" smtClean="0">
                <a:solidFill>
                  <a:schemeClr val="bg1"/>
                </a:solidFill>
              </a:rPr>
              <a:t> , </a:t>
            </a:r>
            <a:r>
              <a:rPr lang="ru-RU" sz="2000" dirty="0" err="1" smtClean="0">
                <a:solidFill>
                  <a:schemeClr val="bg1"/>
                </a:solidFill>
              </a:rPr>
              <a:t>зухвалість</a:t>
            </a:r>
            <a:r>
              <a:rPr lang="ru-RU" sz="2000" dirty="0" smtClean="0">
                <a:solidFill>
                  <a:schemeClr val="bg1"/>
                </a:solidFill>
              </a:rPr>
              <a:t> , </a:t>
            </a:r>
            <a:r>
              <a:rPr lang="ru-RU" sz="2000" dirty="0" err="1" smtClean="0">
                <a:solidFill>
                  <a:schemeClr val="bg1"/>
                </a:solidFill>
              </a:rPr>
              <a:t>безвідповідальність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людина</a:t>
            </a:r>
            <a:r>
              <a:rPr lang="ru-RU" sz="2000" dirty="0" smtClean="0">
                <a:solidFill>
                  <a:schemeClr val="bg1"/>
                </a:solidFill>
              </a:rPr>
              <a:t> сама </a:t>
            </a:r>
            <a:r>
              <a:rPr lang="ru-RU" sz="2000" dirty="0" err="1" smtClean="0">
                <a:solidFill>
                  <a:schemeClr val="bg1"/>
                </a:solidFill>
              </a:rPr>
              <a:t>створює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небезпечні</a:t>
            </a:r>
            <a:r>
              <a:rPr lang="ru-RU" sz="2000" dirty="0" smtClean="0">
                <a:solidFill>
                  <a:schemeClr val="bg1"/>
                </a:solidFill>
              </a:rPr>
              <a:t> для </a:t>
            </a:r>
            <a:r>
              <a:rPr lang="ru-RU" sz="2000" dirty="0" err="1" smtClean="0">
                <a:solidFill>
                  <a:schemeClr val="bg1"/>
                </a:solidFill>
              </a:rPr>
              <a:t>життя</a:t>
            </a:r>
            <a:r>
              <a:rPr lang="ru-RU" sz="2000" dirty="0" smtClean="0">
                <a:solidFill>
                  <a:schemeClr val="bg1"/>
                </a:solidFill>
              </a:rPr>
              <a:t> умов 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school.xvatit.com/images/a/a7/MatI-10-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14290"/>
            <a:ext cx="2799510" cy="1951822"/>
          </a:xfrm>
          <a:prstGeom prst="rect">
            <a:avLst/>
          </a:prstGeom>
          <a:noFill/>
        </p:spPr>
      </p:pic>
      <p:pic>
        <p:nvPicPr>
          <p:cNvPr id="12292" name="Picture 4" descr="http://albioniko.kiev.ua/images/napitki-dlja-sohranenija-zhiznennogo-tonusa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357430"/>
            <a:ext cx="2428892" cy="1752741"/>
          </a:xfrm>
          <a:prstGeom prst="rect">
            <a:avLst/>
          </a:prstGeom>
          <a:noFill/>
        </p:spPr>
      </p:pic>
      <p:pic>
        <p:nvPicPr>
          <p:cNvPr id="12294" name="Picture 6" descr="http://junction.in.ua/wp-content/uploads/2013/11/kozh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05634" y="3429000"/>
            <a:ext cx="2238366" cy="2238367"/>
          </a:xfrm>
          <a:prstGeom prst="rect">
            <a:avLst/>
          </a:prstGeom>
          <a:noFill/>
        </p:spPr>
      </p:pic>
      <p:pic>
        <p:nvPicPr>
          <p:cNvPr id="12296" name="Picture 8" descr="http://uastudent.com/wp-content/uploads/2012/05/neb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4786322"/>
            <a:ext cx="2643206" cy="1981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980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2844" y="357166"/>
            <a:ext cx="5143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Людина сама створила цілий клас хімічних сполук , що стійкі в навколишньому середовищі , здатні накопичуватися в природних об</a:t>
            </a:r>
            <a:r>
              <a:rPr lang="en-US" sz="2000" dirty="0" smtClean="0">
                <a:solidFill>
                  <a:schemeClr val="bg1"/>
                </a:solidFill>
              </a:rPr>
              <a:t>`</a:t>
            </a:r>
            <a:r>
              <a:rPr lang="uk-UA" sz="2000" dirty="0" err="1" smtClean="0">
                <a:solidFill>
                  <a:schemeClr val="bg1"/>
                </a:solidFill>
              </a:rPr>
              <a:t>єктах</a:t>
            </a:r>
            <a:r>
              <a:rPr lang="uk-UA" sz="2000" dirty="0" smtClean="0">
                <a:solidFill>
                  <a:schemeClr val="bg1"/>
                </a:solidFill>
              </a:rPr>
              <a:t> ( водорості , рачки , риби ) , а потім потрапляти з їжею в організм , що в тисячі раз перевищують допустимі норми . </a:t>
            </a:r>
            <a:endParaRPr lang="ru-RU" sz="2000" dirty="0"/>
          </a:p>
        </p:txBody>
      </p:sp>
      <p:pic>
        <p:nvPicPr>
          <p:cNvPr id="11266" name="Picture 2" descr="http://yak-prosto.com/images/8/f/yak-pozbutisya-vid-vodorostyay-v-akvarium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643314"/>
            <a:ext cx="4000528" cy="3000396"/>
          </a:xfrm>
          <a:prstGeom prst="rect">
            <a:avLst/>
          </a:prstGeom>
          <a:noFill/>
        </p:spPr>
      </p:pic>
      <p:pic>
        <p:nvPicPr>
          <p:cNvPr id="11268" name="Picture 4" descr="http://1.bp.blogspot.com/-2m30WWBOaxM/UBhEPwHzR6I/AAAAAAAAC-8/P6gfjAEa-3U/s1600/DSC_18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57166"/>
            <a:ext cx="3000396" cy="1993606"/>
          </a:xfrm>
          <a:prstGeom prst="rect">
            <a:avLst/>
          </a:prstGeom>
          <a:noFill/>
        </p:spPr>
      </p:pic>
      <p:pic>
        <p:nvPicPr>
          <p:cNvPr id="11270" name="Picture 6" descr="http://fishingman.ru/images/stories/ryby/ryb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714620"/>
            <a:ext cx="4400550" cy="2933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908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56435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До них належать засоби для миття , очищення , </a:t>
            </a:r>
            <a:r>
              <a:rPr lang="uk-UA" sz="2000" dirty="0" err="1" smtClean="0">
                <a:solidFill>
                  <a:schemeClr val="bg1"/>
                </a:solidFill>
              </a:rPr>
              <a:t>дезинфекції</a:t>
            </a:r>
            <a:r>
              <a:rPr lang="uk-UA" sz="2000" dirty="0" smtClean="0">
                <a:solidFill>
                  <a:schemeClr val="bg1"/>
                </a:solidFill>
              </a:rPr>
              <a:t> , полірування предметів , виведення </a:t>
            </a:r>
            <a:r>
              <a:rPr lang="uk-UA" sz="2000" dirty="0" err="1" smtClean="0">
                <a:solidFill>
                  <a:schemeClr val="bg1"/>
                </a:solidFill>
              </a:rPr>
              <a:t>їз</a:t>
            </a:r>
            <a:r>
              <a:rPr lang="uk-UA" sz="2000" dirty="0" smtClean="0">
                <a:solidFill>
                  <a:schemeClr val="bg1"/>
                </a:solidFill>
              </a:rPr>
              <a:t> них плям , а також фарби , лаки , </a:t>
            </a:r>
            <a:r>
              <a:rPr lang="uk-UA" sz="2000" dirty="0" err="1" smtClean="0">
                <a:solidFill>
                  <a:schemeClr val="bg1"/>
                </a:solidFill>
              </a:rPr>
              <a:t>клеючі</a:t>
            </a:r>
            <a:r>
              <a:rPr lang="uk-UA" sz="2000" dirty="0" smtClean="0">
                <a:solidFill>
                  <a:schemeClr val="bg1"/>
                </a:solidFill>
              </a:rPr>
              <a:t> матеріали , асортимент яких постійно зростає . </a:t>
            </a:r>
            <a:endParaRPr lang="ru-RU" sz="2000" dirty="0"/>
          </a:p>
        </p:txBody>
      </p:sp>
      <p:pic>
        <p:nvPicPr>
          <p:cNvPr id="10242" name="Picture 2" descr="http://renesanss.com.ua/upload-files/MG_9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500174"/>
            <a:ext cx="3357586" cy="1685500"/>
          </a:xfrm>
          <a:prstGeom prst="rect">
            <a:avLst/>
          </a:prstGeom>
          <a:noFill/>
        </p:spPr>
      </p:pic>
      <p:pic>
        <p:nvPicPr>
          <p:cNvPr id="10244" name="Picture 4" descr="http://www.dukat.kiev.ua/img/Z/A/ZA0504_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000240"/>
            <a:ext cx="2655629" cy="2714644"/>
          </a:xfrm>
          <a:prstGeom prst="rect">
            <a:avLst/>
          </a:prstGeom>
          <a:noFill/>
        </p:spPr>
      </p:pic>
      <p:pic>
        <p:nvPicPr>
          <p:cNvPr id="10246" name="Picture 6" descr="http://www.ukrmedika.com.ua/userfiles/image/catalog/photoimg_193066314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142852"/>
            <a:ext cx="2571768" cy="1618333"/>
          </a:xfrm>
          <a:prstGeom prst="rect">
            <a:avLst/>
          </a:prstGeom>
          <a:noFill/>
        </p:spPr>
      </p:pic>
      <p:pic>
        <p:nvPicPr>
          <p:cNvPr id="10248" name="Picture 8" descr="http://e-help.kiev.ua/images/maljarnie-kraski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143116"/>
            <a:ext cx="2133600" cy="2133601"/>
          </a:xfrm>
          <a:prstGeom prst="rect">
            <a:avLst/>
          </a:prstGeom>
          <a:noFill/>
        </p:spPr>
      </p:pic>
      <p:pic>
        <p:nvPicPr>
          <p:cNvPr id="10250" name="Picture 10" descr="https://encrypted-tbn0.gstatic.com/images?q=tbn:ANd9GcQ0e0aQMmcZiZsLaXOJPJIEpF5StABDGRaRP4QxrL2obZoyZPm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3714752"/>
            <a:ext cx="1919619" cy="2071702"/>
          </a:xfrm>
          <a:prstGeom prst="rect">
            <a:avLst/>
          </a:prstGeom>
          <a:noFill/>
        </p:spPr>
      </p:pic>
      <p:pic>
        <p:nvPicPr>
          <p:cNvPr id="10252" name="Picture 12" descr="http://www.diynews.ru/big/product_334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00166" y="4357694"/>
            <a:ext cx="2000264" cy="2344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3685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7158" y="285728"/>
            <a:ext cx="60722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Це також – продукти хлорування целюлози під час виготовлення паперу , органічні сполуки хлорування питної води , </a:t>
            </a:r>
            <a:r>
              <a:rPr lang="uk-UA" sz="2000" dirty="0" err="1" smtClean="0">
                <a:solidFill>
                  <a:schemeClr val="bg1"/>
                </a:solidFill>
              </a:rPr>
              <a:t>діоксиноподібні</a:t>
            </a:r>
            <a:r>
              <a:rPr lang="uk-UA" sz="2000" dirty="0" smtClean="0">
                <a:solidFill>
                  <a:schemeClr val="bg1"/>
                </a:solidFill>
              </a:rPr>
              <a:t> домішки у продуктах згоряння пластикового сміття . </a:t>
            </a:r>
            <a:endParaRPr lang="ru-RU" sz="2000" dirty="0"/>
          </a:p>
        </p:txBody>
      </p:sp>
      <p:pic>
        <p:nvPicPr>
          <p:cNvPr id="4" name="Picture 2" descr="http://vasofis.files.wordpress.com/2012/11/eaa99-d0bfd0b0d0bfd196d180d0b4d0bbd18fd0bfd180d0b8d0bdd182d0b5d180d0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357298"/>
            <a:ext cx="3810000" cy="2543175"/>
          </a:xfrm>
          <a:prstGeom prst="rect">
            <a:avLst/>
          </a:prstGeom>
          <a:noFill/>
        </p:spPr>
      </p:pic>
      <p:pic>
        <p:nvPicPr>
          <p:cNvPr id="9220" name="Picture 4" descr="http://amoral.org.ua/wp-content/uploads/2013/05/190169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000240"/>
            <a:ext cx="2860360" cy="3929066"/>
          </a:xfrm>
          <a:prstGeom prst="rect">
            <a:avLst/>
          </a:prstGeom>
          <a:noFill/>
        </p:spPr>
      </p:pic>
      <p:pic>
        <p:nvPicPr>
          <p:cNvPr id="9222" name="Picture 6" descr="http://image.tsn.ua/media/images2/original/Aug2007/121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4143380"/>
            <a:ext cx="3238500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7782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5720" y="142852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Чудові та корисні вогнетривкі рідини ( моторні масла , гідравліка ) та </a:t>
            </a:r>
            <a:r>
              <a:rPr lang="uk-UA" sz="2000" dirty="0" err="1" smtClean="0">
                <a:solidFill>
                  <a:schemeClr val="bg1"/>
                </a:solidFill>
              </a:rPr>
              <a:t>електростійкі</a:t>
            </a:r>
            <a:r>
              <a:rPr lang="uk-UA" sz="2000" dirty="0" smtClean="0">
                <a:solidFill>
                  <a:schemeClr val="bg1"/>
                </a:solidFill>
              </a:rPr>
              <a:t> матеріали в конденсаторах насправді виявилися досить шкідливими “ ендокринними руйнівниками “ , що зберігаються в </a:t>
            </a:r>
            <a:r>
              <a:rPr lang="uk-UA" sz="2000" dirty="0" err="1" smtClean="0">
                <a:solidFill>
                  <a:schemeClr val="bg1"/>
                </a:solidFill>
              </a:rPr>
              <a:t>грунтах</a:t>
            </a:r>
            <a:r>
              <a:rPr lang="uk-UA" sz="2000" dirty="0" smtClean="0">
                <a:solidFill>
                  <a:schemeClr val="bg1"/>
                </a:solidFill>
              </a:rPr>
              <a:t> і водоймах десятки років. </a:t>
            </a:r>
          </a:p>
          <a:p>
            <a:r>
              <a:rPr lang="uk-UA" sz="2000" dirty="0" smtClean="0">
                <a:solidFill>
                  <a:schemeClr val="bg1"/>
                </a:solidFill>
              </a:rPr>
              <a:t>Усі вони становлять потенціальну небезпеку для здоров</a:t>
            </a:r>
            <a:r>
              <a:rPr lang="en-US" sz="2000" dirty="0" smtClean="0">
                <a:solidFill>
                  <a:schemeClr val="bg1"/>
                </a:solidFill>
              </a:rPr>
              <a:t>`</a:t>
            </a:r>
            <a:r>
              <a:rPr lang="uk-UA" sz="2000" dirty="0" smtClean="0">
                <a:solidFill>
                  <a:schemeClr val="bg1"/>
                </a:solidFill>
              </a:rPr>
              <a:t>я людини , особливо дітей . Такі речовини руйнують гормональну та імунну систему.   </a:t>
            </a:r>
            <a:endParaRPr lang="ru-RU" sz="2000" dirty="0"/>
          </a:p>
        </p:txBody>
      </p:sp>
      <p:pic>
        <p:nvPicPr>
          <p:cNvPr id="8194" name="Picture 2" descr="http://simbirsk-oil.ru/img/prod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143248"/>
            <a:ext cx="3826809" cy="2714644"/>
          </a:xfrm>
          <a:prstGeom prst="rect">
            <a:avLst/>
          </a:prstGeom>
          <a:noFill/>
        </p:spPr>
      </p:pic>
      <p:pic>
        <p:nvPicPr>
          <p:cNvPr id="8196" name="Picture 4" descr="http://www.ua.all.biz/img/ua/catalog/121958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786058"/>
            <a:ext cx="3071834" cy="21310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8402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2844" y="214290"/>
            <a:ext cx="7969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За статистикою у США отруєння і смертність дітей від токсичних хімічних речовин посідає друге місце , Польщі на побутові препарати припадає 28% , у Франції – 23% від усіх зареєстрованих </a:t>
            </a:r>
            <a:r>
              <a:rPr lang="uk-UA" dirty="0" err="1" smtClean="0">
                <a:solidFill>
                  <a:schemeClr val="bg1"/>
                </a:solidFill>
              </a:rPr>
              <a:t>отруєть</a:t>
            </a:r>
            <a:r>
              <a:rPr lang="uk-UA" dirty="0" smtClean="0">
                <a:solidFill>
                  <a:schemeClr val="bg1"/>
                </a:solidFill>
              </a:rPr>
              <a:t> 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Вважають , що більше 90% пухлин у людини після 50 років мають метаболічне походження і викликані хімічним забрудненням організму .  </a:t>
            </a:r>
            <a:endParaRPr lang="ru-RU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28596" y="2000240"/>
            <a:ext cx="3143272" cy="164307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США – 2 місце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85984" y="3786190"/>
            <a:ext cx="2357454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Польща – 28 %</a:t>
            </a:r>
            <a:endParaRPr lang="ru-RU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00430" y="5357826"/>
            <a:ext cx="2500330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Франція – 23 %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06927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628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SanBuild &amp; 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34</cp:revision>
  <dcterms:created xsi:type="dcterms:W3CDTF">2014-04-26T11:58:21Z</dcterms:created>
  <dcterms:modified xsi:type="dcterms:W3CDTF">2014-05-11T17:02:41Z</dcterms:modified>
</cp:coreProperties>
</file>