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1" autoAdjust="0"/>
    <p:restoredTop sz="94660"/>
  </p:normalViewPr>
  <p:slideViewPr>
    <p:cSldViewPr snapToGrid="0">
      <p:cViewPr varScale="1">
        <p:scale>
          <a:sx n="64" d="100"/>
          <a:sy n="64" d="100"/>
        </p:scale>
        <p:origin x="-108" y="-4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6" descr="HD-PanelTitle-GrommetsCombined.png"/>
          <p:cNvPicPr>
            <a:picLocks noChangeAspect="1"/>
          </p:cNvPicPr>
          <p:nvPr/>
        </p:nvPicPr>
        <p:blipFill>
          <a:blip r:embed="rId2"/>
          <a:srcRect/>
          <a:stretch>
            <a:fillRect/>
          </a:stretch>
        </p:blipFill>
        <p:spPr bwMode="auto">
          <a:xfrm>
            <a:off x="0" y="0"/>
            <a:ext cx="12188825" cy="6856413"/>
          </a:xfrm>
          <a:prstGeom prst="rect">
            <a:avLst/>
          </a:prstGeom>
          <a:noFill/>
          <a:ln w="9525">
            <a:noFill/>
            <a:miter lim="800000"/>
            <a:headEnd/>
            <a:tailEnd/>
          </a:ln>
        </p:spPr>
      </p:pic>
      <p:cxnSp>
        <p:nvCxnSpPr>
          <p:cNvPr id="5" name="Straight Connector 14"/>
          <p:cNvCxnSpPr/>
          <p:nvPr/>
        </p:nvCxnSpPr>
        <p:spPr>
          <a:xfrm>
            <a:off x="2692400" y="3522663"/>
            <a:ext cx="681513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a:xfrm>
            <a:off x="7983538" y="5037138"/>
            <a:ext cx="896937" cy="279400"/>
          </a:xfrm>
        </p:spPr>
        <p:txBody>
          <a:bodyPr/>
          <a:lstStyle>
            <a:lvl1pPr>
              <a:defRPr/>
            </a:lvl1pPr>
          </a:lstStyle>
          <a:p>
            <a:pPr>
              <a:defRPr/>
            </a:pPr>
            <a:fld id="{B8E3D25A-8D6F-4EFE-A250-E809D70515A6}" type="datetimeFigureOut">
              <a:rPr lang="en-US"/>
              <a:pPr>
                <a:defRPr/>
              </a:pPr>
              <a:t>4/7/2014</a:t>
            </a:fld>
            <a:endParaRPr lang="en-US"/>
          </a:p>
        </p:txBody>
      </p:sp>
      <p:sp>
        <p:nvSpPr>
          <p:cNvPr id="7" name="Footer Placeholder 4"/>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956675" y="5037138"/>
            <a:ext cx="550863" cy="279400"/>
          </a:xfrm>
        </p:spPr>
        <p:txBody>
          <a:bodyPr/>
          <a:lstStyle>
            <a:lvl1pPr>
              <a:defRPr/>
            </a:lvl1pPr>
          </a:lstStyle>
          <a:p>
            <a:pPr>
              <a:defRPr/>
            </a:pPr>
            <a:fld id="{9D2A5D1F-5678-4A70-8DC4-5D12089B79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2C637814-BF4F-49CB-B7C6-D4995E8135FC}" type="datetimeFigureOut">
              <a:rPr lang="en-US"/>
              <a:pPr>
                <a:defRPr/>
              </a:pPr>
              <a:t>4/7/2014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42297C-F8EE-4054-AF99-221F87FC14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F1C4BE3-0E7C-4381-B0E3-771709F36AF5}" type="datetimeFigureOut">
              <a:rPr lang="en-US"/>
              <a:pPr>
                <a:defRPr/>
              </a:pPr>
              <a:t>4/7/2014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EBBBC9-AF2F-4338-B9E4-194D50AE8D7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rPr>
              <a:t>“</a:t>
            </a:r>
          </a:p>
        </p:txBody>
      </p:sp>
      <p:sp>
        <p:nvSpPr>
          <p:cNvPr id="6" name="TextBox 14"/>
          <p:cNvSpPr txBox="1"/>
          <p:nvPr/>
        </p:nvSpPr>
        <p:spPr>
          <a:xfrm>
            <a:off x="10599738" y="2827338"/>
            <a:ext cx="609600" cy="585787"/>
          </a:xfrm>
          <a:prstGeom prst="rect">
            <a:avLst/>
          </a:prstGeom>
        </p:spPr>
        <p:txBody>
          <a:bodyPr anchor="ctr"/>
          <a:lstStyle/>
          <a:p>
            <a:pPr algn="r" fontAlgn="auto">
              <a:spcBef>
                <a:spcPts val="0"/>
              </a:spcBef>
              <a:spcAft>
                <a:spcPts val="0"/>
              </a:spcAft>
              <a:defRPr/>
            </a:pPr>
            <a:r>
              <a:rPr lang="en-US" sz="8000" dirty="0">
                <a:latin typeface="+mn-lt"/>
              </a:rPr>
              <a:t>”</a:t>
            </a:r>
          </a:p>
        </p:txBody>
      </p:sp>
      <p:cxnSp>
        <p:nvCxnSpPr>
          <p:cNvPr id="7" name="Straight Connector 18"/>
          <p:cNvCxnSpPr/>
          <p:nvPr/>
        </p:nvCxnSpPr>
        <p:spPr>
          <a:xfrm>
            <a:off x="1395413" y="4140200"/>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7E8F62E2-6A14-4E51-B978-5676492621F8}" type="datetimeFigureOut">
              <a:rPr lang="en-US"/>
              <a:pPr>
                <a:defRPr/>
              </a:pPr>
              <a:t>4/7/2014</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EBC29242-003E-4CE8-BB99-53580F9C93B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BE2ECDB9-4202-451C-A759-E54C14A760CC}" type="datetimeFigureOut">
              <a:rPr lang="en-US"/>
              <a:pPr>
                <a:defRPr/>
              </a:pPr>
              <a:t>4/7/2014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1E2007-FE74-4F20-8769-BE81860903F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1"/>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rPr>
              <a:t>“</a:t>
            </a:r>
          </a:p>
        </p:txBody>
      </p:sp>
      <p:sp>
        <p:nvSpPr>
          <p:cNvPr id="6" name="TextBox 12"/>
          <p:cNvSpPr txBox="1"/>
          <p:nvPr/>
        </p:nvSpPr>
        <p:spPr>
          <a:xfrm>
            <a:off x="10599738" y="2598738"/>
            <a:ext cx="609600" cy="585787"/>
          </a:xfrm>
          <a:prstGeom prst="rect">
            <a:avLst/>
          </a:prstGeom>
        </p:spPr>
        <p:txBody>
          <a:bodyPr anchor="ctr"/>
          <a:lstStyle/>
          <a:p>
            <a:pPr algn="r" fontAlgn="auto">
              <a:spcBef>
                <a:spcPts val="0"/>
              </a:spcBef>
              <a:spcAft>
                <a:spcPts val="0"/>
              </a:spcAft>
              <a:defRPr/>
            </a:pPr>
            <a:r>
              <a:rPr lang="en-US" sz="8000" dirty="0">
                <a:latin typeface="+mn-lt"/>
              </a:rPr>
              <a:t>”</a:t>
            </a:r>
          </a:p>
        </p:txBody>
      </p:sp>
      <p:cxnSp>
        <p:nvCxnSpPr>
          <p:cNvPr id="7" name="Straight Connector 25"/>
          <p:cNvCxnSpPr/>
          <p:nvPr/>
        </p:nvCxnSpPr>
        <p:spPr>
          <a:xfrm>
            <a:off x="1395413" y="3429000"/>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AD915FD5-75A9-4B58-BE1B-8F0565605642}" type="datetimeFigureOut">
              <a:rPr lang="en-US"/>
              <a:pPr>
                <a:defRPr/>
              </a:pPr>
              <a:t>4/7/2014</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A64C82B3-CE6B-43F3-92B5-83E63CDE277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4"/>
          </p:nvPr>
        </p:nvSpPr>
        <p:spPr/>
        <p:txBody>
          <a:bodyPr/>
          <a:lstStyle>
            <a:lvl1pPr>
              <a:defRPr/>
            </a:lvl1pPr>
          </a:lstStyle>
          <a:p>
            <a:pPr>
              <a:defRPr/>
            </a:pPr>
            <a:fld id="{7C745145-F72B-4F8C-BD80-E593E97E3345}" type="datetimeFigureOut">
              <a:rPr lang="en-US"/>
              <a:pPr>
                <a:defRPr/>
              </a:pPr>
              <a:t>4/7/2014</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34993DB3-D03B-4F5E-8B2C-32155DE0EFA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B19F344F-5EED-4F21-8FD2-7D4F27DBA52D}" type="datetimeFigureOut">
              <a:rPr lang="en-US"/>
              <a:pPr>
                <a:defRPr/>
              </a:pPr>
              <a:t>4/7/2014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27359C-E361-4394-8148-3366DB6233F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DF5A46A-90A4-47DE-8DB6-48C65A54DC58}" type="datetimeFigureOut">
              <a:rPr lang="en-US"/>
              <a:pPr>
                <a:defRPr/>
              </a:pPr>
              <a:t>4/7/2014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34AE7D-CDBC-4268-A43C-CF6589EBE9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144C585-3A61-44C1-9531-9FD66D1EA16A}" type="datetimeFigureOut">
              <a:rPr lang="en-US"/>
              <a:pPr>
                <a:defRPr/>
              </a:pPr>
              <a:t>4/7/2014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4C359B-018D-41FB-A75D-F171547BB1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5CAC6B8-E9EC-4425-B4D0-09331CA1C220}" type="datetimeFigureOut">
              <a:rPr lang="en-US"/>
              <a:pPr>
                <a:defRPr/>
              </a:pPr>
              <a:t>4/7/2014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87EF07-95CB-43AF-A9FA-499754386B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F806C8A2-E7CB-4F28-B6A9-DFA683B4E6AD}" type="datetimeFigureOut">
              <a:rPr lang="en-US"/>
              <a:pPr>
                <a:defRPr/>
              </a:pPr>
              <a:t>4/7/2014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1F4AAF3-F6D6-4A07-A521-07176F16B6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09BA1BD1-5DFB-499A-B1E2-6F87AC79984E}" type="datetimeFigureOut">
              <a:rPr lang="en-US"/>
              <a:pPr>
                <a:defRPr/>
              </a:pPr>
              <a:t>4/7/2014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2B60F5B-3401-4E5F-A02B-1B2940613B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5D0A738F-013B-48E6-AD34-15151B3352B6}" type="datetimeFigureOut">
              <a:rPr lang="en-US"/>
              <a:pPr>
                <a:defRPr/>
              </a:pPr>
              <a:t>4/7/2014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492C971-E6A7-42CF-931A-EBC7034E02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43B275-53AD-4CB4-B091-45F12B661745}" type="datetimeFigureOut">
              <a:rPr lang="en-US"/>
              <a:pPr>
                <a:defRPr/>
              </a:pPr>
              <a:t>4/7/2014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E278A3-D660-460A-87CE-2036B136CE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7B2180EE-BFDA-4FEE-AEFC-4887FDE5ABE2}" type="datetimeFigureOut">
              <a:rPr lang="en-US"/>
              <a:pPr>
                <a:defRPr/>
              </a:pPr>
              <a:t>4/7/2014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9CADA1F-1631-4E12-9CD2-3BF78CF154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814B9B8-E35C-4F6B-AAD8-76113A9B16CC}" type="datetimeFigureOut">
              <a:rPr lang="en-US"/>
              <a:pPr>
                <a:defRPr/>
              </a:pPr>
              <a:t>4/7/2014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DBF2A7-2635-4FF0-9517-0CCAA7DE4B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6" descr="HD-PanelContent-GrommetsCombined.png"/>
          <p:cNvPicPr>
            <a:picLocks noChangeAspect="1"/>
          </p:cNvPicPr>
          <p:nvPr/>
        </p:nvPicPr>
        <p:blipFill>
          <a:blip r:embed="rId19"/>
          <a:srcRect/>
          <a:stretch>
            <a:fillRect/>
          </a:stretch>
        </p:blipFill>
        <p:spPr bwMode="auto">
          <a:xfrm>
            <a:off x="0" y="0"/>
            <a:ext cx="12188825" cy="6856413"/>
          </a:xfrm>
          <a:prstGeom prst="rect">
            <a:avLst/>
          </a:prstGeom>
          <a:noFill/>
          <a:ln w="9525">
            <a:noFill/>
            <a:miter lim="800000"/>
            <a:headEnd/>
            <a:tailEnd/>
          </a:ln>
        </p:spPr>
      </p:pic>
      <p:sp>
        <p:nvSpPr>
          <p:cNvPr id="1027" name="Title Placeholder 1"/>
          <p:cNvSpPr>
            <a:spLocks noGrp="1"/>
          </p:cNvSpPr>
          <p:nvPr>
            <p:ph type="title"/>
          </p:nvPr>
        </p:nvSpPr>
        <p:spPr bwMode="auto">
          <a:xfrm>
            <a:off x="1295400" y="982663"/>
            <a:ext cx="9601200"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1295400" y="2557463"/>
            <a:ext cx="9601200" cy="331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fontAlgn="auto">
              <a:spcBef>
                <a:spcPts val="0"/>
              </a:spcBef>
              <a:spcAft>
                <a:spcPts val="0"/>
              </a:spcAft>
              <a:defRPr sz="1000" b="0" i="0" dirty="0">
                <a:solidFill>
                  <a:schemeClr val="tx1"/>
                </a:solidFill>
                <a:effectLst/>
                <a:latin typeface="+mn-lt"/>
              </a:defRPr>
            </a:lvl1pPr>
          </a:lstStyle>
          <a:p>
            <a:pPr>
              <a:defRPr/>
            </a:pPr>
            <a:fld id="{74276774-ADB0-42AE-BC82-77F148E1537F}" type="datetimeFigureOut">
              <a:rPr lang="en-US"/>
              <a:pPr>
                <a:defRPr/>
              </a:pPr>
              <a:t>4/7/2014</a:t>
            </a:fld>
            <a:endParaRPr lang="en-US"/>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fontAlgn="auto">
              <a:spcBef>
                <a:spcPts val="0"/>
              </a:spcBef>
              <a:spcAft>
                <a:spcPts val="0"/>
              </a:spcAft>
              <a:defRPr sz="1000" b="0" i="0" dirty="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fontAlgn="auto">
              <a:spcBef>
                <a:spcPts val="0"/>
              </a:spcBef>
              <a:spcAft>
                <a:spcPts val="0"/>
              </a:spcAft>
              <a:defRPr sz="1000" b="0" i="0" dirty="0">
                <a:solidFill>
                  <a:schemeClr val="tx1"/>
                </a:solidFill>
                <a:effectLst/>
                <a:latin typeface="+mn-lt"/>
              </a:defRPr>
            </a:lvl1pPr>
          </a:lstStyle>
          <a:p>
            <a:pPr>
              <a:defRPr/>
            </a:pPr>
            <a:fld id="{AA0C3003-D33D-47AA-9C33-B6C5734D93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65" r:id="rId7"/>
    <p:sldLayoutId id="2147483672" r:id="rId8"/>
    <p:sldLayoutId id="2147483664" r:id="rId9"/>
    <p:sldLayoutId id="2147483663" r:id="rId10"/>
    <p:sldLayoutId id="2147483673" r:id="rId11"/>
    <p:sldLayoutId id="2147483674" r:id="rId12"/>
    <p:sldLayoutId id="2147483662" r:id="rId13"/>
    <p:sldLayoutId id="2147483675" r:id="rId14"/>
    <p:sldLayoutId id="2147483676" r:id="rId15"/>
    <p:sldLayoutId id="2147483677" r:id="rId16"/>
    <p:sldLayoutId id="2147483678" r:id="rId17"/>
  </p:sldLayoutIdLst>
  <p:txStyles>
    <p:titleStyle>
      <a:lvl1pPr algn="ctr" defTabSz="457200" rtl="0" fontAlgn="base">
        <a:spcBef>
          <a:spcPct val="0"/>
        </a:spcBef>
        <a:spcAft>
          <a:spcPct val="0"/>
        </a:spcAft>
        <a:defRPr sz="4400" kern="1200">
          <a:ln w="3175" cmpd="sng">
            <a:noFill/>
          </a:ln>
          <a:solidFill>
            <a:srgbClr val="262626"/>
          </a:solidFill>
          <a:latin typeface="+mj-lt"/>
          <a:ea typeface="+mj-ea"/>
          <a:cs typeface="+mj-cs"/>
        </a:defRPr>
      </a:lvl1pPr>
      <a:lvl2pPr algn="ctr" defTabSz="457200" rtl="0" fontAlgn="base">
        <a:spcBef>
          <a:spcPct val="0"/>
        </a:spcBef>
        <a:spcAft>
          <a:spcPct val="0"/>
        </a:spcAft>
        <a:defRPr sz="4400">
          <a:solidFill>
            <a:srgbClr val="262626"/>
          </a:solidFill>
          <a:latin typeface="Garamond" pitchFamily="18" charset="0"/>
        </a:defRPr>
      </a:lvl2pPr>
      <a:lvl3pPr algn="ctr" defTabSz="457200" rtl="0" fontAlgn="base">
        <a:spcBef>
          <a:spcPct val="0"/>
        </a:spcBef>
        <a:spcAft>
          <a:spcPct val="0"/>
        </a:spcAft>
        <a:defRPr sz="4400">
          <a:solidFill>
            <a:srgbClr val="262626"/>
          </a:solidFill>
          <a:latin typeface="Garamond" pitchFamily="18" charset="0"/>
        </a:defRPr>
      </a:lvl3pPr>
      <a:lvl4pPr algn="ctr" defTabSz="457200" rtl="0" fontAlgn="base">
        <a:spcBef>
          <a:spcPct val="0"/>
        </a:spcBef>
        <a:spcAft>
          <a:spcPct val="0"/>
        </a:spcAft>
        <a:defRPr sz="4400">
          <a:solidFill>
            <a:srgbClr val="262626"/>
          </a:solidFill>
          <a:latin typeface="Garamond" pitchFamily="18" charset="0"/>
        </a:defRPr>
      </a:lvl4pPr>
      <a:lvl5pPr algn="ctr" defTabSz="457200" rtl="0" fontAlgn="base">
        <a:spcBef>
          <a:spcPct val="0"/>
        </a:spcBef>
        <a:spcAft>
          <a:spcPct val="0"/>
        </a:spcAft>
        <a:defRPr sz="44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ctrTitle"/>
          </p:nvPr>
        </p:nvSpPr>
        <p:spPr>
          <a:xfrm>
            <a:off x="2692400" y="1871663"/>
            <a:ext cx="6850063" cy="3176587"/>
          </a:xfrm>
        </p:spPr>
        <p:txBody>
          <a:bodyPr/>
          <a:lstStyle/>
          <a:p>
            <a:r>
              <a:rPr lang="uk-UA" smtClean="0">
                <a:ln>
                  <a:noFill/>
                </a:ln>
              </a:rPr>
              <a:t>Збереження рідкісних ранньоквітучих та реліктових видів рослин</a:t>
            </a:r>
            <a:endParaRPr lang="ru-RU" smtClean="0">
              <a:ln>
                <a:noFill/>
              </a:l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6773863" y="982663"/>
            <a:ext cx="4340225" cy="2676525"/>
          </a:xfrm>
          <a:prstGeom prst="rect">
            <a:avLst/>
          </a:prstGeom>
          <a:noFill/>
          <a:ln w="9525">
            <a:noFill/>
            <a:miter lim="800000"/>
            <a:headEnd/>
            <a:tailEnd/>
          </a:ln>
        </p:spPr>
        <p:txBody>
          <a:bodyPr>
            <a:spAutoFit/>
          </a:bodyPr>
          <a:lstStyle/>
          <a:p>
            <a:r>
              <a:rPr lang="ru-RU" sz="2400">
                <a:latin typeface="Garamond" pitchFamily="18" charset="0"/>
              </a:rPr>
              <a:t>Первоцвіти – це екологічна група рослин, яка нараховує близько 500 видів. Розпускання квітів у них відбувається ще до появи листків на деревах. У багатьох первоцвітів забарвлення яскраве.</a:t>
            </a:r>
            <a:r>
              <a:rPr lang="en-US" sz="2400">
                <a:latin typeface="Garamond" pitchFamily="18" charset="0"/>
              </a:rPr>
              <a:t> </a:t>
            </a:r>
            <a:endParaRPr lang="ru-RU" sz="2400">
              <a:latin typeface="Garamond" pitchFamily="18" charset="0"/>
            </a:endParaRPr>
          </a:p>
        </p:txBody>
      </p:sp>
      <p:pic>
        <p:nvPicPr>
          <p:cNvPr id="20482" name="Рисунок 2"/>
          <p:cNvPicPr>
            <a:picLocks noChangeAspect="1"/>
          </p:cNvPicPr>
          <p:nvPr/>
        </p:nvPicPr>
        <p:blipFill>
          <a:blip r:embed="rId2"/>
          <a:srcRect/>
          <a:stretch>
            <a:fillRect/>
          </a:stretch>
        </p:blipFill>
        <p:spPr bwMode="auto">
          <a:xfrm>
            <a:off x="1381125" y="571500"/>
            <a:ext cx="4895850" cy="571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7315200" y="1582738"/>
            <a:ext cx="3335338" cy="3324225"/>
          </a:xfrm>
          <a:prstGeom prst="rect">
            <a:avLst/>
          </a:prstGeom>
          <a:noFill/>
          <a:ln w="9525">
            <a:noFill/>
            <a:miter lim="800000"/>
            <a:headEnd/>
            <a:tailEnd/>
          </a:ln>
        </p:spPr>
        <p:txBody>
          <a:bodyPr>
            <a:spAutoFit/>
          </a:bodyPr>
          <a:lstStyle/>
          <a:p>
            <a:r>
              <a:rPr lang="ru-RU" sz="2400">
                <a:latin typeface="Garamond" pitchFamily="18" charset="0"/>
              </a:rPr>
              <a:t>Підсніжники, проліски, ряст, первоцвіт, шафран, цибуля ведмежа, конвалія, вовчі ягоди – це неповний перелік первоцвітів, що можна зустріти у наших лісах.</a:t>
            </a:r>
          </a:p>
          <a:p>
            <a:endParaRPr lang="ru-RU">
              <a:latin typeface="Garamond" pitchFamily="18" charset="0"/>
            </a:endParaRPr>
          </a:p>
        </p:txBody>
      </p:sp>
      <p:pic>
        <p:nvPicPr>
          <p:cNvPr id="21506" name="Рисунок 2"/>
          <p:cNvPicPr>
            <a:picLocks noChangeAspect="1"/>
          </p:cNvPicPr>
          <p:nvPr/>
        </p:nvPicPr>
        <p:blipFill>
          <a:blip r:embed="rId2"/>
          <a:srcRect/>
          <a:stretch>
            <a:fillRect/>
          </a:stretch>
        </p:blipFill>
        <p:spPr bwMode="auto">
          <a:xfrm>
            <a:off x="750888" y="1030288"/>
            <a:ext cx="5907087" cy="44307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6118225" y="952500"/>
            <a:ext cx="4700588" cy="2555875"/>
          </a:xfrm>
          <a:prstGeom prst="rect">
            <a:avLst/>
          </a:prstGeom>
          <a:noFill/>
          <a:ln w="9525">
            <a:noFill/>
            <a:miter lim="800000"/>
            <a:headEnd/>
            <a:tailEnd/>
          </a:ln>
        </p:spPr>
        <p:txBody>
          <a:bodyPr>
            <a:spAutoFit/>
          </a:bodyPr>
          <a:lstStyle/>
          <a:p>
            <a:r>
              <a:rPr lang="ru-RU" sz="2000">
                <a:latin typeface="Garamond" pitchFamily="18" charset="0"/>
              </a:rPr>
              <a:t>Останніми роками кількість первоцвітів в Україні значно скоротилася. Рослини, які віщують нам прихід весни, за останні десятиліття опинилися на межі зникнення. Це відбувається внаслідок господарського освоєння місць зростання первоцвітів, намагання окремих людей перетворити їх на засіб заробітку.</a:t>
            </a:r>
          </a:p>
        </p:txBody>
      </p:sp>
      <p:pic>
        <p:nvPicPr>
          <p:cNvPr id="22530" name="Рисунок 2"/>
          <p:cNvPicPr>
            <a:picLocks noChangeAspect="1"/>
          </p:cNvPicPr>
          <p:nvPr/>
        </p:nvPicPr>
        <p:blipFill>
          <a:blip r:embed="rId2"/>
          <a:srcRect/>
          <a:stretch>
            <a:fillRect/>
          </a:stretch>
        </p:blipFill>
        <p:spPr bwMode="auto">
          <a:xfrm>
            <a:off x="1557338" y="633413"/>
            <a:ext cx="4054475" cy="5254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7096125" y="1500188"/>
            <a:ext cx="3979863" cy="3478212"/>
          </a:xfrm>
          <a:prstGeom prst="rect">
            <a:avLst/>
          </a:prstGeom>
          <a:noFill/>
          <a:ln w="9525">
            <a:noFill/>
            <a:miter lim="800000"/>
            <a:headEnd/>
            <a:tailEnd/>
          </a:ln>
        </p:spPr>
        <p:txBody>
          <a:bodyPr>
            <a:spAutoFit/>
          </a:bodyPr>
          <a:lstStyle/>
          <a:p>
            <a:r>
              <a:rPr lang="ru-RU" sz="2000">
                <a:latin typeface="Garamond" pitchFamily="18" charset="0"/>
              </a:rPr>
              <a:t>Первоцвіти є єдиним джерелом живлення для багатьох видів комах. Зникнуть первоцвіти - зникне величезна кількість метеликів, бджіл, джмелів, інших комашок, котрі захищають ліс від шкідників. Дерева почнуть хворіти й всихати. Цей ланцюжок неважко продовжити й до самої людини, яка, образно кажучи, рубає гілку, на якій сидить.</a:t>
            </a:r>
          </a:p>
        </p:txBody>
      </p:sp>
      <p:pic>
        <p:nvPicPr>
          <p:cNvPr id="23554" name="Рисунок 2"/>
          <p:cNvPicPr>
            <a:picLocks noChangeAspect="1"/>
          </p:cNvPicPr>
          <p:nvPr/>
        </p:nvPicPr>
        <p:blipFill>
          <a:blip r:embed="rId2"/>
          <a:srcRect/>
          <a:stretch>
            <a:fillRect/>
          </a:stretch>
        </p:blipFill>
        <p:spPr bwMode="auto">
          <a:xfrm>
            <a:off x="746125" y="1287463"/>
            <a:ext cx="5853113" cy="3902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7353300" y="1223963"/>
            <a:ext cx="3478213" cy="4092575"/>
          </a:xfrm>
          <a:prstGeom prst="rect">
            <a:avLst/>
          </a:prstGeom>
          <a:noFill/>
          <a:ln w="9525">
            <a:noFill/>
            <a:miter lim="800000"/>
            <a:headEnd/>
            <a:tailEnd/>
          </a:ln>
        </p:spPr>
        <p:txBody>
          <a:bodyPr>
            <a:spAutoFit/>
          </a:bodyPr>
          <a:lstStyle/>
          <a:p>
            <a:r>
              <a:rPr lang="ru-RU" sz="2000">
                <a:latin typeface="Garamond" pitchFamily="18" charset="0"/>
              </a:rPr>
              <a:t>Хоч у деяких місцях нашого краю первоцвіти є досить поширеними, та загалом вони є рідкісними. Більшість з них занесені до Червоної книги, а саме: підсніжник звичайний, шафран Гейфелів (крокус), цибуля ведмежа (черемша) та багато інших. Ці рослини підлягають суворій охороні. Згідно Положення про Червону книгу України їх не можна зривати.</a:t>
            </a:r>
          </a:p>
        </p:txBody>
      </p:sp>
      <p:pic>
        <p:nvPicPr>
          <p:cNvPr id="24578" name="Рисунок 2"/>
          <p:cNvPicPr>
            <a:picLocks noChangeAspect="1"/>
          </p:cNvPicPr>
          <p:nvPr/>
        </p:nvPicPr>
        <p:blipFill>
          <a:blip r:embed="rId2"/>
          <a:srcRect/>
          <a:stretch>
            <a:fillRect/>
          </a:stretch>
        </p:blipFill>
        <p:spPr bwMode="auto">
          <a:xfrm>
            <a:off x="839788" y="1100138"/>
            <a:ext cx="6089650" cy="45672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7250113" y="1327150"/>
            <a:ext cx="3619500" cy="4092575"/>
          </a:xfrm>
          <a:prstGeom prst="rect">
            <a:avLst/>
          </a:prstGeom>
          <a:noFill/>
          <a:ln w="9525">
            <a:noFill/>
            <a:miter lim="800000"/>
            <a:headEnd/>
            <a:tailEnd/>
          </a:ln>
        </p:spPr>
        <p:txBody>
          <a:bodyPr>
            <a:spAutoFit/>
          </a:bodyPr>
          <a:lstStyle/>
          <a:p>
            <a:r>
              <a:rPr lang="ru-RU" sz="2000">
                <a:latin typeface="Garamond" pitchFamily="18" charset="0"/>
              </a:rPr>
              <a:t>За зривання червонокнижної квітки в Україні тягне за собою накладення штрафу на громадян від двадцяти до тридцяти неоподатковуваних мінімумів доходів громадян з конфіскацією незаконно добутого і на посадових осіб - від тридцяти до п'ятдесяти неоподатковуваних мінімумів доходів громадян з конфіскацією незаконно добутого.</a:t>
            </a:r>
          </a:p>
        </p:txBody>
      </p:sp>
      <p:pic>
        <p:nvPicPr>
          <p:cNvPr id="25602" name="Рисунок 2"/>
          <p:cNvPicPr>
            <a:picLocks noChangeAspect="1"/>
          </p:cNvPicPr>
          <p:nvPr/>
        </p:nvPicPr>
        <p:blipFill>
          <a:blip r:embed="rId2"/>
          <a:srcRect/>
          <a:stretch>
            <a:fillRect/>
          </a:stretch>
        </p:blipFill>
        <p:spPr bwMode="auto">
          <a:xfrm>
            <a:off x="817563" y="1358900"/>
            <a:ext cx="6049962" cy="4029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6992938" y="1617663"/>
            <a:ext cx="3594100" cy="3416300"/>
          </a:xfrm>
          <a:prstGeom prst="rect">
            <a:avLst/>
          </a:prstGeom>
          <a:noFill/>
          <a:ln w="9525">
            <a:noFill/>
            <a:miter lim="800000"/>
            <a:headEnd/>
            <a:tailEnd/>
          </a:ln>
        </p:spPr>
        <p:txBody>
          <a:bodyPr>
            <a:spAutoFit/>
          </a:bodyPr>
          <a:lstStyle/>
          <a:p>
            <a:r>
              <a:rPr lang="ru-RU" sz="2400">
                <a:latin typeface="Garamond" pitchFamily="18" charset="0"/>
              </a:rPr>
              <a:t>Бажаючих збути первоцвіти дедалі більшає, адже весняні квіти – ходовий товар і продати його можна вигідно. Проте мало хто замислюється над тим, яку шкоду це несе для природи.</a:t>
            </a:r>
          </a:p>
        </p:txBody>
      </p:sp>
      <p:pic>
        <p:nvPicPr>
          <p:cNvPr id="26626" name="Рисунок 2"/>
          <p:cNvPicPr>
            <a:picLocks noChangeAspect="1"/>
          </p:cNvPicPr>
          <p:nvPr/>
        </p:nvPicPr>
        <p:blipFill>
          <a:blip r:embed="rId2"/>
          <a:srcRect/>
          <a:stretch>
            <a:fillRect/>
          </a:stretch>
        </p:blipFill>
        <p:spPr bwMode="auto">
          <a:xfrm>
            <a:off x="1827213" y="944563"/>
            <a:ext cx="3438525" cy="4762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7585075" y="1262063"/>
            <a:ext cx="3619500" cy="3970337"/>
          </a:xfrm>
          <a:prstGeom prst="rect">
            <a:avLst/>
          </a:prstGeom>
          <a:noFill/>
          <a:ln w="9525">
            <a:noFill/>
            <a:miter lim="800000"/>
            <a:headEnd/>
            <a:tailEnd/>
          </a:ln>
        </p:spPr>
        <p:txBody>
          <a:bodyPr>
            <a:spAutoFit/>
          </a:bodyPr>
          <a:lstStyle/>
          <a:p>
            <a:r>
              <a:rPr lang="ru-RU">
                <a:latin typeface="Garamond" pitchFamily="18" charset="0"/>
              </a:rPr>
              <a:t>Частина первоцвітів до Червоної книги не занесені. Це проліски, рясти, анемони, первоцвіти та інші. Поки що ці рослини не є рідкісними. Але масове зривання їх може привести до того, що і ці види опиняться на межі зникнення. Тож із лісу краще принести гарний настрій, спогади про тишу та аромат весняного повітря, напоєного чарівними квітами. Польові та лісові рослини найкрасивіші там, де вони виросли, тож залишимо Землі її квіти.</a:t>
            </a:r>
          </a:p>
        </p:txBody>
      </p:sp>
      <p:pic>
        <p:nvPicPr>
          <p:cNvPr id="27650" name="Рисунок 3"/>
          <p:cNvPicPr>
            <a:picLocks noChangeAspect="1"/>
          </p:cNvPicPr>
          <p:nvPr/>
        </p:nvPicPr>
        <p:blipFill>
          <a:blip r:embed="rId2"/>
          <a:srcRect/>
          <a:stretch>
            <a:fillRect/>
          </a:stretch>
        </p:blipFill>
        <p:spPr bwMode="auto">
          <a:xfrm>
            <a:off x="1133475" y="1058863"/>
            <a:ext cx="5859463" cy="437673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54</TotalTime>
  <Words>321</Words>
  <Application>Microsoft Office PowerPoint</Application>
  <PresentationFormat>Произвольный</PresentationFormat>
  <Paragraphs>9</Paragraphs>
  <Slides>11</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14</vt:i4>
      </vt:variant>
      <vt:variant>
        <vt:lpstr>Заголовки слайдов</vt:lpstr>
      </vt:variant>
      <vt:variant>
        <vt:i4>11</vt:i4>
      </vt:variant>
    </vt:vector>
  </HeadingPairs>
  <TitlesOfParts>
    <vt:vector size="28" baseType="lpstr">
      <vt:lpstr>Garamond</vt:lpstr>
      <vt:lpstr>Arial</vt:lpstr>
      <vt:lpstr>Calibri</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Збереження рідкісних ранньоквітучих та реліктових видів рослин</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Збереження рідкісних ранньоквітучих та реліктових видів рослин</dc:title>
  <dc:creator>Богдан Кубарычев</dc:creator>
  <cp:lastModifiedBy>777</cp:lastModifiedBy>
  <cp:revision>5</cp:revision>
  <dcterms:created xsi:type="dcterms:W3CDTF">2014-04-07T19:01:58Z</dcterms:created>
  <dcterms:modified xsi:type="dcterms:W3CDTF">2014-04-07T19:20:21Z</dcterms:modified>
</cp:coreProperties>
</file>