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00" r:id="rId3"/>
    <p:sldMasterId id="2147483711" r:id="rId4"/>
    <p:sldMasterId id="2147483715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9ACF8-0606-4983-8AA8-92797231DC6B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2443F-2230-4566-9235-FCFA682121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36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2443F-2230-4566-9235-FCFA682121EF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17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6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E36636D-D922-432D-A958-524484B5923D}" type="datetimeFigureOut">
              <a:rPr/>
              <a:pPr/>
              <a:t>3/28/2008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869160"/>
            <a:ext cx="6553200" cy="1219200"/>
          </a:xfrm>
        </p:spPr>
        <p:txBody>
          <a:bodyPr/>
          <a:lstStyle/>
          <a:p>
            <a:pPr algn="ctr"/>
            <a:r>
              <a:rPr lang="uk-UA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Захворювання серцево-судинної системи</a:t>
            </a:r>
            <a:endParaRPr lang="uk-UA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Загрузки\Новая папка\geny-provociruyushchie-serdechnye-bole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"/>
            <a:ext cx="7272808" cy="45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492896"/>
            <a:ext cx="6248400" cy="30763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Аритмі́</a:t>
            </a:r>
            <a:r>
              <a:rPr lang="uk-UA" b="1" dirty="0" smtClean="0">
                <a:latin typeface="Calibri" pitchFamily="34" charset="0"/>
                <a:cs typeface="Calibri" pitchFamily="34" charset="0"/>
              </a:rPr>
              <a:t>я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 се́рця</a:t>
            </a:r>
            <a:r>
              <a:rPr lang="vi-VN" dirty="0">
                <a:latin typeface="Calibri" pitchFamily="34" charset="0"/>
                <a:cs typeface="Calibri" pitchFamily="34" charset="0"/>
              </a:rPr>
              <a:t> — група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порушеньдіяльності</a:t>
            </a:r>
            <a:r>
              <a:rPr lang="vi-VN" dirty="0">
                <a:latin typeface="Calibri" pitchFamily="34" charset="0"/>
                <a:cs typeface="Calibri" pitchFamily="34" charset="0"/>
              </a:rPr>
              <a:t> серця, пов'язаних з розладом ритмічності, послідовності і сили скорочень серцевого м'яза.</a:t>
            </a:r>
          </a:p>
          <a:p>
            <a:pPr marL="0" indent="0"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Аритмії </a:t>
            </a:r>
            <a:r>
              <a:rPr lang="vi-VN" dirty="0">
                <a:latin typeface="Calibri" pitchFamily="34" charset="0"/>
                <a:cs typeface="Calibri" pitchFamily="34" charset="0"/>
              </a:rPr>
              <a:t>серця зумовлюються порушенням його властивостей (автоматизму скорочень, збудливості, провідності).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Іноді</a:t>
            </a:r>
            <a:r>
              <a:rPr lang="vi-VN" dirty="0">
                <a:latin typeface="Calibri" pitchFamily="34" charset="0"/>
                <a:cs typeface="Calibri" pitchFamily="34" charset="0"/>
              </a:rPr>
              <a:t> аритмії серця являють собою фізіологічне явище, яке виникає в процесі пристосування організму до різних умов внутрішнього та зовнішнього середовища. Основні форми А.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С.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vi-VN" dirty="0">
                <a:latin typeface="Calibri" pitchFamily="34" charset="0"/>
                <a:cs typeface="Calibri" pitchFamily="34" charset="0"/>
              </a:rPr>
              <a:t>прискорення скорочень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серця, </a:t>
            </a:r>
            <a:r>
              <a:rPr lang="vi-VN" dirty="0">
                <a:latin typeface="Calibri" pitchFamily="34" charset="0"/>
                <a:cs typeface="Calibri" pitchFamily="34" charset="0"/>
              </a:rPr>
              <a:t>сповільнення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приступи</a:t>
            </a:r>
            <a:r>
              <a:rPr lang="vi-VN" dirty="0">
                <a:latin typeface="Calibri" pitchFamily="34" charset="0"/>
                <a:cs typeface="Calibri" pitchFamily="34" charset="0"/>
              </a:rPr>
              <a:t> серцебиття 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та ін.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Деякі </a:t>
            </a:r>
            <a:r>
              <a:rPr lang="vi-VN" dirty="0">
                <a:latin typeface="Calibri" pitchFamily="34" charset="0"/>
                <a:cs typeface="Calibri" pitchFamily="34" charset="0"/>
              </a:rPr>
              <a:t>види аритмії серця перебігають непомітно для хворого, інші — супроводяться неприємним відчуттям серцевих «перебоїв», запамороченням. Виявляють аритмії серця вислуховуючи серце, досліджуючи пульс, електрокардіографією.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844824"/>
            <a:ext cx="648299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Порушення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ритму і провідності серця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Різновиди хвороб </a:t>
            </a:r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серця</a:t>
            </a:r>
            <a:endParaRPr lang="uk-U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D:\Загрузки\Новая папка\Gray5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1800200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492896"/>
            <a:ext cx="6248400" cy="2067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/>
              <a:t>  Вегетативно-судинна </a:t>
            </a:r>
            <a:r>
              <a:rPr lang="uk-UA" sz="1800" b="1" dirty="0"/>
              <a:t>дистонія</a:t>
            </a:r>
            <a:r>
              <a:rPr lang="uk-UA" sz="1800" dirty="0"/>
              <a:t> </a:t>
            </a:r>
            <a:r>
              <a:rPr lang="uk-UA" sz="1800" dirty="0" smtClean="0"/>
              <a:t>може </a:t>
            </a:r>
            <a:r>
              <a:rPr lang="uk-UA" sz="1800" dirty="0"/>
              <a:t>бути самостійною хворобою або синдромом іншого захворювання. Під цим поняттям розуміють функціональні розлади вегетативного відділу нервової системи, судин, серця, центральної нервової </a:t>
            </a:r>
            <a:r>
              <a:rPr lang="uk-UA" sz="1800" dirty="0" smtClean="0"/>
              <a:t>системи. </a:t>
            </a:r>
            <a:r>
              <a:rPr lang="uk-UA" sz="1800" dirty="0" smtClean="0"/>
              <a:t>Нейроциркуляторною</a:t>
            </a:r>
            <a:r>
              <a:rPr lang="uk-UA" sz="1800" dirty="0" smtClean="0"/>
              <a:t> </a:t>
            </a:r>
            <a:r>
              <a:rPr lang="uk-UA" sz="1800" dirty="0"/>
              <a:t>дистонією часто хворіють люди молодого віку, переважно жінки.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844824"/>
            <a:ext cx="523643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Нейроциркуляторна</a:t>
            </a: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дистонія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Різновиди хвороб </a:t>
            </a:r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серця</a:t>
            </a:r>
            <a:endParaRPr lang="uk-U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D:\Загрузки\Новая папка\neurocirculatory_dysto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62026"/>
            <a:ext cx="2670564" cy="2078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Загрузки\Новая папка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8540" y="2499965"/>
            <a:ext cx="2592288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0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Профілактика хвороб </a:t>
            </a:r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серця</a:t>
            </a:r>
            <a:endParaRPr lang="uk-U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988840"/>
            <a:ext cx="60389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Вести</a:t>
            </a:r>
            <a:r>
              <a:rPr lang="ru-RU" dirty="0"/>
              <a:t> здоровий спосіб життя, активно займатись спортом, раціонально харчуватись, не мати шкідливих звичок (вживання алкоголю, тютюнопаління, наркотики), не переїдати, не знаходитись довго у сидячому положенні.</a:t>
            </a:r>
          </a:p>
          <a:p>
            <a:r>
              <a:rPr lang="ru-RU" dirty="0" smtClean="0"/>
              <a:t>  Під </a:t>
            </a:r>
            <a:r>
              <a:rPr lang="ru-RU" dirty="0"/>
              <a:t>час тренування потрібно контролювати частоту пульсу. Він не повинен перевищувати 150 ударів за хвилину. Фізичні вправи потрібно робити на свіжому повітрі або у добре провітрюваному приміщені.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11266" name="Picture 2" descr="D:\Загрузки\Новая папка\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30" y="4543299"/>
            <a:ext cx="3127375" cy="1978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Загрузки\Новая папка\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067702" cy="2630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Загрузки\Новая папка\original-1334223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2932870" cy="1759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8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9752" y="2293423"/>
            <a:ext cx="6248400" cy="20070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  Серцеві </a:t>
            </a:r>
            <a:r>
              <a:rPr lang="uk-UA" b="1" dirty="0"/>
              <a:t>хвороби</a:t>
            </a:r>
            <a:r>
              <a:rPr lang="uk-UA" dirty="0"/>
              <a:t>  — це цілий ряд різних захворювань які </a:t>
            </a:r>
            <a:r>
              <a:rPr lang="uk-UA" dirty="0"/>
              <a:t>вражають серце та серцев</a:t>
            </a:r>
            <a:r>
              <a:rPr lang="uk-UA" dirty="0"/>
              <a:t>о-судинну систему. </a:t>
            </a:r>
            <a:r>
              <a:rPr lang="uk-UA" dirty="0"/>
              <a:t>Вивченням хв</a:t>
            </a:r>
            <a:r>
              <a:rPr lang="uk-UA" dirty="0"/>
              <a:t>ороб серця, їх профілактикою та лікуванням займається кардіологія.</a:t>
            </a:r>
            <a:endParaRPr lang="uk-UA" dirty="0"/>
          </a:p>
        </p:txBody>
      </p:sp>
      <p:pic>
        <p:nvPicPr>
          <p:cNvPr id="2050" name="Picture 2" descr="D:\Загрузки\Новая папка\serceva_hvor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3048000" cy="192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Загрузки\Новая папка\heart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2880320" cy="200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Поширеність</a:t>
            </a:r>
            <a:endParaRPr lang="uk-U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i="1" dirty="0"/>
              <a:t> </a:t>
            </a:r>
            <a:r>
              <a:rPr lang="uk-UA" i="1" dirty="0" smtClean="0"/>
              <a:t> </a:t>
            </a:r>
            <a:r>
              <a:rPr lang="uk-UA" sz="2100" i="1" dirty="0" smtClean="0"/>
              <a:t>В 2010 </a:t>
            </a:r>
            <a:r>
              <a:rPr lang="uk-UA" sz="2100" i="1" dirty="0"/>
              <a:t>році, це — провідна причина смерті </a:t>
            </a:r>
            <a:r>
              <a:rPr lang="uk-UA" sz="2100" i="1" dirty="0" smtClean="0"/>
              <a:t>в більшій частині світу. Лише тільки у Сполучених Штатах вони </a:t>
            </a:r>
            <a:r>
              <a:rPr lang="uk-UA" sz="2100" i="1" dirty="0"/>
              <a:t>вбивають одну особу кожні 34 секунди</a:t>
            </a:r>
            <a:r>
              <a:rPr lang="uk-UA" sz="2100" i="1" dirty="0" smtClean="0"/>
              <a:t>.</a:t>
            </a:r>
            <a:r>
              <a:rPr lang="uk-UA" sz="2100" i="1" baseline="30000" dirty="0" smtClean="0"/>
              <a:t> </a:t>
            </a:r>
            <a:r>
              <a:rPr lang="uk-UA" sz="2100" i="1" dirty="0"/>
              <a:t> </a:t>
            </a:r>
            <a:r>
              <a:rPr lang="uk-UA" sz="2100" i="1" dirty="0" smtClean="0"/>
              <a:t>         </a:t>
            </a:r>
          </a:p>
          <a:p>
            <a:pPr marL="0" indent="0">
              <a:buNone/>
            </a:pPr>
            <a:r>
              <a:rPr lang="uk-UA" sz="2100" i="1" dirty="0"/>
              <a:t> </a:t>
            </a:r>
            <a:r>
              <a:rPr lang="uk-UA" sz="2100" i="1" dirty="0" smtClean="0"/>
              <a:t> Щорічно </a:t>
            </a:r>
            <a:r>
              <a:rPr lang="uk-UA" sz="2100" i="1" dirty="0"/>
              <a:t>вперше виявляється близько 2 млн. хворих з цією патологією, з них кожний другий — працездатного віку. Смертність від хвороб серця та системи кровообігу в Україні займає перше місце і у 2-4 рази вища, ніж у країнах ЄС та світу, причому в нашій країні вмирають від цих захворювань не тільки частіше, але й </a:t>
            </a:r>
            <a:r>
              <a:rPr lang="uk-UA" sz="2100" i="1" dirty="0" smtClean="0"/>
              <a:t>раніше</a:t>
            </a:r>
            <a:endParaRPr lang="uk-UA" sz="2100" i="1" dirty="0"/>
          </a:p>
          <a:p>
            <a:pPr marL="0" indent="0">
              <a:buNone/>
            </a:pPr>
            <a:r>
              <a:rPr lang="uk-UA" sz="2100" i="1" dirty="0"/>
              <a:t> </a:t>
            </a:r>
            <a:r>
              <a:rPr lang="uk-UA" sz="2100" i="1" dirty="0" smtClean="0"/>
              <a:t>Захворювання </a:t>
            </a:r>
            <a:r>
              <a:rPr lang="uk-UA" sz="2100" i="1" dirty="0"/>
              <a:t>серця належать до найбільш складних і </a:t>
            </a:r>
            <a:r>
              <a:rPr lang="uk-UA" sz="2100" i="1" dirty="0" smtClean="0"/>
              <a:t>життєво-загрозливих </a:t>
            </a:r>
            <a:r>
              <a:rPr lang="uk-UA" sz="2100" i="1" dirty="0"/>
              <a:t>в Україні. У </a:t>
            </a:r>
            <a:r>
              <a:rPr lang="uk-UA" sz="2100" i="1" dirty="0" smtClean="0"/>
              <a:t>2010 </a:t>
            </a:r>
            <a:r>
              <a:rPr lang="uk-UA" sz="2100" i="1" dirty="0"/>
              <a:t>році зареєстровано понад 10 млн хворих на гіпертонічну хворобу, 7,6 млн. хворих — на ішемічну хворобу серця і майже 3 млн. осіб — з цереброваскулярними захворюваннями.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474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624736" cy="14722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Чинники ризику виникнення хвороб серця</a:t>
            </a:r>
            <a:endParaRPr lang="uk-U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0" y="2286000"/>
            <a:ext cx="6248400" cy="330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  Виникнення </a:t>
            </a:r>
            <a:r>
              <a:rPr lang="uk-UA" sz="2000" dirty="0"/>
              <a:t>і перебіг хвороб серця, серцево-судинних та судинно-мозкових захворювань тісно пов'язані з наявністю чинників ризику, основними серед яких є:</a:t>
            </a:r>
          </a:p>
          <a:p>
            <a:r>
              <a:rPr lang="uk-UA" sz="2000" i="1" u="sng" dirty="0"/>
              <a:t>Підвищений артеріальний тиск;</a:t>
            </a:r>
          </a:p>
          <a:p>
            <a:r>
              <a:rPr lang="uk-UA" sz="2000" i="1" u="sng" dirty="0"/>
              <a:t>Порушення ліпідного обміну;</a:t>
            </a:r>
          </a:p>
          <a:p>
            <a:r>
              <a:rPr lang="uk-UA" sz="2000" i="1" u="sng" dirty="0"/>
              <a:t>Надлишкова маса тіла;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 descr="D:\Загрузки\Новая папка\zajva-vaga-ta-zdorov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902066" cy="1872208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Загрузки\Новая папка\1216216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6012"/>
            <a:ext cx="1872208" cy="2836679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0" y="2286001"/>
            <a:ext cx="6248400" cy="2799184"/>
          </a:xfrm>
        </p:spPr>
        <p:txBody>
          <a:bodyPr>
            <a:normAutofit/>
          </a:bodyPr>
          <a:lstStyle/>
          <a:p>
            <a:r>
              <a:rPr lang="uk-UA" i="1" u="sng" dirty="0"/>
              <a:t>Нездоровий спосіб життя: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i="1" dirty="0"/>
              <a:t>Тютюнопаління;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i="1" dirty="0"/>
              <a:t>Нераціональне харчування;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i="1" dirty="0"/>
              <a:t>Зловживання алкоголем;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i="1" dirty="0"/>
              <a:t>Недостатня фізична активність</a:t>
            </a:r>
            <a:r>
              <a:rPr lang="uk-UA" i="1" dirty="0" smtClean="0"/>
              <a:t>.</a:t>
            </a:r>
            <a:endParaRPr lang="uk-UA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624736" cy="14722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Чинники ризику виникнення хвороб серця</a:t>
            </a:r>
            <a:endParaRPr lang="uk-U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Загрузки\Новая папк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72" y="2061274"/>
            <a:ext cx="1909203" cy="178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Загрузки\Новая папка\Unhealthy-Lifestyle-300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3176"/>
            <a:ext cx="2857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Загрузки\Новая папка\smoking_cigaret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232248" cy="1785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1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0" y="2286001"/>
            <a:ext cx="6248400" cy="1863080"/>
          </a:xfrm>
        </p:spPr>
        <p:txBody>
          <a:bodyPr/>
          <a:lstStyle/>
          <a:p>
            <a:r>
              <a:rPr lang="uk-UA" i="1" u="sng" dirty="0"/>
              <a:t>Шкідливі фактори: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i="1" dirty="0"/>
              <a:t>Психоемоційні перевантаження;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i="1" dirty="0"/>
              <a:t>Шкідливе довкілля на виробництві та в побуті.</a:t>
            </a:r>
          </a:p>
          <a:p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16632"/>
            <a:ext cx="6624736" cy="14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Чинники ризику виникнення хвороб серця</a:t>
            </a:r>
            <a:endParaRPr lang="uk-U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D:\Загрузки\Новая папка\0_8513_dee393b4_ori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033712" cy="207430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Загрузки\Новая папка\yak-likuvati-migr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802706" cy="187220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Різновиди хвороб </a:t>
            </a:r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серця</a:t>
            </a:r>
            <a:endParaRPr lang="uk-U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2635171"/>
            <a:ext cx="6248400" cy="3840163"/>
          </a:xfrm>
        </p:spPr>
        <p:txBody>
          <a:bodyPr>
            <a:normAutofit fontScale="92500"/>
          </a:bodyPr>
          <a:lstStyle/>
          <a:p>
            <a:r>
              <a:rPr lang="uk-UA" sz="1900" dirty="0" smtClean="0"/>
              <a:t>  </a:t>
            </a:r>
            <a:r>
              <a:rPr lang="uk-UA" sz="1900" b="1" dirty="0" smtClean="0"/>
              <a:t>Ішемічна </a:t>
            </a:r>
            <a:r>
              <a:rPr lang="uk-UA" sz="1900" b="1" dirty="0"/>
              <a:t>хвороба серця (ІХС)</a:t>
            </a:r>
            <a:r>
              <a:rPr lang="uk-UA" sz="1900" dirty="0"/>
              <a:t>— захворювання, яке характеризується порушенням кровопостачання міокарду внаслідок пошкодження коронарних артерій. </a:t>
            </a:r>
            <a:endParaRPr lang="uk-UA" sz="1900" dirty="0" smtClean="0"/>
          </a:p>
          <a:p>
            <a:r>
              <a:rPr lang="uk-UA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Артеріа́льна гіпертензі́я, гіпертонія</a:t>
            </a:r>
            <a:r>
              <a:rPr lang="vi-VN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dirty="0">
                <a:latin typeface="Calibri" pitchFamily="34" charset="0"/>
                <a:cs typeface="Calibri" pitchFamily="34" charset="0"/>
              </a:rPr>
              <a:t> — </a:t>
            </a:r>
            <a:r>
              <a:rPr lang="vi-VN" dirty="0">
                <a:latin typeface="Calibri" pitchFamily="34" charset="0"/>
                <a:cs typeface="Calibri" pitchFamily="34" charset="0"/>
              </a:rPr>
              <a:t>синдром підвищення артеріального тиску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b="1" dirty="0"/>
              <a:t>Кардіоміопатія (міокардіопатія)</a:t>
            </a:r>
            <a:r>
              <a:rPr lang="uk-UA" dirty="0"/>
              <a:t> — ураження серцевого м'язу нез'ясованої етіології. Уражається міокард або із дилатацією камер серця та серцевою недостатністю або з переважною </a:t>
            </a:r>
            <a:r>
              <a:rPr lang="uk-UA" dirty="0" smtClean="0"/>
              <a:t> гіпертрофією</a:t>
            </a:r>
            <a:r>
              <a:rPr lang="uk-UA" dirty="0"/>
              <a:t> міокарда.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1772816"/>
            <a:ext cx="5604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Серцево-судинні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захворювання</a:t>
            </a:r>
            <a:endParaRPr lang="uk-UA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D:\Загрузки\Новая папка\Heart_post_infarct_vsd_vi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" y="1772816"/>
            <a:ext cx="206177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4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Різновиди хвороб серця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59" y="1772816"/>
            <a:ext cx="226786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Міокардит</a:t>
            </a:r>
            <a:endParaRPr lang="uk-UA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51720" y="2286001"/>
            <a:ext cx="6635080" cy="1503039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  Міокардит</a:t>
            </a:r>
            <a:r>
              <a:rPr lang="uk-UA" dirty="0"/>
              <a:t> </a:t>
            </a:r>
            <a:r>
              <a:rPr lang="uk-UA" dirty="0" smtClean="0"/>
              <a:t>- запальне</a:t>
            </a:r>
            <a:r>
              <a:rPr lang="uk-UA" dirty="0"/>
              <a:t> захворювання серцевого м'язу інфекційної, інфекційно-алергічної або інфекційно-токсичної природи, у більшості випадків пов'язане з імунними зсувами.</a:t>
            </a:r>
            <a:endParaRPr lang="uk-UA" dirty="0"/>
          </a:p>
        </p:txBody>
      </p:sp>
      <p:pic>
        <p:nvPicPr>
          <p:cNvPr id="7170" name="Picture 2" descr="D:\Загрузки\Новая папка\Viral_myocarditis_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24" y="3906601"/>
            <a:ext cx="3420768" cy="2576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3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564904"/>
            <a:ext cx="6840760" cy="272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  </a:t>
            </a:r>
            <a:r>
              <a:rPr lang="uk-UA" sz="1800" b="1" dirty="0" smtClean="0"/>
              <a:t>Ендокардит</a:t>
            </a:r>
            <a:r>
              <a:rPr lang="en-US" sz="1800" dirty="0" smtClean="0"/>
              <a:t>— </a:t>
            </a:r>
            <a:r>
              <a:rPr lang="uk-UA" sz="1800" dirty="0"/>
              <a:t>запалення внутрішньої оболонки серця </a:t>
            </a:r>
            <a:r>
              <a:rPr lang="uk-UA" sz="1800" dirty="0" smtClean="0"/>
              <a:t>— ендокарду</a:t>
            </a:r>
            <a:r>
              <a:rPr lang="uk-UA" sz="1800" dirty="0"/>
              <a:t>.</a:t>
            </a:r>
          </a:p>
          <a:p>
            <a:pPr marL="0" indent="0">
              <a:buNone/>
            </a:pPr>
            <a:r>
              <a:rPr lang="uk-UA" sz="1800" dirty="0" smtClean="0"/>
              <a:t>  У </a:t>
            </a:r>
            <a:r>
              <a:rPr lang="uk-UA" sz="1800" dirty="0"/>
              <a:t>більшості випадків ендокардит не є самостійним захворюванням, а являє собою часний прояв інших захворювань. Самостійне значення має підгострий бактеріальний ендокардит, що зазвичай викликається стрептококом.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988840"/>
            <a:ext cx="249998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Ендокардит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Різновиди хвороб </a:t>
            </a:r>
            <a:r>
              <a:rPr lang="uk-U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серця</a:t>
            </a:r>
            <a:endParaRPr lang="uk-U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D:\Загрузки\Новая папка\Blood_culture_negative_endocard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2947144" cy="192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5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heme20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4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132</TotalTime>
  <Words>126</Words>
  <Application>Microsoft Office PowerPoint</Application>
  <PresentationFormat>Экран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Тема12</vt:lpstr>
      <vt:lpstr>White with Courier font for code slides</vt:lpstr>
      <vt:lpstr>1_Theme20</vt:lpstr>
      <vt:lpstr>1_White with Courier font for code slides</vt:lpstr>
      <vt:lpstr>Тема4</vt:lpstr>
      <vt:lpstr>Захворювання серцево-судинної системи</vt:lpstr>
      <vt:lpstr>Презентация PowerPoint</vt:lpstr>
      <vt:lpstr>Поширеність</vt:lpstr>
      <vt:lpstr>Чинники ризику виникнення хвороб серця</vt:lpstr>
      <vt:lpstr>Чинники ризику виникнення хвороб серця</vt:lpstr>
      <vt:lpstr>Презентация PowerPoint</vt:lpstr>
      <vt:lpstr>Різновиди хвороб серця</vt:lpstr>
      <vt:lpstr>Різновиди хвороб серця</vt:lpstr>
      <vt:lpstr>Різновиди хвороб серця</vt:lpstr>
      <vt:lpstr>Різновиди хвороб серця</vt:lpstr>
      <vt:lpstr>Різновиди хвороб серця</vt:lpstr>
      <vt:lpstr>Профілактика хвороб серця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Захворювання серцево-судинної системи</dc:title>
  <dc:creator>Настя</dc:creator>
  <cp:lastModifiedBy>Настя</cp:lastModifiedBy>
  <cp:revision>11</cp:revision>
  <dcterms:created xsi:type="dcterms:W3CDTF">2012-05-14T16:21:01Z</dcterms:created>
  <dcterms:modified xsi:type="dcterms:W3CDTF">2012-05-14T18:33:34Z</dcterms:modified>
</cp:coreProperties>
</file>