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7" r:id="rId2"/>
    <p:sldId id="267" r:id="rId3"/>
    <p:sldId id="268" r:id="rId4"/>
    <p:sldId id="266" r:id="rId5"/>
    <p:sldId id="269" r:id="rId6"/>
    <p:sldId id="270" r:id="rId7"/>
    <p:sldId id="273" r:id="rId8"/>
    <p:sldId id="275" r:id="rId9"/>
    <p:sldId id="276" r:id="rId10"/>
    <p:sldId id="277" r:id="rId11"/>
    <p:sldId id="278" r:id="rId12"/>
    <p:sldId id="279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75" autoAdjust="0"/>
    <p:restoredTop sz="94660"/>
  </p:normalViewPr>
  <p:slideViewPr>
    <p:cSldViewPr snapToGrid="0">
      <p:cViewPr varScale="1">
        <p:scale>
          <a:sx n="71" d="100"/>
          <a:sy n="71" d="100"/>
        </p:scale>
        <p:origin x="-17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1224" y="66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ED5BB85-0DE9-4085-9750-2FEDC5E056EF}" type="datetimeFigureOut">
              <a:rPr lang="uk-UA"/>
              <a:pPr>
                <a:defRPr/>
              </a:pPr>
              <a:t>03.06.2014</a:t>
            </a:fld>
            <a:endParaRPr lang="uk-UA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0CAD93D-1479-4D30-8195-F1CB4F74AC8E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A91C4B0-D4D7-4F4A-A331-A962F376A244}" type="datetimeFigureOut">
              <a:rPr lang="uk-UA"/>
              <a:pPr>
                <a:defRPr/>
              </a:pPr>
              <a:t>03.06.2014</a:t>
            </a:fld>
            <a:endParaRPr lang="uk-UA" dirty="0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 dirty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noProof="0" dirty="0" smtClean="0"/>
              <a:t>Зразок тексту</a:t>
            </a:r>
          </a:p>
          <a:p>
            <a:pPr lvl="1"/>
            <a:r>
              <a:rPr lang="uk-UA" noProof="0" dirty="0" smtClean="0"/>
              <a:t>Другий рівень</a:t>
            </a:r>
          </a:p>
          <a:p>
            <a:pPr lvl="2"/>
            <a:r>
              <a:rPr lang="uk-UA" noProof="0" dirty="0" smtClean="0"/>
              <a:t>Третій рівень</a:t>
            </a:r>
          </a:p>
          <a:p>
            <a:pPr lvl="3"/>
            <a:r>
              <a:rPr lang="uk-UA" noProof="0" dirty="0" smtClean="0"/>
              <a:t>Четвертий рівень</a:t>
            </a:r>
          </a:p>
          <a:p>
            <a:pPr lvl="4"/>
            <a:r>
              <a:rPr lang="uk-UA" noProof="0" dirty="0" smtClean="0"/>
              <a:t>П'ятий рівень</a:t>
            </a:r>
            <a:endParaRPr lang="uk-UA" noProof="0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0F6BADE-AC5B-4111-95EF-550C30EAA69C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18"/>
          <p:cNvSpPr>
            <a:spLocks noChangeArrowheads="1"/>
          </p:cNvSpPr>
          <p:nvPr/>
        </p:nvSpPr>
        <p:spPr bwMode="white">
          <a:xfrm>
            <a:off x="11988800" y="3175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11"/>
          <p:cNvSpPr>
            <a:spLocks noChangeArrowheads="1"/>
          </p:cNvSpPr>
          <p:nvPr/>
        </p:nvSpPr>
        <p:spPr bwMode="auto">
          <a:xfrm>
            <a:off x="195263" y="6391275"/>
            <a:ext cx="1177766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6"/>
          <p:cNvSpPr>
            <a:spLocks noChangeShapeType="1"/>
          </p:cNvSpPr>
          <p:nvPr/>
        </p:nvSpPr>
        <p:spPr bwMode="auto">
          <a:xfrm>
            <a:off x="207963" y="2419350"/>
            <a:ext cx="11776075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оугольник 9"/>
          <p:cNvSpPr>
            <a:spLocks noChangeArrowheads="1"/>
          </p:cNvSpPr>
          <p:nvPr/>
        </p:nvSpPr>
        <p:spPr bwMode="auto">
          <a:xfrm>
            <a:off x="203200" y="152400"/>
            <a:ext cx="1177766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5689600" y="211455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5815013" y="2209800"/>
            <a:ext cx="561975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95839-4914-4776-A2A1-31C3D9DE5134}" type="datetimeFigureOut">
              <a:rPr lang="uk-UA"/>
              <a:pPr>
                <a:defRPr/>
              </a:pPr>
              <a:t>03.06.2014</a:t>
            </a:fld>
            <a:endParaRPr lang="uk-UA" dirty="0"/>
          </a:p>
        </p:txBody>
      </p:sp>
      <p:sp>
        <p:nvSpPr>
          <p:cNvPr id="1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5791200" y="2198688"/>
            <a:ext cx="6096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1446DBD3-59B5-48F3-BC2A-BA181567DD95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C0F27-603D-4345-B70B-FCE9877BD19A}" type="datetimeFigureOut">
              <a:rPr lang="uk-UA"/>
              <a:pPr>
                <a:defRPr/>
              </a:pPr>
              <a:t>03.06.2014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735DB-27ED-4F3F-966F-3ED412765B37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2192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0"/>
          <p:cNvSpPr>
            <a:spLocks noChangeArrowheads="1"/>
          </p:cNvSpPr>
          <p:nvPr/>
        </p:nvSpPr>
        <p:spPr bwMode="auto">
          <a:xfrm>
            <a:off x="195263" y="6391275"/>
            <a:ext cx="1177766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1"/>
          <p:cNvSpPr>
            <a:spLocks noChangeArrowheads="1"/>
          </p:cNvSpPr>
          <p:nvPr/>
        </p:nvSpPr>
        <p:spPr bwMode="auto">
          <a:xfrm>
            <a:off x="203200" y="155575"/>
            <a:ext cx="1177766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6403975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Овал 13"/>
          <p:cNvSpPr/>
          <p:nvPr/>
        </p:nvSpPr>
        <p:spPr>
          <a:xfrm>
            <a:off x="9120188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Овал 14"/>
          <p:cNvSpPr/>
          <p:nvPr/>
        </p:nvSpPr>
        <p:spPr>
          <a:xfrm>
            <a:off x="9245600" y="3021013"/>
            <a:ext cx="5603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855200" y="304802"/>
            <a:ext cx="1930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9221788" y="3009900"/>
            <a:ext cx="6096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490C0-C2F1-4736-A34F-5A2F80FA212C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  <p:sp>
        <p:nvSpPr>
          <p:cNvPr id="1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EC44B-D6C7-4898-AF69-CFFAEAC68EEE}" type="datetimeFigureOut">
              <a:rPr lang="uk-UA"/>
              <a:pPr>
                <a:defRPr/>
              </a:pPr>
              <a:t>03.06.2014</a:t>
            </a:fld>
            <a:endParaRPr lang="uk-UA" dirty="0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1E752-62D9-4700-9556-DA1C68886011}" type="datetimeFigureOut">
              <a:rPr lang="uk-UA"/>
              <a:pPr>
                <a:defRPr/>
              </a:pPr>
              <a:t>03.06.2014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815013" y="1027113"/>
            <a:ext cx="6096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6D9B13-BD35-4907-994E-31B4CA841665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8"/>
          <p:cNvSpPr>
            <a:spLocks noChangeArrowheads="1"/>
          </p:cNvSpPr>
          <p:nvPr/>
        </p:nvSpPr>
        <p:spPr bwMode="white">
          <a:xfrm>
            <a:off x="203200" y="2286000"/>
            <a:ext cx="11777663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1"/>
          <p:cNvSpPr>
            <a:spLocks noChangeArrowheads="1"/>
          </p:cNvSpPr>
          <p:nvPr/>
        </p:nvSpPr>
        <p:spPr bwMode="auto">
          <a:xfrm>
            <a:off x="207963" y="142875"/>
            <a:ext cx="11776075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12"/>
          <p:cNvSpPr>
            <a:spLocks noChangeArrowheads="1"/>
          </p:cNvSpPr>
          <p:nvPr/>
        </p:nvSpPr>
        <p:spPr bwMode="auto">
          <a:xfrm>
            <a:off x="195263" y="6391275"/>
            <a:ext cx="1177766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оугольник 13"/>
          <p:cNvSpPr>
            <a:spLocks noChangeArrowheads="1"/>
          </p:cNvSpPr>
          <p:nvPr/>
        </p:nvSpPr>
        <p:spPr bwMode="auto">
          <a:xfrm>
            <a:off x="203200" y="152400"/>
            <a:ext cx="1177766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Прямая соединительная линия 7"/>
          <p:cNvSpPr>
            <a:spLocks noChangeShapeType="1"/>
          </p:cNvSpPr>
          <p:nvPr/>
        </p:nvSpPr>
        <p:spPr bwMode="auto">
          <a:xfrm>
            <a:off x="203200" y="2438400"/>
            <a:ext cx="11777663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Овал 9"/>
          <p:cNvSpPr/>
          <p:nvPr/>
        </p:nvSpPr>
        <p:spPr>
          <a:xfrm>
            <a:off x="5689600" y="211455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0"/>
          <p:cNvSpPr/>
          <p:nvPr/>
        </p:nvSpPr>
        <p:spPr>
          <a:xfrm>
            <a:off x="5815013" y="2209800"/>
            <a:ext cx="561975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6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1EA18-8A85-461C-B7C3-FE2F82A67CD0}" type="datetimeFigureOut">
              <a:rPr lang="uk-UA"/>
              <a:pPr>
                <a:defRPr/>
              </a:pPr>
              <a:t>03.06.2014</a:t>
            </a:fld>
            <a:endParaRPr lang="uk-UA" dirty="0"/>
          </a:p>
        </p:txBody>
      </p:sp>
      <p:sp>
        <p:nvSpPr>
          <p:cNvPr id="1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791200" y="2198688"/>
            <a:ext cx="6096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9F5235D-D9C7-42FF-9297-0E0C261DA82C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6084888" y="1576388"/>
            <a:ext cx="11112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7721600" y="6410325"/>
            <a:ext cx="40592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FA49D-430E-47DB-8D17-72F6D8F74751}" type="datetimeFigureOut">
              <a:rPr lang="uk-UA"/>
              <a:pPr>
                <a:defRPr/>
              </a:pPr>
              <a:t>03.06.2014</a:t>
            </a:fld>
            <a:endParaRPr lang="uk-UA" dirty="0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FAE71-EBDF-4C4D-A5FE-9C18871A3B21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6096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оугольник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оугольник 10"/>
          <p:cNvSpPr/>
          <p:nvPr/>
        </p:nvSpPr>
        <p:spPr>
          <a:xfrm>
            <a:off x="203200" y="1371600"/>
            <a:ext cx="11777663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95263" y="6391275"/>
            <a:ext cx="11776075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ая соединительная линия 14"/>
          <p:cNvSpPr>
            <a:spLocks noChangeShapeType="1"/>
          </p:cNvSpPr>
          <p:nvPr/>
        </p:nvSpPr>
        <p:spPr bwMode="auto">
          <a:xfrm>
            <a:off x="203200" y="1279525"/>
            <a:ext cx="11777663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Прямоугольник 17"/>
          <p:cNvSpPr>
            <a:spLocks noChangeArrowheads="1"/>
          </p:cNvSpPr>
          <p:nvPr/>
        </p:nvSpPr>
        <p:spPr bwMode="auto">
          <a:xfrm>
            <a:off x="203200" y="155575"/>
            <a:ext cx="1177766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Овал 24"/>
          <p:cNvSpPr/>
          <p:nvPr/>
        </p:nvSpPr>
        <p:spPr>
          <a:xfrm>
            <a:off x="5689600" y="955675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Овал 26"/>
          <p:cNvSpPr/>
          <p:nvPr/>
        </p:nvSpPr>
        <p:spPr>
          <a:xfrm>
            <a:off x="5815013" y="1050925"/>
            <a:ext cx="561975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14A36-6128-488A-8733-0212DF72DC9E}" type="datetimeFigureOut">
              <a:rPr lang="uk-UA"/>
              <a:pPr>
                <a:defRPr/>
              </a:pPr>
              <a:t>03.06.2014</a:t>
            </a:fld>
            <a:endParaRPr lang="uk-UA" dirty="0"/>
          </a:p>
        </p:txBody>
      </p:sp>
      <p:sp>
        <p:nvSpPr>
          <p:cNvPr id="19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06400" y="6410325"/>
            <a:ext cx="4775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2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5791200" y="1042988"/>
            <a:ext cx="609600" cy="4413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D8CC2A98-8D7F-4C9E-A5CE-D83BD3B38F97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6BF63-3E46-4932-8D86-02860B3539AC}" type="datetimeFigureOut">
              <a:rPr lang="uk-UA"/>
              <a:pPr>
                <a:defRPr/>
              </a:pPr>
              <a:t>03.06.2014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5791200" y="1036638"/>
            <a:ext cx="6096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FFDD0-56B3-49C1-A2D3-A886041B6A34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12192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Прямоугольник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4"/>
          <p:cNvSpPr>
            <a:spLocks noChangeArrowheads="1"/>
          </p:cNvSpPr>
          <p:nvPr/>
        </p:nvSpPr>
        <p:spPr bwMode="auto">
          <a:xfrm>
            <a:off x="195263" y="6391275"/>
            <a:ext cx="1177766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5"/>
          <p:cNvSpPr>
            <a:spLocks noChangeArrowheads="1"/>
          </p:cNvSpPr>
          <p:nvPr/>
        </p:nvSpPr>
        <p:spPr bwMode="auto">
          <a:xfrm>
            <a:off x="203200" y="158750"/>
            <a:ext cx="1177766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44876-358C-4BB0-9AF1-D577301A49CB}" type="datetimeFigureOut">
              <a:rPr lang="uk-UA"/>
              <a:pPr>
                <a:defRPr/>
              </a:pPr>
              <a:t>03.06.2014</a:t>
            </a:fld>
            <a:endParaRPr lang="uk-UA" dirty="0"/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5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01CF697-D24B-493B-B9DF-B28921F51522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18"/>
          <p:cNvSpPr>
            <a:spLocks noChangeArrowheads="1"/>
          </p:cNvSpPr>
          <p:nvPr/>
        </p:nvSpPr>
        <p:spPr bwMode="auto">
          <a:xfrm>
            <a:off x="203200" y="152400"/>
            <a:ext cx="11777663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оугольник 7"/>
          <p:cNvSpPr>
            <a:spLocks noChangeArrowheads="1"/>
          </p:cNvSpPr>
          <p:nvPr/>
        </p:nvSpPr>
        <p:spPr bwMode="auto">
          <a:xfrm>
            <a:off x="203200" y="152400"/>
            <a:ext cx="1177766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Прямая соединительная линия 8"/>
          <p:cNvSpPr>
            <a:spLocks noChangeShapeType="1"/>
          </p:cNvSpPr>
          <p:nvPr/>
        </p:nvSpPr>
        <p:spPr bwMode="auto">
          <a:xfrm>
            <a:off x="203200" y="533400"/>
            <a:ext cx="11777663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Овал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0"/>
          <p:cNvSpPr/>
          <p:nvPr/>
        </p:nvSpPr>
        <p:spPr>
          <a:xfrm>
            <a:off x="1852613" y="323850"/>
            <a:ext cx="561975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20"/>
          <p:cNvSpPr>
            <a:spLocks noChangeArrowheads="1"/>
          </p:cNvSpPr>
          <p:nvPr/>
        </p:nvSpPr>
        <p:spPr bwMode="auto">
          <a:xfrm>
            <a:off x="198438" y="6388100"/>
            <a:ext cx="1177766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828800" y="312738"/>
            <a:ext cx="6096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78D990A-666F-4937-AC11-DD5F8A9317A8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606CC-910F-4FA0-9501-6D15FF90D4FB}" type="datetimeFigureOut">
              <a:rPr lang="uk-UA"/>
              <a:pPr>
                <a:defRPr/>
              </a:pPr>
              <a:t>03.06.2014</a:t>
            </a:fld>
            <a:endParaRPr lang="uk-UA" dirty="0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401638" y="6410325"/>
            <a:ext cx="45116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20"/>
          <p:cNvSpPr>
            <a:spLocks noChangeShapeType="1"/>
          </p:cNvSpPr>
          <p:nvPr/>
        </p:nvSpPr>
        <p:spPr bwMode="auto">
          <a:xfrm>
            <a:off x="203200" y="533400"/>
            <a:ext cx="11777663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оугольник 19"/>
          <p:cNvSpPr>
            <a:spLocks noChangeArrowheads="1"/>
          </p:cNvSpPr>
          <p:nvPr/>
        </p:nvSpPr>
        <p:spPr bwMode="auto">
          <a:xfrm>
            <a:off x="203200" y="152400"/>
            <a:ext cx="11777663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оугольник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4"/>
          <p:cNvSpPr>
            <a:spLocks noChangeArrowheads="1"/>
          </p:cNvSpPr>
          <p:nvPr/>
        </p:nvSpPr>
        <p:spPr bwMode="auto">
          <a:xfrm>
            <a:off x="203200" y="155575"/>
            <a:ext cx="1177766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Овал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2"/>
          <p:cNvSpPr/>
          <p:nvPr/>
        </p:nvSpPr>
        <p:spPr>
          <a:xfrm>
            <a:off x="1852613" y="323850"/>
            <a:ext cx="561975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21"/>
          <p:cNvSpPr>
            <a:spLocks noChangeArrowheads="1"/>
          </p:cNvSpPr>
          <p:nvPr/>
        </p:nvSpPr>
        <p:spPr bwMode="auto">
          <a:xfrm>
            <a:off x="198438" y="6388100"/>
            <a:ext cx="1177766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828800" y="312738"/>
            <a:ext cx="6096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4FFCC-1478-42F4-AFE1-F102D6533F0B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>
          <a:xfrm>
            <a:off x="7716838" y="6405563"/>
            <a:ext cx="4060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2BEA2F-7B69-4DCC-98F0-0DD0ADE5EE6B}" type="datetimeFigureOut">
              <a:rPr lang="uk-UA"/>
              <a:pPr>
                <a:defRPr/>
              </a:pPr>
              <a:t>03.06.2014</a:t>
            </a:fld>
            <a:endParaRPr lang="uk-UA" dirty="0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401638" y="6410325"/>
            <a:ext cx="4779962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98438" y="6388100"/>
            <a:ext cx="1177766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7721600" y="6405563"/>
            <a:ext cx="4059238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67142C5D-79C1-4BBB-B5C2-E50DBF5C2B5F}" type="datetimeFigureOut">
              <a:rPr lang="uk-UA"/>
              <a:pPr>
                <a:defRPr/>
              </a:pPr>
              <a:t>03.06.2014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06400" y="6410325"/>
            <a:ext cx="47752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03200" y="155575"/>
            <a:ext cx="1177766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203200" y="1276350"/>
            <a:ext cx="11777663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689600" y="955675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Овал 14"/>
          <p:cNvSpPr/>
          <p:nvPr/>
        </p:nvSpPr>
        <p:spPr>
          <a:xfrm>
            <a:off x="5815013" y="1050925"/>
            <a:ext cx="561975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5791200" y="1039813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accent3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B56EB3E-BE90-49CB-9341-7904F43D3D08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  <p:sp>
        <p:nvSpPr>
          <p:cNvPr id="1038" name="Заголовок 21"/>
          <p:cNvSpPr>
            <a:spLocks noGrp="1"/>
          </p:cNvSpPr>
          <p:nvPr>
            <p:ph type="title"/>
          </p:nvPr>
        </p:nvSpPr>
        <p:spPr bwMode="auto">
          <a:xfrm>
            <a:off x="401638" y="228600"/>
            <a:ext cx="113792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9" name="Текст 12"/>
          <p:cNvSpPr>
            <a:spLocks noGrp="1"/>
          </p:cNvSpPr>
          <p:nvPr>
            <p:ph type="body" idx="1"/>
          </p:nvPr>
        </p:nvSpPr>
        <p:spPr bwMode="auto">
          <a:xfrm>
            <a:off x="401638" y="1524000"/>
            <a:ext cx="113792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rgbClr val="91967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rgbClr val="919671"/>
          </a:solidFill>
          <a:latin typeface="Georgi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rgbClr val="919671"/>
          </a:solidFill>
          <a:latin typeface="Georgi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rgbClr val="919671"/>
          </a:solidFill>
          <a:latin typeface="Georgi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rgbClr val="919671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919671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919671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919671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919671"/>
          </a:solidFill>
          <a:latin typeface="Georgia" pitchFamily="18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ct val="20000"/>
        </a:spcBef>
        <a:spcAft>
          <a:spcPct val="0"/>
        </a:spcAft>
        <a:buClr>
          <a:srgbClr val="A5AB81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ct val="20000"/>
        </a:spcBef>
        <a:spcAft>
          <a:spcPct val="0"/>
        </a:spcAft>
        <a:buClr>
          <a:srgbClr val="D8B25C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ct val="20000"/>
        </a:spcBef>
        <a:spcAft>
          <a:spcPct val="0"/>
        </a:spcAft>
        <a:buClr>
          <a:srgbClr val="7BA79D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712913" y="2828925"/>
            <a:ext cx="8534400" cy="1752600"/>
          </a:xfrm>
        </p:spPr>
        <p:txBody>
          <a:bodyPr>
            <a:normAutofit/>
          </a:bodyPr>
          <a:lstStyle/>
          <a:p>
            <a:pPr fontAlgn="auto">
              <a:spcBef>
                <a:spcPts val="12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uk-UA" sz="4000" b="0" dirty="0" smtClean="0">
                <a:solidFill>
                  <a:srgbClr val="852367"/>
                </a:solidFill>
              </a:rPr>
              <a:t>Засоби   особистої   гігієни</a:t>
            </a:r>
            <a:endParaRPr lang="uk-UA" sz="4000" b="0" dirty="0">
              <a:solidFill>
                <a:srgbClr val="852367"/>
              </a:solidFill>
            </a:endParaRPr>
          </a:p>
        </p:txBody>
      </p:sp>
      <p:sp>
        <p:nvSpPr>
          <p:cNvPr id="15362" name="Заголовок 1"/>
          <p:cNvSpPr>
            <a:spLocks noGrp="1"/>
          </p:cNvSpPr>
          <p:nvPr>
            <p:ph type="ctrTitle"/>
          </p:nvPr>
        </p:nvSpPr>
        <p:spPr>
          <a:xfrm>
            <a:off x="887413" y="641350"/>
            <a:ext cx="10363200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uk-UA" sz="6600" smtClean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>
              <a:solidFill>
                <a:srgbClr val="91967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01638" y="1527175"/>
            <a:ext cx="11339512" cy="45720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err="1" smtClean="0">
                <a:solidFill>
                  <a:srgbClr val="FF0000"/>
                </a:solidFill>
              </a:rPr>
              <a:t>Лаурилсульфат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натрію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є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найнебезпечнішим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для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Вашого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здоровя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Це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недорогий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миючий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засіб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отриманий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кокосової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олії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, широко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використовується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косметичних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очисниках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, шампунях, гелях для ванн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душа,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піноутворювачах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для ванн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т.д.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Це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найнебезпечніший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інгредієнт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в препаратах для догляду за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волоссям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шкірою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зубами. У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промисловості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лаурилсульфат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натрію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застосовується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для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миття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підлог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у гаражах,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використовується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як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засіб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для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миття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машин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т. д. Цей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високо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корозійний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агент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ефективно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видаляє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жир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поверхонь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>
              <a:solidFill>
                <a:srgbClr val="91967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01638" y="1527175"/>
            <a:ext cx="11339512" cy="45720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err="1" smtClean="0">
                <a:solidFill>
                  <a:srgbClr val="FF0000"/>
                </a:solidFill>
              </a:rPr>
              <a:t>Лаурилсульфат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натрію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(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SLES)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як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його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побратим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Пропіленгліколь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має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здатність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проникати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затримуватися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в тканинах.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Потрапляючи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організм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викликає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отруєння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рак.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Він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надзвичайно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активний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швидко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проникає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через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шкіру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слизову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оболонку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. З потоком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крові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накопичується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внутрішніх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органах: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печінка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нирки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серце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головний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мозок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викликаючи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катаракту очей. 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solidFill>
                  <a:srgbClr val="919671"/>
                </a:solidFill>
              </a:rPr>
              <a:t>Інші речовини, що входять до складу шампуню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01638" y="1527175"/>
            <a:ext cx="11339512" cy="4572000"/>
          </a:xfrm>
        </p:spPr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      Цитрат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натрію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або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натрієва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сіль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лимонної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кислоти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Гліколь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дістеарат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Полікватерніум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Диметикон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Пантенол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Натуральні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масла;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Аскорбінова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кислота.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6627" name="Рисунок 3" descr="m-00045910-a-0000866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21400" y="2509838"/>
            <a:ext cx="4922838" cy="308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0" y="192088"/>
            <a:ext cx="11379200" cy="758825"/>
          </a:xfrm>
        </p:spPr>
        <p:txBody>
          <a:bodyPr/>
          <a:lstStyle/>
          <a:p>
            <a:r>
              <a:rPr lang="uk-UA" smtClean="0">
                <a:solidFill>
                  <a:srgbClr val="919671"/>
                </a:solidFill>
              </a:rPr>
              <a:t>Особиста   гігієна</a:t>
            </a:r>
            <a:endParaRPr lang="ru-RU" smtClean="0">
              <a:solidFill>
                <a:srgbClr val="91967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01638" y="1527175"/>
            <a:ext cx="11339512" cy="45720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Засоби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особистої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гігієни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для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кожної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людини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є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надійними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щоденними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помічниками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які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наповнюють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життя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комфортом, затишком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чистотою.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відносять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до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засобів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особистої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гігієни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? До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їх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числа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слід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віднести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гелі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шампуні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для душу, мило,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зубну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пасту,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ополіскувачі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для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порожнини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рота,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серветки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Сюди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ж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відносять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креми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лосьйони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6387" name="Рисунок 3" descr="1242150.jpe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5838" y="4203700"/>
            <a:ext cx="3065462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Рисунок 4" descr="Hygen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3650" y="4094163"/>
            <a:ext cx="2573338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Рисунок 5" descr="personal_hygiene_big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669338" y="4041775"/>
            <a:ext cx="3048000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401638" y="228600"/>
            <a:ext cx="9540875" cy="758825"/>
          </a:xfrm>
        </p:spPr>
        <p:txBody>
          <a:bodyPr/>
          <a:lstStyle/>
          <a:p>
            <a:r>
              <a:rPr lang="ru-RU" smtClean="0">
                <a:solidFill>
                  <a:srgbClr val="919671"/>
                </a:solidFill>
              </a:rPr>
              <a:t>                           Гігієна  ротової порожнини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01638" y="1425575"/>
            <a:ext cx="11339512" cy="46736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Велике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значення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для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здоров’я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людини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має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стан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зубів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, тому так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важливо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доглядати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за ротовою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порожниною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Попередити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появу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інфекції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порожнині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рота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допоможе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правильний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догляд за зубами.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Чистити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їх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слід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щодня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користуючись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зубною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щіткою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пастою,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також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слід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застосовувати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спеціальні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розчини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для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полоскання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рота. При перших же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ознаках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захворювань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зубів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ясен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слід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негайно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звернутися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до стоматолога.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7411" name="Рисунок 4" descr="tmpe535-86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80113" y="4637088"/>
            <a:ext cx="562927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Рисунок 5" descr="_zub_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274300" y="188913"/>
            <a:ext cx="1612900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81013" y="904875"/>
            <a:ext cx="3149600" cy="76676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sz="3600" dirty="0" smtClean="0">
                <a:solidFill>
                  <a:schemeClr val="accent1">
                    <a:lumMod val="50000"/>
                  </a:schemeClr>
                </a:solidFill>
              </a:rPr>
              <a:t>Зубна паста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8434" name="Текст 5"/>
          <p:cNvSpPr>
            <a:spLocks noGrp="1"/>
          </p:cNvSpPr>
          <p:nvPr>
            <p:ph type="body" idx="2"/>
          </p:nvPr>
        </p:nvSpPr>
        <p:spPr>
          <a:xfrm>
            <a:off x="250825" y="1981200"/>
            <a:ext cx="3603625" cy="4144963"/>
          </a:xfrm>
        </p:spPr>
        <p:txBody>
          <a:bodyPr/>
          <a:lstStyle/>
          <a:p>
            <a:r>
              <a:rPr lang="ru-RU" sz="2400" smtClean="0">
                <a:solidFill>
                  <a:srgbClr val="002060"/>
                </a:solidFill>
              </a:rPr>
              <a:t>Зубна паста — желеподібна маса для чищення зубів. Раніше її готували на основі крейди, сучасні зубні пасти в основному виготовляють із силікатів</a:t>
            </a:r>
          </a:p>
        </p:txBody>
      </p:sp>
      <p:pic>
        <p:nvPicPr>
          <p:cNvPr id="18435" name="Содержимое 6" descr="800px-Toothpaste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318000" y="690563"/>
            <a:ext cx="3284538" cy="2733675"/>
          </a:xfrm>
        </p:spPr>
      </p:pic>
      <p:pic>
        <p:nvPicPr>
          <p:cNvPr id="18436" name="Рисунок 7" descr="images.jpe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39200" y="860425"/>
            <a:ext cx="276225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Рисунок 8" descr="zubna-pasta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51750" y="3443288"/>
            <a:ext cx="3810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Рисунок 9" descr="2012_spec_health_main_left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37113" y="3538538"/>
            <a:ext cx="2159000" cy="279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solidFill>
                  <a:srgbClr val="919671"/>
                </a:solidFill>
              </a:rPr>
              <a:t>Відбілюючі  зубні пасти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01638" y="1527175"/>
            <a:ext cx="11339512" cy="45720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В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якості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відбілюючих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елементів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в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зубній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пасті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можуть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використовуватися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як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відносно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безпечні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речовини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наприклад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крейду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або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сода, так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пероксиди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Найвідомішим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пероксидом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є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перекис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водню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Завдяки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сильним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окислюючими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властивостям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, перекис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водню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використовується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як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засіб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для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відбілювання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тканин,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знебарвлення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волосся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, а так само антисептик.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Довготривалий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контакт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порожниною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рота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здатний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викликати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подразнення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опіки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401638" y="228600"/>
            <a:ext cx="11379200" cy="758825"/>
          </a:xfrm>
        </p:spPr>
        <p:txBody>
          <a:bodyPr/>
          <a:lstStyle/>
          <a:p>
            <a:r>
              <a:rPr lang="uk-UA" smtClean="0"/>
              <a:t>Зубна паста проти карієсу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30200" y="1819275"/>
            <a:ext cx="5384800" cy="4052888"/>
          </a:xfrm>
        </p:spPr>
        <p:txBody>
          <a:bodyPr>
            <a:normAutofit lnSpcReduction="10000"/>
          </a:bodyPr>
          <a:lstStyle/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Всім відомо, що для боротьби з карієсом в пасту додаються сполуки фтору. </a:t>
            </a: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    Крім того, існують супротивники фторування води і зубної пасти, адже фтор — досить токсична речовина, що накопичується в організмі і отруює його. Потреби організму у фторі мінімальні, і легко отримати передозування.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20483" name="Содержимое 4" descr="0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986588" y="2159000"/>
            <a:ext cx="4572000" cy="3429000"/>
          </a:xfrm>
        </p:spPr>
      </p:pic>
    </p:spTree>
  </p:cSld>
  <p:clrMapOvr>
    <a:masterClrMapping/>
  </p:clrMapOvr>
  <p:transition spd="med">
    <p:cover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401638" y="228600"/>
            <a:ext cx="11379200" cy="758825"/>
          </a:xfrm>
        </p:spPr>
        <p:txBody>
          <a:bodyPr/>
          <a:lstStyle/>
          <a:p>
            <a:r>
              <a:rPr lang="ru-RU" smtClean="0"/>
              <a:t>Як вибрати хорошу зубну пасту?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01638" y="1371600"/>
            <a:ext cx="4000500" cy="4681538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По-перше,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намагайтеся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не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використовувати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відбілюючі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зубні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пасти. Вони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надзвичайно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погано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діють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як на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емаль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стираючи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верхні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шари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витягаючи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мінерали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, так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слизові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оболонки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порожнини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рота,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викликаючи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хімічні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опіки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504113" y="1371600"/>
            <a:ext cx="4281487" cy="4681538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По-друге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ні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якому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разі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не допускайте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попадання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зубної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пасти в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шлунок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ретельно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прополіскуйте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рот водою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після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чищення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зубів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Якщо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зуби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чистить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дитина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обов’язково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стежте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за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тим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щоб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він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не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ковтав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зубну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пасту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не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пробував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її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на смак.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1508" name="Рисунок 4" descr="982506_html_3437229b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60900" y="1487488"/>
            <a:ext cx="2752725" cy="479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solidFill>
                  <a:srgbClr val="919671"/>
                </a:solidFill>
              </a:rPr>
              <a:t>   Догляд за волоссям</a:t>
            </a:r>
          </a:p>
        </p:txBody>
      </p:sp>
      <p:pic>
        <p:nvPicPr>
          <p:cNvPr id="22530" name="Содержимое 3" descr="shampuni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172700" y="169863"/>
            <a:ext cx="1382713" cy="1060450"/>
          </a:xfrm>
        </p:spPr>
      </p:pic>
      <p:sp>
        <p:nvSpPr>
          <p:cNvPr id="5" name="Прямоугольник 4"/>
          <p:cNvSpPr/>
          <p:nvPr/>
        </p:nvSpPr>
        <p:spPr>
          <a:xfrm>
            <a:off x="223838" y="1470025"/>
            <a:ext cx="10829925" cy="47085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+mn-lt"/>
              </a:rPr>
              <a:t>Гігієна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+mn-lt"/>
              </a:rPr>
              <a:t>волосся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,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+mn-lt"/>
              </a:rPr>
              <a:t>що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+mn-lt"/>
              </a:rPr>
              <a:t>є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+mn-lt"/>
              </a:rPr>
              <a:t>складовою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+mn-lt"/>
              </a:rPr>
              <a:t>частиною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+mn-lt"/>
              </a:rPr>
              <a:t>особистої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+mn-lt"/>
              </a:rPr>
              <a:t>гігієни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,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+mn-lt"/>
              </a:rPr>
              <a:t>потребує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+mn-lt"/>
              </a:rPr>
              <a:t>окремого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+mn-lt"/>
              </a:rPr>
              <a:t>розгляду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.</a:t>
            </a:r>
            <a:r>
              <a:rPr lang="vi-VN" sz="2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Шампу́нь — один з головних і найпоширеніших засобів для догляду за волоссям. Шампунь — це рідка лікарська форма, яка складається з розчинника (вода, екстракти рослинної сировини, спирт, гліцерин тощо), розчинних лужних солей вищих жирних кислот і розчинених в ньому або змішаних з ним діючих, біологічно активних речовин.</a:t>
            </a:r>
            <a:endParaRPr lang="uk-UA" sz="20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20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20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20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20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20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20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20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20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20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Шампунь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+mn-lt"/>
              </a:rPr>
              <a:t>було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+mn-lt"/>
              </a:rPr>
              <a:t>винайдено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в 1903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+mn-lt"/>
              </a:rPr>
              <a:t>році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,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+mn-lt"/>
              </a:rPr>
              <a:t>німецьким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+mn-lt"/>
              </a:rPr>
              <a:t>хіміком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+mn-lt"/>
              </a:rPr>
              <a:t>Хансом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+mn-lt"/>
              </a:rPr>
              <a:t>Шварцкопфом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. 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22532" name="Рисунок 6" descr="1-shampuni-h-s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863" y="3152775"/>
            <a:ext cx="2586037" cy="211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Рисунок 7" descr="62674436_RIMG0017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65575" y="3179763"/>
            <a:ext cx="2855913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Рисунок 8" descr="img_85612e34b6f382322a73cc64c8876ad2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72400" y="3271838"/>
            <a:ext cx="3744913" cy="196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2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solidFill>
                  <a:srgbClr val="919671"/>
                </a:solidFill>
              </a:rPr>
              <a:t>Основні складові шампуню та їх вплив на людей: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01638" y="1527175"/>
            <a:ext cx="11339512" cy="45720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Виробник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зобовязаний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вказувати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всі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компоненти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входять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до складу шампуню на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етикетці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причому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в списку вони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розташовуються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в порядку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убування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їх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кількості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складі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шампуню.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Наприклад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, на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першому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місці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, як правило,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вказуються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вода (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приблизно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80% складу)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піноутворювачі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, на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останньому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місці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рослинні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екстракти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3555" name="Рисунок 3" descr="shampoo_titl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59625" y="4017963"/>
            <a:ext cx="2916238" cy="251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PinkFloralBrocade">
      <a:dk1>
        <a:srgbClr val="323232"/>
      </a:dk1>
      <a:lt1>
        <a:sysClr val="window" lastClr="FFFFFF"/>
      </a:lt1>
      <a:dk2>
        <a:srgbClr val="000000"/>
      </a:dk2>
      <a:lt2>
        <a:srgbClr val="E8E3E7"/>
      </a:lt2>
      <a:accent1>
        <a:srgbClr val="852367"/>
      </a:accent1>
      <a:accent2>
        <a:srgbClr val="079097"/>
      </a:accent2>
      <a:accent3>
        <a:srgbClr val="D54658"/>
      </a:accent3>
      <a:accent4>
        <a:srgbClr val="EA8B4A"/>
      </a:accent4>
      <a:accent5>
        <a:srgbClr val="E3BB49"/>
      </a:accent5>
      <a:accent6>
        <a:srgbClr val="79AD5F"/>
      </a:accent6>
      <a:hlink>
        <a:srgbClr val="079097"/>
      </a:hlink>
      <a:folHlink>
        <a:srgbClr val="808080"/>
      </a:folHlink>
    </a:clrScheme>
    <a:fontScheme name="PinkFloralBrocad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PinkFloralBrocade">
      <a:dk1>
        <a:srgbClr val="323232"/>
      </a:dk1>
      <a:lt1>
        <a:sysClr val="window" lastClr="FFFFFF"/>
      </a:lt1>
      <a:dk2>
        <a:srgbClr val="000000"/>
      </a:dk2>
      <a:lt2>
        <a:srgbClr val="E8E3E7"/>
      </a:lt2>
      <a:accent1>
        <a:srgbClr val="852367"/>
      </a:accent1>
      <a:accent2>
        <a:srgbClr val="079097"/>
      </a:accent2>
      <a:accent3>
        <a:srgbClr val="D54658"/>
      </a:accent3>
      <a:accent4>
        <a:srgbClr val="EA8B4A"/>
      </a:accent4>
      <a:accent5>
        <a:srgbClr val="E3BB49"/>
      </a:accent5>
      <a:accent6>
        <a:srgbClr val="79AD5F"/>
      </a:accent6>
      <a:hlink>
        <a:srgbClr val="079097"/>
      </a:hlink>
      <a:folHlink>
        <a:srgbClr val="808080"/>
      </a:folHlink>
    </a:clrScheme>
    <a:fontScheme name="PinkFloralBrocad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571</Words>
  <Application>Microsoft Office PowerPoint</Application>
  <PresentationFormat>Произвольный</PresentationFormat>
  <Paragraphs>35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12</vt:i4>
      </vt:variant>
      <vt:variant>
        <vt:lpstr>Заголовки слайдов</vt:lpstr>
      </vt:variant>
      <vt:variant>
        <vt:i4>12</vt:i4>
      </vt:variant>
    </vt:vector>
  </HeadingPairs>
  <TitlesOfParts>
    <vt:vector size="29" baseType="lpstr">
      <vt:lpstr>Georgia</vt:lpstr>
      <vt:lpstr>Arial</vt:lpstr>
      <vt:lpstr>Wingdings 2</vt:lpstr>
      <vt:lpstr>Wingdings</vt:lpstr>
      <vt:lpstr>Times New Roman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Слайд 1</vt:lpstr>
      <vt:lpstr>Особиста   гігієна</vt:lpstr>
      <vt:lpstr>                           Гігієна  ротової порожнини</vt:lpstr>
      <vt:lpstr>Зубна паста</vt:lpstr>
      <vt:lpstr>Відбілюючі  зубні пасти</vt:lpstr>
      <vt:lpstr>Зубна паста проти карієсу</vt:lpstr>
      <vt:lpstr>Як вибрати хорошу зубну пасту?</vt:lpstr>
      <vt:lpstr>   Догляд за волоссям</vt:lpstr>
      <vt:lpstr>Основні складові шампуню та їх вплив на людей:</vt:lpstr>
      <vt:lpstr>Слайд 10</vt:lpstr>
      <vt:lpstr>Слайд 11</vt:lpstr>
      <vt:lpstr>Інші речовини, що входять до складу шампуню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/>
  <cp:lastModifiedBy/>
  <cp:revision>2</cp:revision>
  <dcterms:created xsi:type="dcterms:W3CDTF">2014-04-07T14:39:52Z</dcterms:created>
  <dcterms:modified xsi:type="dcterms:W3CDTF">2014-06-03T17:42:30Z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TC034173939991</vt:lpwstr>
  </property>
</Properties>
</file>