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79" r:id="rId4"/>
    <p:sldId id="278" r:id="rId5"/>
    <p:sldId id="259" r:id="rId6"/>
    <p:sldId id="261" r:id="rId7"/>
    <p:sldId id="260" r:id="rId8"/>
    <p:sldId id="262" r:id="rId9"/>
    <p:sldId id="268" r:id="rId10"/>
    <p:sldId id="263" r:id="rId11"/>
    <p:sldId id="270" r:id="rId12"/>
    <p:sldId id="277" r:id="rId13"/>
    <p:sldId id="276" r:id="rId14"/>
    <p:sldId id="271" r:id="rId15"/>
    <p:sldId id="274" r:id="rId16"/>
    <p:sldId id="275" r:id="rId17"/>
    <p:sldId id="264" r:id="rId18"/>
    <p:sldId id="266" r:id="rId19"/>
    <p:sldId id="272" r:id="rId20"/>
    <p:sldId id="26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7E86C6-CA3D-487C-B3EF-2663F37F43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88E66-5BAE-4A1A-9CB9-CEA7174984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1%81%D1%83%D0%BB%D1%96%D0%B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1%D1%96%D0%BB%D0%BA%D0%BE%D0%B2%D0%B0_%D1%96%D0%BD%D0%B6%D0%B5%D0%BD%D0%B5%D1%80%D1%96%D1%8F&amp;action=edit&amp;redlink=1" TargetMode="External"/><Relationship Id="rId5" Type="http://schemas.openxmlformats.org/officeDocument/2006/relationships/hyperlink" Target="http://uk.wikipedia.org/wiki/%D0%9D%D1%83%D0%BA%D0%BB%D0%B5%D0%BE%D1%82%D0%B8%D0%B4" TargetMode="External"/><Relationship Id="rId4" Type="http://schemas.openxmlformats.org/officeDocument/2006/relationships/hyperlink" Target="http://uk.wikipedia.org/wiki/%D0%86%D0%BD%D1%82%D0%B5%D1%80%D1%84%D0%B5%D1%80%D0%BE%D0%B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B%D1%96%D1%82%D0%B8%D0%BD%D0%B0" TargetMode="External"/><Relationship Id="rId2" Type="http://schemas.openxmlformats.org/officeDocument/2006/relationships/hyperlink" Target="http://uk.wikipedia.org/wiki/%D0%A8%D1%82%D0%B0%D0%BC%D0%BE%D0%B2%D1%96_%D0%BA%D0%BB%D1%96%D1%82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uk.wikipedia.org/wiki/%D0%9F%D0%BE%D0%B4%D1%96%D0%BB_%D0%BA%D0%BB%D1%96%D1%82%D0%B8%D0%BD%D0%B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Біотехнологія, химерні та </a:t>
            </a:r>
            <a:r>
              <a:rPr lang="uk-UA" dirty="0" err="1" smtClean="0"/>
              <a:t>трансгенні</a:t>
            </a:r>
            <a:r>
              <a:rPr lang="uk-UA" dirty="0" smtClean="0"/>
              <a:t>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/>
              <a:t>Презентацію підготувала Дроздова Юлія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0223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929322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Клітинна інженерія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715404" cy="321471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Клітинна інженерія – галузь біотехнології, у якій застосовуються методи виділення клітин з організму і перенесення на штучні поживні середовища, де продовжується їх життєдіяльність. Її завданнями є: отримання соматичних клітин різних видів, створення культурних клітин (тканин) для отримання цінних речовин.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6097078" cy="25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500694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Химерні організми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Химерні тварини - це генетичні мозаїки, що утворяться в результаті об'єднання бластомерів від ембріонів з різними генотипами. </a:t>
            </a:r>
            <a:r>
              <a:rPr lang="uk-UA" dirty="0"/>
              <a:t>Уперше цей термін застосував німецький ботанік Г. </a:t>
            </a:r>
            <a:r>
              <a:rPr lang="uk-UA" dirty="0" err="1" smtClean="0"/>
              <a:t>Вінклер</a:t>
            </a:r>
            <a:r>
              <a:rPr lang="uk-UA" dirty="0" smtClean="0"/>
              <a:t>  (1907</a:t>
            </a:r>
            <a:r>
              <a:rPr lang="uk-UA" dirty="0"/>
              <a:t>) для форм рослин, отриманих у результаті зрощення пасльону й </a:t>
            </a:r>
            <a:r>
              <a:rPr lang="uk-UA" dirty="0" smtClean="0"/>
              <a:t>томату. Надалі </a:t>
            </a:r>
            <a:r>
              <a:rPr lang="uk-UA" dirty="0"/>
              <a:t>(1909) Е. </a:t>
            </a:r>
            <a:r>
              <a:rPr lang="uk-UA" dirty="0" err="1"/>
              <a:t>Баур</a:t>
            </a:r>
            <a:r>
              <a:rPr lang="uk-UA" dirty="0"/>
              <a:t>, вивчаючи пеларгонію ряболисту, з’ясував природу химер.</a:t>
            </a:r>
          </a:p>
          <a:p>
            <a:r>
              <a:rPr lang="uk-UA" sz="2800" dirty="0">
                <a:solidFill>
                  <a:srgbClr val="FFC000"/>
                </a:solidFill>
              </a:rPr>
              <a:t>Розрізняють кілька типів химерних організмів:</a:t>
            </a:r>
          </a:p>
          <a:p>
            <a:r>
              <a:rPr lang="uk-UA" sz="1600" dirty="0"/>
              <a:t>• </a:t>
            </a:r>
            <a:r>
              <a:rPr lang="uk-UA" dirty="0"/>
              <a:t>химери мозаїчні (</a:t>
            </a:r>
            <a:r>
              <a:rPr lang="uk-UA" dirty="0" err="1"/>
              <a:t>гіперхимери</a:t>
            </a:r>
            <a:r>
              <a:rPr lang="uk-UA" dirty="0"/>
              <a:t>) — у них генетично різні тканини утворюють</a:t>
            </a:r>
          </a:p>
          <a:p>
            <a:r>
              <a:rPr lang="uk-UA" dirty="0"/>
              <a:t>тонку мозаїку;</a:t>
            </a:r>
          </a:p>
          <a:p>
            <a:r>
              <a:rPr lang="uk-UA" dirty="0"/>
              <a:t>• химери векторіальні — у них різнорідні тканини розташовані великими</a:t>
            </a:r>
          </a:p>
          <a:p>
            <a:r>
              <a:rPr lang="uk-UA" dirty="0"/>
              <a:t>ділянками;</a:t>
            </a:r>
          </a:p>
          <a:p>
            <a:r>
              <a:rPr lang="uk-UA" dirty="0"/>
              <a:t>• химери </a:t>
            </a:r>
            <a:r>
              <a:rPr lang="uk-UA" dirty="0" err="1"/>
              <a:t>периклінальні</a:t>
            </a:r>
            <a:r>
              <a:rPr lang="uk-UA" dirty="0"/>
              <a:t> — тканини з різними генотипами лежать шарами</a:t>
            </a:r>
          </a:p>
          <a:p>
            <a:r>
              <a:rPr lang="uk-UA" dirty="0"/>
              <a:t>один над одним;</a:t>
            </a:r>
          </a:p>
          <a:p>
            <a:r>
              <a:rPr lang="uk-UA" dirty="0"/>
              <a:t>• химери </a:t>
            </a:r>
            <a:r>
              <a:rPr lang="uk-UA" dirty="0" err="1"/>
              <a:t>мериклінальні</a:t>
            </a:r>
            <a:r>
              <a:rPr lang="uk-UA" dirty="0"/>
              <a:t> — їх тканини складаються із суміші </a:t>
            </a:r>
            <a:r>
              <a:rPr lang="uk-UA" dirty="0" err="1"/>
              <a:t>секторіальних</a:t>
            </a:r>
            <a:r>
              <a:rPr lang="uk-UA" dirty="0"/>
              <a:t> і</a:t>
            </a:r>
          </a:p>
          <a:p>
            <a:r>
              <a:rPr lang="uk-UA" dirty="0" err="1"/>
              <a:t>периклінальних</a:t>
            </a:r>
            <a:r>
              <a:rPr lang="uk-UA" dirty="0"/>
              <a:t> ділянок.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1359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Химери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endParaRPr lang="ru-RU" dirty="0"/>
          </a:p>
          <a:p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Компоненти</a:t>
            </a:r>
            <a:r>
              <a:rPr lang="ru-RU" dirty="0"/>
              <a:t> химер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один від одного</a:t>
            </a:r>
          </a:p>
          <a:p>
            <a:r>
              <a:rPr lang="ru-RU" dirty="0"/>
              <a:t>генами ядра, числом хромосом </a:t>
            </a:r>
            <a:r>
              <a:rPr lang="ru-RU" dirty="0" err="1"/>
              <a:t>або</a:t>
            </a:r>
            <a:r>
              <a:rPr lang="ru-RU" dirty="0"/>
              <a:t> генами пластид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. </a:t>
            </a:r>
            <a:r>
              <a:rPr lang="ru-RU" dirty="0" err="1"/>
              <a:t>Химерні</a:t>
            </a:r>
            <a:endParaRPr lang="ru-RU" dirty="0"/>
          </a:p>
          <a:p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</a:t>
            </a:r>
          </a:p>
          <a:p>
            <a:r>
              <a:rPr lang="ru-RU" dirty="0"/>
              <a:t>Принцип </a:t>
            </a:r>
            <a:r>
              <a:rPr lang="ru-RU" dirty="0" err="1"/>
              <a:t>одержання</a:t>
            </a:r>
            <a:r>
              <a:rPr lang="ru-RU" dirty="0"/>
              <a:t> химер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до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endParaRPr lang="ru-RU" dirty="0"/>
          </a:p>
          <a:p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. У тому </a:t>
            </a:r>
            <a:r>
              <a:rPr lang="ru-RU" dirty="0" err="1"/>
              <a:t>випадку</a:t>
            </a:r>
            <a:r>
              <a:rPr lang="ru-RU" dirty="0"/>
              <a:t>, коли в</a:t>
            </a:r>
          </a:p>
          <a:p>
            <a:r>
              <a:rPr lang="ru-RU" dirty="0" err="1"/>
              <a:t>генотипі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, </a:t>
            </a:r>
            <a:r>
              <a:rPr lang="ru-RU" dirty="0" err="1"/>
              <a:t>використаних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химери</a:t>
            </a:r>
            <a:r>
              <a:rPr lang="ru-RU" dirty="0"/>
              <a:t>, є </a:t>
            </a:r>
            <a:r>
              <a:rPr lang="ru-RU" dirty="0" err="1"/>
              <a:t>відмінності</a:t>
            </a:r>
            <a:r>
              <a:rPr lang="ru-RU" dirty="0"/>
              <a:t> за рядом</a:t>
            </a:r>
          </a:p>
          <a:p>
            <a:r>
              <a:rPr lang="ru-RU" dirty="0"/>
              <a:t>характеристик, </a:t>
            </a:r>
            <a:r>
              <a:rPr lang="ru-RU" dirty="0" err="1"/>
              <a:t>удається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долю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З </a:t>
            </a:r>
            <a:r>
              <a:rPr lang="ru-RU" dirty="0" err="1"/>
              <a:t>допомогою</a:t>
            </a:r>
            <a:endParaRPr lang="ru-RU" dirty="0"/>
          </a:p>
          <a:p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розв’язане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в</a:t>
            </a:r>
          </a:p>
          <a:p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багатоядерних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поперечносмугастих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endParaRPr lang="ru-RU" dirty="0"/>
          </a:p>
          <a:p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дозволило </a:t>
            </a: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проблем, і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endParaRPr lang="ru-RU" dirty="0"/>
          </a:p>
          <a:p>
            <a:r>
              <a:rPr lang="ru-RU" dirty="0" err="1"/>
              <a:t>застосуванню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методу </a:t>
            </a:r>
            <a:r>
              <a:rPr lang="ru-RU" dirty="0" err="1"/>
              <a:t>з’явиться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endParaRPr lang="ru-RU" dirty="0"/>
          </a:p>
          <a:p>
            <a:r>
              <a:rPr lang="ru-RU" dirty="0"/>
              <a:t>генетики й </a:t>
            </a:r>
            <a:r>
              <a:rPr lang="ru-RU" dirty="0" err="1" smtClean="0"/>
              <a:t>ембріологі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60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6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93" y="116632"/>
            <a:ext cx="6912768" cy="90872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Трансгенні</a:t>
            </a:r>
            <a:r>
              <a:rPr lang="uk-UA" dirty="0" smtClean="0">
                <a:solidFill>
                  <a:srgbClr val="FF0000"/>
                </a:solidFill>
              </a:rPr>
              <a:t> організми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540" y="155679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Трансгенними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ген</a:t>
            </a:r>
          </a:p>
          <a:p>
            <a:r>
              <a:rPr lang="ru-RU" dirty="0"/>
              <a:t>чужого </a:t>
            </a:r>
            <a:r>
              <a:rPr lang="ru-RU" dirty="0" err="1"/>
              <a:t>організму</a:t>
            </a:r>
            <a:r>
              <a:rPr lang="ru-RU" dirty="0"/>
              <a:t>, включений у </a:t>
            </a:r>
            <a:r>
              <a:rPr lang="ru-RU" dirty="0" err="1"/>
              <a:t>хромосоми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endParaRPr lang="ru-RU" dirty="0"/>
          </a:p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.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</a:t>
            </a:r>
          </a:p>
          <a:p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в </a:t>
            </a:r>
            <a:r>
              <a:rPr lang="ru-RU" dirty="0" err="1"/>
              <a:t>дослідженнях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endParaRPr lang="ru-RU" dirty="0"/>
          </a:p>
          <a:p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.</a:t>
            </a:r>
          </a:p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endParaRPr lang="ru-RU" dirty="0"/>
          </a:p>
          <a:p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з’явилися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80-х роках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Вчені</a:t>
            </a:r>
            <a:endParaRPr lang="ru-RU" dirty="0"/>
          </a:p>
          <a:p>
            <a:r>
              <a:rPr lang="ru-RU" dirty="0" err="1"/>
              <a:t>зуміли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геном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додаючи</a:t>
            </a:r>
            <a:r>
              <a:rPr lang="ru-RU" dirty="0"/>
              <a:t> в них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endParaRPr lang="ru-RU" dirty="0"/>
          </a:p>
          <a:p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риби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7910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1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91" y="1052736"/>
            <a:ext cx="88653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Негативний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трансгенних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стійких</a:t>
            </a:r>
            <a:r>
              <a:rPr lang="ru-RU" sz="2000" dirty="0"/>
              <a:t> до </a:t>
            </a:r>
            <a:r>
              <a:rPr lang="ru-RU" sz="2000" dirty="0" err="1"/>
              <a:t>шкідників</a:t>
            </a:r>
            <a:r>
              <a:rPr lang="ru-RU" sz="2000" dirty="0"/>
              <a:t>, на </a:t>
            </a:r>
            <a:r>
              <a:rPr lang="ru-RU" sz="2000" dirty="0" err="1"/>
              <a:t>нецільові</a:t>
            </a:r>
            <a:endParaRPr lang="ru-RU" sz="2000" dirty="0"/>
          </a:p>
          <a:p>
            <a:r>
              <a:rPr lang="ru-RU" sz="2000" dirty="0" err="1"/>
              <a:t>організми</a:t>
            </a:r>
            <a:r>
              <a:rPr lang="ru-RU" sz="2000" dirty="0"/>
              <a:t> </a:t>
            </a:r>
            <a:r>
              <a:rPr lang="ru-RU" sz="2000" dirty="0" err="1"/>
              <a:t>можливий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наявності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згаданих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dirty="0" err="1"/>
              <a:t>біологічно</a:t>
            </a:r>
            <a:endParaRPr lang="ru-RU" sz="2000" dirty="0"/>
          </a:p>
          <a:p>
            <a:r>
              <a:rPr lang="ru-RU" sz="2000" dirty="0" err="1"/>
              <a:t>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(</a:t>
            </a:r>
            <a:r>
              <a:rPr lang="ru-RU" sz="2000" dirty="0" err="1"/>
              <a:t>інсектициди</a:t>
            </a:r>
            <a:r>
              <a:rPr lang="ru-RU" sz="2000" dirty="0"/>
              <a:t>, </a:t>
            </a:r>
            <a:r>
              <a:rPr lang="ru-RU" sz="2000" dirty="0" err="1"/>
              <a:t>фунгіциди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.).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</a:t>
            </a:r>
          </a:p>
          <a:p>
            <a:r>
              <a:rPr lang="ru-RU" sz="2000" dirty="0" err="1"/>
              <a:t>прямої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опосередкованої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через </a:t>
            </a:r>
            <a:r>
              <a:rPr lang="ru-RU" sz="2000" dirty="0" err="1"/>
              <a:t>трофічні</a:t>
            </a:r>
            <a:r>
              <a:rPr lang="ru-RU" sz="2000" dirty="0"/>
              <a:t> </a:t>
            </a:r>
            <a:r>
              <a:rPr lang="ru-RU" sz="2000" dirty="0" err="1"/>
              <a:t>ланцюги</a:t>
            </a:r>
            <a:r>
              <a:rPr lang="ru-RU" sz="2000" dirty="0"/>
              <a:t>. У кожному </a:t>
            </a:r>
            <a:r>
              <a:rPr lang="ru-RU" sz="2000" dirty="0" err="1"/>
              <a:t>агроценозі</a:t>
            </a:r>
            <a:endParaRPr lang="ru-RU" sz="2000" dirty="0"/>
          </a:p>
          <a:p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 весь спектр </a:t>
            </a:r>
            <a:r>
              <a:rPr lang="ru-RU" sz="2000" dirty="0" err="1"/>
              <a:t>фауністичного</a:t>
            </a:r>
            <a:r>
              <a:rPr lang="ru-RU" sz="2000" dirty="0"/>
              <a:t> </a:t>
            </a:r>
            <a:r>
              <a:rPr lang="ru-RU" sz="2000" dirty="0" err="1"/>
              <a:t>різноманіття</a:t>
            </a:r>
            <a:r>
              <a:rPr lang="ru-RU" sz="2000" dirty="0"/>
              <a:t> і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конкретних</a:t>
            </a:r>
            <a:endParaRPr lang="ru-RU" sz="2000" dirty="0"/>
          </a:p>
          <a:p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на </a:t>
            </a:r>
            <a:r>
              <a:rPr lang="ru-RU" sz="2000" dirty="0" err="1"/>
              <a:t>нього</a:t>
            </a:r>
            <a:r>
              <a:rPr lang="ru-RU" sz="2000" dirty="0"/>
              <a:t>. До </a:t>
            </a:r>
            <a:r>
              <a:rPr lang="ru-RU" sz="2000" dirty="0" err="1"/>
              <a:t>сьогодні</a:t>
            </a:r>
            <a:r>
              <a:rPr lang="ru-RU" sz="2000" dirty="0"/>
              <a:t> за 13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польових</a:t>
            </a:r>
            <a:endParaRPr lang="ru-RU" sz="2000" dirty="0"/>
          </a:p>
          <a:p>
            <a:r>
              <a:rPr lang="ru-RU" sz="2000" dirty="0" err="1"/>
              <a:t>випробувань</a:t>
            </a:r>
            <a:r>
              <a:rPr lang="ru-RU" sz="2000" dirty="0"/>
              <a:t> </a:t>
            </a:r>
            <a:r>
              <a:rPr lang="ru-RU" sz="2000" dirty="0" err="1"/>
              <a:t>достовірних</a:t>
            </a:r>
            <a:r>
              <a:rPr lang="ru-RU" sz="2000" dirty="0"/>
              <a:t> </a:t>
            </a:r>
            <a:r>
              <a:rPr lang="ru-RU" sz="2000" dirty="0" err="1"/>
              <a:t>експериментальних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про </a:t>
            </a:r>
            <a:r>
              <a:rPr lang="ru-RU" sz="2000" dirty="0" err="1"/>
              <a:t>негативний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endParaRPr lang="ru-RU" sz="2000" dirty="0"/>
          </a:p>
          <a:p>
            <a:r>
              <a:rPr lang="ru-RU" sz="2000" dirty="0" err="1"/>
              <a:t>трансгенних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стійких</a:t>
            </a:r>
            <a:r>
              <a:rPr lang="ru-RU" sz="2000" dirty="0"/>
              <a:t> до </a:t>
            </a:r>
            <a:r>
              <a:rPr lang="ru-RU" sz="2000" dirty="0" err="1"/>
              <a:t>шкідників</a:t>
            </a:r>
            <a:r>
              <a:rPr lang="ru-RU" sz="2000" dirty="0"/>
              <a:t>, на </a:t>
            </a:r>
            <a:r>
              <a:rPr lang="ru-RU" sz="2000" dirty="0" err="1"/>
              <a:t>нецільові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не </a:t>
            </a:r>
            <a:r>
              <a:rPr lang="ru-RU" sz="2000" dirty="0" err="1"/>
              <a:t>отримано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6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143372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Клонування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3929090" cy="34290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Клонування</a:t>
            </a:r>
            <a:r>
              <a:rPr lang="uk-UA" dirty="0" smtClean="0"/>
              <a:t> – перспективний напрям клітинної інженерії. </a:t>
            </a:r>
          </a:p>
          <a:p>
            <a:r>
              <a:rPr lang="uk-UA" b="1" dirty="0" smtClean="0"/>
              <a:t>Клон </a:t>
            </a:r>
            <a:r>
              <a:rPr lang="uk-UA" dirty="0" smtClean="0"/>
              <a:t>– сукупність клітин або особин, що виникли від спільного предка нестатевим шляхом.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56" t="3511"/>
          <a:stretch>
            <a:fillRect/>
          </a:stretch>
        </p:blipFill>
        <p:spPr bwMode="auto">
          <a:xfrm>
            <a:off x="3929058" y="714356"/>
            <a:ext cx="521494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2546"/>
            <a:ext cx="3571868" cy="26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214942" cy="29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3000372"/>
            <a:ext cx="9001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медицині біотехнологічні прийоми і методи грають головну роль при створенні нових біологічно активних речовин і лікарських препаратів, призначених для ранньої діагностики і лікування різноманітних захворювань. Антибіотики — найбільший клас фармацевтичних сполук, одержання яких здійснюється за допомогою мікробіологічного синтезу. Створено генно-інженерні штами кишкової палички, дріжджів, що культивуються клітин ссавців та комах, використовувані для одержання ростового гормону, </a:t>
            </a:r>
            <a:r>
              <a:rPr lang="uk-UA" sz="2000" dirty="0" smtClean="0">
                <a:hlinkClick r:id="rId3" tooltip="Інсулін"/>
              </a:rPr>
              <a:t>інсуліну</a:t>
            </a:r>
            <a:r>
              <a:rPr lang="uk-UA" sz="2000" dirty="0" smtClean="0"/>
              <a:t> й </a:t>
            </a:r>
            <a:r>
              <a:rPr lang="uk-UA" sz="2000" dirty="0" smtClean="0">
                <a:hlinkClick r:id="rId4" tooltip="Інтерферон"/>
              </a:rPr>
              <a:t>інтерферону</a:t>
            </a:r>
            <a:r>
              <a:rPr lang="uk-UA" sz="2000" dirty="0" smtClean="0"/>
              <a:t> людини, різноманітних ферментів і противірусних вакцин. Змінюючи </a:t>
            </a:r>
            <a:r>
              <a:rPr lang="uk-UA" sz="2000" dirty="0" smtClean="0">
                <a:hlinkClick r:id="rId5" tooltip="Нуклеотид"/>
              </a:rPr>
              <a:t>нуклеотидну</a:t>
            </a:r>
            <a:r>
              <a:rPr lang="uk-UA" sz="2000" dirty="0" smtClean="0"/>
              <a:t> послідовність у генах, що кодують відповідні білки, оптимізують структуру ферментів, гормонів і антигенів (так звана </a:t>
            </a:r>
            <a:r>
              <a:rPr lang="uk-UA" sz="2000" b="1" dirty="0" smtClean="0">
                <a:hlinkClick r:id="rId6" tooltip="Білкова інженерія (ще не написана)"/>
              </a:rPr>
              <a:t>білкова інженерія</a:t>
            </a:r>
            <a:r>
              <a:rPr lang="uk-UA" sz="2000" dirty="0" smtClean="0"/>
              <a:t>). </a:t>
            </a:r>
            <a:endParaRPr lang="uk-UA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Стовбурові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клітини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857784" cy="5143536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Стовбурові клітини</a:t>
            </a:r>
            <a:r>
              <a:rPr lang="uk-UA" dirty="0" smtClean="0"/>
              <a:t>, також відомі як </a:t>
            </a:r>
            <a:r>
              <a:rPr lang="uk-UA" b="1" dirty="0" smtClean="0">
                <a:hlinkClick r:id="rId2" tooltip="Штамові клітини"/>
              </a:rPr>
              <a:t>штамові клітини</a:t>
            </a:r>
            <a:r>
              <a:rPr lang="uk-UA" dirty="0" smtClean="0"/>
              <a:t> — це первинні </a:t>
            </a:r>
            <a:r>
              <a:rPr lang="uk-UA" dirty="0" smtClean="0">
                <a:hlinkClick r:id="rId3" tooltip="Клітина"/>
              </a:rPr>
              <a:t>клітини</a:t>
            </a:r>
            <a:r>
              <a:rPr lang="uk-UA" dirty="0" smtClean="0"/>
              <a:t>, що зустрічаються в усіх багатоклітинних організмах. Ці клітини можуть самовідновлюватися шляхом </a:t>
            </a:r>
            <a:r>
              <a:rPr lang="uk-UA" dirty="0" smtClean="0">
                <a:hlinkClick r:id="rId4" tooltip="Поділ клітини"/>
              </a:rPr>
              <a:t>поділу клітини</a:t>
            </a:r>
            <a:r>
              <a:rPr lang="uk-UA" dirty="0" smtClean="0"/>
              <a:t>, а також можуть диференціюватися в досить велику кількість спеціалізованих типів клітин.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4936620" y="3286123"/>
            <a:ext cx="3983551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90"/>
            <a:ext cx="3159197" cy="29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2666" y="1"/>
            <a:ext cx="8064896" cy="8654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uk-UA" sz="3100" dirty="0" smtClean="0">
                <a:solidFill>
                  <a:srgbClr val="FFFF00"/>
                </a:solidFill>
              </a:rPr>
              <a:t>Основні  напрямки  сучасної  біотехнології</a:t>
            </a:r>
            <a:r>
              <a:rPr lang="uk-UA" dirty="0" smtClean="0">
                <a:solidFill>
                  <a:srgbClr val="FFFF00"/>
                </a:solidFill>
              </a:rPr>
              <a:t>.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752" y="836712"/>
            <a:ext cx="91211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FF00"/>
                </a:solidFill>
              </a:rPr>
              <a:t>Промислова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мікробіологія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1600" dirty="0"/>
              <a:t>–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парафінів</a:t>
            </a:r>
            <a:r>
              <a:rPr lang="ru-RU" dirty="0"/>
              <a:t> у </a:t>
            </a:r>
            <a:r>
              <a:rPr lang="ru-RU" dirty="0" err="1"/>
              <a:t>кормовий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sz="1600" dirty="0"/>
              <a:t>.</a:t>
            </a:r>
          </a:p>
          <a:p>
            <a:r>
              <a:rPr lang="ru-RU" sz="2000" dirty="0" err="1">
                <a:solidFill>
                  <a:srgbClr val="FFFF00"/>
                </a:solidFill>
              </a:rPr>
              <a:t>Інженерна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ензимологія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1400" dirty="0"/>
              <a:t>– </a:t>
            </a:r>
            <a:r>
              <a:rPr lang="ru-RU" dirty="0" err="1"/>
              <a:t>одержання</a:t>
            </a:r>
            <a:r>
              <a:rPr lang="ru-RU" dirty="0"/>
              <a:t> 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ферментних</a:t>
            </a:r>
            <a:r>
              <a:rPr lang="ru-RU" dirty="0" smtClean="0"/>
              <a:t> </a:t>
            </a:r>
            <a:r>
              <a:rPr lang="ru-RU" dirty="0" err="1"/>
              <a:t>препаратів</a:t>
            </a:r>
            <a:r>
              <a:rPr lang="ru-RU" dirty="0"/>
              <a:t>.</a:t>
            </a:r>
            <a:endParaRPr lang="ru-RU" sz="1600" dirty="0"/>
          </a:p>
          <a:p>
            <a:r>
              <a:rPr lang="ru-RU" sz="2000" dirty="0" err="1">
                <a:solidFill>
                  <a:srgbClr val="FFFF00"/>
                </a:solidFill>
              </a:rPr>
              <a:t>Генна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інженерія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прикладна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генетики та </a:t>
            </a:r>
            <a:r>
              <a:rPr lang="ru-RU" dirty="0" err="1"/>
              <a:t>біохімії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генної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інженерії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геномів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sz="1600" dirty="0"/>
              <a:t>.</a:t>
            </a:r>
          </a:p>
          <a:p>
            <a:r>
              <a:rPr lang="ru-RU" sz="2000" dirty="0" err="1">
                <a:solidFill>
                  <a:srgbClr val="FFFF00"/>
                </a:solidFill>
              </a:rPr>
              <a:t>Клітинна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інженерія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1600" dirty="0"/>
              <a:t>–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біотехнології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endParaRPr lang="ru-RU" dirty="0"/>
          </a:p>
          <a:p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перенесення</a:t>
            </a:r>
            <a:r>
              <a:rPr lang="ru-RU" dirty="0"/>
              <a:t> на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smtClean="0"/>
              <a:t>де </a:t>
            </a:r>
            <a:r>
              <a:rPr lang="ru-RU" dirty="0" err="1" smtClean="0"/>
              <a:t>продовжується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Завдання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клітинної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інженерії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dirty="0"/>
              <a:t>а)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(тканин</a:t>
            </a:r>
            <a:r>
              <a:rPr lang="ru-RU" dirty="0"/>
              <a:t>)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речових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dirty="0" err="1"/>
              <a:t>Клонування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– </a:t>
            </a:r>
            <a:r>
              <a:rPr lang="ru-RU" dirty="0" err="1"/>
              <a:t>перспективний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 smtClean="0"/>
              <a:t>інженерії</a:t>
            </a:r>
            <a:r>
              <a:rPr lang="ru-RU" dirty="0" smtClean="0"/>
              <a:t>. Клоном </a:t>
            </a:r>
            <a:r>
              <a:rPr lang="ru-RU" dirty="0"/>
              <a:t>(від </a:t>
            </a:r>
            <a:r>
              <a:rPr lang="ru-RU" dirty="0" err="1"/>
              <a:t>грец</a:t>
            </a:r>
            <a:r>
              <a:rPr lang="ru-RU" dirty="0"/>
              <a:t>. клон — </a:t>
            </a:r>
            <a:r>
              <a:rPr lang="ru-RU" dirty="0" err="1"/>
              <a:t>гілка</a:t>
            </a:r>
            <a:r>
              <a:rPr lang="ru-RU" dirty="0"/>
              <a:t>)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/>
              <a:t>від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smtClean="0"/>
              <a:t>предка </a:t>
            </a:r>
            <a:r>
              <a:rPr lang="ru-RU" dirty="0" err="1" smtClean="0"/>
              <a:t>нестатевим</a:t>
            </a:r>
            <a:r>
              <a:rPr lang="ru-RU" dirty="0" smtClean="0"/>
              <a:t> </a:t>
            </a:r>
            <a:r>
              <a:rPr lang="ru-RU" dirty="0"/>
              <a:t>шляхом.</a:t>
            </a:r>
          </a:p>
          <a:p>
            <a:r>
              <a:rPr lang="ru-RU" dirty="0"/>
              <a:t>в) </a:t>
            </a:r>
            <a:r>
              <a:rPr lang="ru-RU" dirty="0" err="1"/>
              <a:t>Гібридизація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—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endParaRPr lang="ru-RU" dirty="0"/>
          </a:p>
          <a:p>
            <a:r>
              <a:rPr lang="ru-RU" dirty="0" err="1"/>
              <a:t>інженерії</a:t>
            </a:r>
            <a:r>
              <a:rPr lang="ru-RU" dirty="0"/>
              <a:t>. </a:t>
            </a:r>
            <a:r>
              <a:rPr lang="ru-RU" dirty="0" err="1"/>
              <a:t>Гібридизація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endParaRPr lang="ru-RU" dirty="0"/>
          </a:p>
          <a:p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, </a:t>
            </a:r>
            <a:r>
              <a:rPr lang="ru-RU" dirty="0" err="1"/>
              <a:t>лікувати</a:t>
            </a:r>
            <a:r>
              <a:rPr lang="ru-RU" dirty="0"/>
              <a:t> </a:t>
            </a:r>
            <a:r>
              <a:rPr lang="ru-RU" dirty="0" err="1"/>
              <a:t>ракові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0579" y="18364"/>
            <a:ext cx="2005339" cy="30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72444" cy="135729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Ембріональна інженерія – галузь, що займається штучними змінами організмів у ході зародкового розвитку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7740352" cy="542926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Ембріональна індукція – взаємовплив частин зародка під час його розвитку. Можна змінювати розвиток певних частин зародка в напрямі, який цікавить дослідників. </a:t>
            </a:r>
          </a:p>
          <a:p>
            <a:r>
              <a:rPr lang="uk-UA" sz="1900" dirty="0" smtClean="0"/>
              <a:t>Г. Шпеман і його співробітниця Х. Мангольд відкрили у зародків амфібій «організатор». Вона вирізала шматочок тканини з дорсальної губи бластопора гаструли гребінчастого тритона (</a:t>
            </a:r>
            <a:r>
              <a:rPr lang="uk-UA" sz="1900" dirty="0" err="1" smtClean="0"/>
              <a:t>Triturus</a:t>
            </a:r>
            <a:r>
              <a:rPr lang="uk-UA" sz="1900" dirty="0" smtClean="0"/>
              <a:t> </a:t>
            </a:r>
            <a:r>
              <a:rPr lang="uk-UA" sz="1900" dirty="0" err="1" smtClean="0"/>
              <a:t>cristatus</a:t>
            </a:r>
            <a:r>
              <a:rPr lang="uk-UA" sz="1900" dirty="0" smtClean="0"/>
              <a:t>) з слабо пігментованим зародком, і пересадила її в вентральній область інший гаструли близького виду, тритона звичайного (T. </a:t>
            </a:r>
            <a:r>
              <a:rPr lang="uk-UA" sz="1900" dirty="0" err="1" smtClean="0"/>
              <a:t>vulgaris</a:t>
            </a:r>
            <a:r>
              <a:rPr lang="uk-UA" sz="1900" dirty="0" smtClean="0"/>
              <a:t>), зародок якого характеризується багатою пігментацією. Ця природна різниця в пігментації дозволила розрізнити в химерному зародку тканини донора та реципієнта. Клітини дорсальної губи при нормальному розвитку утворюють хорду і мезодермальні соміти (міотоми). Після пересадки у гаструли-реципієнта з тканин трансплантата розвивається друга хорда і міотоми. Над ними з ектодерми реципієнта виникала нова додаткова нервова трубка. У підсумку це привело до утворення осьового комплексу органом другий пуголовка на тому ж зародку.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84" y="2060848"/>
            <a:ext cx="9289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/>
              <a:t>Дякую</a:t>
            </a:r>
            <a:r>
              <a:rPr lang="ru-RU" sz="8800" dirty="0" smtClean="0"/>
              <a:t> за </a:t>
            </a:r>
            <a:r>
              <a:rPr lang="ru-RU" sz="8800" dirty="0" err="1" smtClean="0"/>
              <a:t>увагу</a:t>
            </a:r>
            <a:endParaRPr lang="ru-RU" sz="8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Ембріональна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r>
              <a:rPr lang="ru-RU" dirty="0"/>
              <a:t> — </a:t>
            </a:r>
            <a:r>
              <a:rPr lang="ru-RU" dirty="0" err="1"/>
              <a:t>галузь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штучними</a:t>
            </a:r>
            <a:r>
              <a:rPr lang="ru-RU" dirty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зародкового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Ембріональна</a:t>
            </a:r>
            <a:r>
              <a:rPr lang="ru-RU" dirty="0" smtClean="0"/>
              <a:t> </a:t>
            </a:r>
            <a:r>
              <a:rPr lang="ru-RU" dirty="0" err="1"/>
              <a:t>індукція</a:t>
            </a:r>
            <a:r>
              <a:rPr lang="ru-RU" dirty="0"/>
              <a:t> — </a:t>
            </a:r>
            <a:r>
              <a:rPr lang="ru-RU" dirty="0" err="1" smtClean="0"/>
              <a:t>взаємовплив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/>
              <a:t>зародка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напрямі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цікавить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0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3471" cy="685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"/>
            <a:ext cx="1285852" cy="15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500958" cy="150016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Біотехнологія </a:t>
            </a:r>
            <a:r>
              <a:rPr lang="uk-UA" sz="2400" dirty="0" smtClean="0">
                <a:solidFill>
                  <a:srgbClr val="FF0000"/>
                </a:solidFill>
              </a:rPr>
              <a:t>– сукупність промислових методів, що застосовують для виробництва різних речовин із використанням живих організмів, біологічних процесів чи явищ.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429124" cy="564357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1. Синтез генів поза організмом(сИнтез генів)</a:t>
            </a:r>
          </a:p>
          <a:p>
            <a:r>
              <a:rPr lang="uk-UA" dirty="0" smtClean="0"/>
              <a:t>2. Виділення з клітини та перебудова окремих генів або їх частин(генна інженерія )</a:t>
            </a:r>
          </a:p>
          <a:p>
            <a:r>
              <a:rPr lang="uk-UA" dirty="0" smtClean="0"/>
              <a:t>3. Копіювання та розмноження виділених та синтезованих генів.</a:t>
            </a:r>
          </a:p>
          <a:p>
            <a:r>
              <a:rPr lang="uk-UA" dirty="0" smtClean="0"/>
              <a:t>4. Введення генів та їхніх груп у геном інших організмів.</a:t>
            </a:r>
          </a:p>
          <a:p>
            <a:r>
              <a:rPr lang="uk-UA" dirty="0" smtClean="0"/>
              <a:t>5. Поєднання різних геномів в одній клітині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Методи біотехнології.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462" y="928670"/>
            <a:ext cx="465646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Історію розвитку біотехнології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572296" cy="250033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випікання хліба </a:t>
            </a:r>
          </a:p>
          <a:p>
            <a:r>
              <a:rPr lang="uk-UA" dirty="0" smtClean="0"/>
              <a:t>виготовлення сиру, молочних продуктів </a:t>
            </a:r>
          </a:p>
          <a:p>
            <a:r>
              <a:rPr lang="uk-UA" dirty="0" smtClean="0"/>
              <a:t>виноробство</a:t>
            </a:r>
          </a:p>
          <a:p>
            <a:r>
              <a:rPr lang="uk-UA" dirty="0" smtClean="0"/>
              <a:t>пивоваріння </a:t>
            </a:r>
          </a:p>
          <a:p>
            <a:r>
              <a:rPr lang="uk-UA" dirty="0" smtClean="0"/>
              <a:t>силосування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100010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2928934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848100"/>
            <a:ext cx="1514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92442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668166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Генна інженерія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400552" cy="3279470"/>
          </a:xfrm>
        </p:spPr>
        <p:txBody>
          <a:bodyPr>
            <a:normAutofit/>
          </a:bodyPr>
          <a:lstStyle/>
          <a:p>
            <a:r>
              <a:rPr lang="uk-UA" dirty="0" smtClean="0"/>
              <a:t>Генна інженерія – прикладна галузь молекулярної генетики та біохімії. Її завдання – це розробки методів перебудови геномів організмів.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714489"/>
            <a:ext cx="5429288" cy="3071833"/>
          </a:xfrm>
        </p:spPr>
        <p:txBody>
          <a:bodyPr>
            <a:normAutofit fontScale="92500"/>
          </a:bodyPr>
          <a:lstStyle/>
          <a:p>
            <a:r>
              <a:rPr lang="uk-UA" sz="2200" dirty="0" smtClean="0"/>
              <a:t> Спочатку вчені під керівництвом доктора </a:t>
            </a:r>
            <a:r>
              <a:rPr lang="uk-UA" sz="2200" dirty="0" err="1" smtClean="0"/>
              <a:t>Еріка</a:t>
            </a:r>
            <a:r>
              <a:rPr lang="uk-UA" sz="2200" dirty="0" smtClean="0"/>
              <a:t> </a:t>
            </a:r>
            <a:r>
              <a:rPr lang="uk-UA" sz="2200" dirty="0" err="1" smtClean="0"/>
              <a:t>Сасакі</a:t>
            </a:r>
            <a:r>
              <a:rPr lang="uk-UA" sz="2200" dirty="0" smtClean="0"/>
              <a:t> за допомогою вірусних векторів ввели у 91 ембріон мавп гени зеленого флуоресцентного білка, після чого 80 із цих ембріонів було введено в утробу сурогатних матерів. У п'яти мавп, що з'явилися на світ, деякі ділянки тіла світилися під впливом ультрафіолетового випромінювання.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7622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900176"/>
            <a:ext cx="2665973" cy="19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FEFE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931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Біотехнологія, химерні та трансгенні організми</vt:lpstr>
      <vt:lpstr> Основні  напрямки  сучасної  біотехнології. </vt:lpstr>
      <vt:lpstr>Презентация PowerPoint</vt:lpstr>
      <vt:lpstr>Презентация PowerPoint</vt:lpstr>
      <vt:lpstr>    Біотехнологія – сукупність промислових методів, що застосовують для виробництва різних речовин із використанням живих організмів, біологічних процесів чи явищ.</vt:lpstr>
      <vt:lpstr>  Методи біотехнології. </vt:lpstr>
      <vt:lpstr>Історію розвитку біотехнології</vt:lpstr>
      <vt:lpstr>Генна інженерія</vt:lpstr>
      <vt:lpstr>Презентация PowerPoint</vt:lpstr>
      <vt:lpstr>Клітинна інженерія</vt:lpstr>
      <vt:lpstr>Химерні організми</vt:lpstr>
      <vt:lpstr>Презентация PowerPoint</vt:lpstr>
      <vt:lpstr>Презентация PowerPoint</vt:lpstr>
      <vt:lpstr>Трансгенні організми</vt:lpstr>
      <vt:lpstr>Презентация PowerPoint</vt:lpstr>
      <vt:lpstr>Презентация PowerPoint</vt:lpstr>
      <vt:lpstr>Клонування</vt:lpstr>
      <vt:lpstr>Презентация PowerPoint</vt:lpstr>
      <vt:lpstr>Стовбурові клітини</vt:lpstr>
      <vt:lpstr>Ембріональна інженерія – галузь, що займається штучними змінами організмів у ході зародкового розвитку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 напрямки  сучасної  біотехнології.</dc:title>
  <dc:creator>Biologoya</dc:creator>
  <cp:lastModifiedBy>Admin</cp:lastModifiedBy>
  <cp:revision>30</cp:revision>
  <dcterms:created xsi:type="dcterms:W3CDTF">2012-02-22T11:48:00Z</dcterms:created>
  <dcterms:modified xsi:type="dcterms:W3CDTF">2014-12-02T22:01:24Z</dcterms:modified>
</cp:coreProperties>
</file>