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  <p:sldId id="269" r:id="rId9"/>
    <p:sldId id="264" r:id="rId10"/>
    <p:sldId id="265" r:id="rId11"/>
    <p:sldId id="266" r:id="rId12"/>
    <p:sldId id="267" r:id="rId13"/>
    <p:sldId id="268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44E8-025D-4CFF-AE7D-29B592233A35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7C6E-3488-4969-ADC4-45C9E8196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44E8-025D-4CFF-AE7D-29B592233A35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7C6E-3488-4969-ADC4-45C9E8196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44E8-025D-4CFF-AE7D-29B592233A35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7C6E-3488-4969-ADC4-45C9E8196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44E8-025D-4CFF-AE7D-29B592233A35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7C6E-3488-4969-ADC4-45C9E8196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44E8-025D-4CFF-AE7D-29B592233A35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7C6E-3488-4969-ADC4-45C9E8196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44E8-025D-4CFF-AE7D-29B592233A35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7C6E-3488-4969-ADC4-45C9E8196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44E8-025D-4CFF-AE7D-29B592233A35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7C6E-3488-4969-ADC4-45C9E8196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44E8-025D-4CFF-AE7D-29B592233A35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7C6E-3488-4969-ADC4-45C9E8196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44E8-025D-4CFF-AE7D-29B592233A35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7C6E-3488-4969-ADC4-45C9E8196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44E8-025D-4CFF-AE7D-29B592233A35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7C6E-3488-4969-ADC4-45C9E8196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44E8-025D-4CFF-AE7D-29B592233A35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7C6E-3488-4969-ADC4-45C9E8196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044E8-025D-4CFF-AE7D-29B592233A35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E7C6E-3488-4969-ADC4-45C9E8196E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1" y="195129"/>
            <a:ext cx="2376264" cy="3544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04664" y="116632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С  Н  І  Д 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3444" y="1210498"/>
            <a:ext cx="65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И</a:t>
            </a:r>
          </a:p>
          <a:p>
            <a:r>
              <a:rPr lang="uk-UA" sz="3600" dirty="0" smtClean="0"/>
              <a:t>Н</a:t>
            </a:r>
          </a:p>
          <a:p>
            <a:r>
              <a:rPr lang="uk-UA" sz="3600" dirty="0" smtClean="0"/>
              <a:t>Д</a:t>
            </a:r>
          </a:p>
          <a:p>
            <a:r>
              <a:rPr lang="uk-UA" sz="3600" dirty="0" smtClean="0"/>
              <a:t>Р</a:t>
            </a:r>
          </a:p>
          <a:p>
            <a:r>
              <a:rPr lang="uk-UA" sz="3600" dirty="0" smtClean="0"/>
              <a:t>О</a:t>
            </a:r>
          </a:p>
          <a:p>
            <a:r>
              <a:rPr lang="uk-UA" sz="3600" dirty="0" smtClean="0"/>
              <a:t>М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979712" y="1340767"/>
            <a:ext cx="576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А</a:t>
            </a:r>
          </a:p>
          <a:p>
            <a:r>
              <a:rPr lang="uk-UA" sz="3600" dirty="0" smtClean="0"/>
              <a:t>Б</a:t>
            </a:r>
          </a:p>
          <a:p>
            <a:r>
              <a:rPr lang="uk-UA" sz="3600" dirty="0" smtClean="0"/>
              <a:t>У</a:t>
            </a:r>
          </a:p>
          <a:p>
            <a:r>
              <a:rPr lang="uk-UA" sz="3600" dirty="0" smtClean="0"/>
              <a:t>Т</a:t>
            </a:r>
          </a:p>
          <a:p>
            <a:r>
              <a:rPr lang="uk-UA" sz="3600" dirty="0" smtClean="0"/>
              <a:t>О</a:t>
            </a:r>
          </a:p>
          <a:p>
            <a:r>
              <a:rPr lang="uk-UA" sz="3600" dirty="0" smtClean="0"/>
              <a:t>Г</a:t>
            </a:r>
          </a:p>
          <a:p>
            <a:r>
              <a:rPr lang="uk-UA" sz="3600" dirty="0" smtClean="0"/>
              <a:t>О</a:t>
            </a:r>
          </a:p>
          <a:p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340767"/>
            <a:ext cx="576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М</a:t>
            </a:r>
          </a:p>
          <a:p>
            <a:r>
              <a:rPr lang="uk-UA" sz="3600" dirty="0" smtClean="0"/>
              <a:t>У</a:t>
            </a:r>
          </a:p>
          <a:p>
            <a:r>
              <a:rPr lang="uk-UA" sz="3600" dirty="0" smtClean="0"/>
              <a:t>Н</a:t>
            </a:r>
          </a:p>
          <a:p>
            <a:r>
              <a:rPr lang="uk-UA" sz="3600" dirty="0" smtClean="0"/>
              <a:t>Н</a:t>
            </a:r>
          </a:p>
          <a:p>
            <a:r>
              <a:rPr lang="uk-UA" sz="3600" dirty="0" smtClean="0"/>
              <a:t>О</a:t>
            </a:r>
          </a:p>
          <a:p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1340767"/>
            <a:ext cx="5760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Е</a:t>
            </a:r>
          </a:p>
          <a:p>
            <a:r>
              <a:rPr lang="ru-RU" sz="3600" dirty="0" smtClean="0"/>
              <a:t>Ф</a:t>
            </a:r>
          </a:p>
          <a:p>
            <a:r>
              <a:rPr lang="ru-RU" sz="3600" dirty="0" smtClean="0"/>
              <a:t>І</a:t>
            </a:r>
          </a:p>
          <a:p>
            <a:r>
              <a:rPr lang="ru-RU" sz="3600" dirty="0" smtClean="0"/>
              <a:t>Ц</a:t>
            </a:r>
          </a:p>
          <a:p>
            <a:r>
              <a:rPr lang="ru-RU" sz="3600" dirty="0" smtClean="0"/>
              <a:t>И</a:t>
            </a:r>
          </a:p>
          <a:p>
            <a:r>
              <a:rPr lang="ru-RU" sz="3600" dirty="0" smtClean="0"/>
              <a:t>Т</a:t>
            </a:r>
          </a:p>
          <a:p>
            <a:r>
              <a:rPr lang="ru-RU" sz="3600" dirty="0" smtClean="0"/>
              <a:t>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58920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1463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Клінічна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стадія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</a:t>
            </a:r>
            <a:r>
              <a:rPr lang="ru-RU" dirty="0"/>
              <a:t>.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прогресує.ВІЛ</a:t>
            </a:r>
            <a:r>
              <a:rPr lang="ru-RU" dirty="0"/>
              <a:t> - </a:t>
            </a:r>
            <a:r>
              <a:rPr lang="ru-RU" dirty="0" err="1"/>
              <a:t>інфікований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втрачати</a:t>
            </a:r>
            <a:r>
              <a:rPr lang="ru-RU" dirty="0"/>
              <a:t> вагу. </a:t>
            </a:r>
            <a:r>
              <a:rPr lang="ru-RU" dirty="0" err="1"/>
              <a:t>Рівновага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 </a:t>
            </a:r>
            <a:r>
              <a:rPr lang="ru-RU" dirty="0" err="1"/>
              <a:t>імунною</a:t>
            </a:r>
            <a:r>
              <a:rPr lang="ru-RU" dirty="0"/>
              <a:t> </a:t>
            </a:r>
            <a:r>
              <a:rPr lang="ru-RU" dirty="0" err="1"/>
              <a:t>відповіддю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і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/>
              <a:t> порушена у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активації</a:t>
            </a:r>
            <a:r>
              <a:rPr lang="ru-RU" dirty="0"/>
              <a:t> </a:t>
            </a:r>
            <a:r>
              <a:rPr lang="ru-RU" dirty="0" err="1"/>
              <a:t>репродукції</a:t>
            </a:r>
            <a:r>
              <a:rPr lang="ru-RU" dirty="0"/>
              <a:t> і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Т4-клітин. </a:t>
            </a:r>
            <a:r>
              <a:rPr lang="ru-RU" dirty="0" err="1"/>
              <a:t>Спостерігають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слизових</a:t>
            </a:r>
            <a:r>
              <a:rPr lang="ru-RU" dirty="0"/>
              <a:t> </a:t>
            </a:r>
            <a:r>
              <a:rPr lang="ru-RU" dirty="0" err="1"/>
              <a:t>оболонок</a:t>
            </a:r>
            <a:r>
              <a:rPr lang="ru-RU" dirty="0"/>
              <a:t> та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бактеріями</a:t>
            </a:r>
            <a:r>
              <a:rPr lang="ru-RU" dirty="0"/>
              <a:t>, </a:t>
            </a:r>
            <a:r>
              <a:rPr lang="ru-RU" dirty="0" err="1"/>
              <a:t>герпесвірусами</a:t>
            </a:r>
            <a:r>
              <a:rPr lang="ru-RU" dirty="0"/>
              <a:t>, грибами: </a:t>
            </a:r>
            <a:r>
              <a:rPr lang="ru-RU" dirty="0" err="1"/>
              <a:t>рецидивуючі</a:t>
            </a:r>
            <a:r>
              <a:rPr lang="ru-RU" dirty="0"/>
              <a:t> </a:t>
            </a:r>
            <a:r>
              <a:rPr lang="ru-RU" dirty="0" err="1"/>
              <a:t>бактеріальні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верхніх</a:t>
            </a:r>
            <a:r>
              <a:rPr lang="ru-RU" dirty="0"/>
              <a:t>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, </a:t>
            </a:r>
            <a:r>
              <a:rPr lang="ru-RU" dirty="0" err="1"/>
              <a:t>оперізуючий</a:t>
            </a:r>
            <a:r>
              <a:rPr lang="ru-RU" dirty="0"/>
              <a:t> лишай, </a:t>
            </a:r>
            <a:r>
              <a:rPr lang="ru-RU" dirty="0" err="1"/>
              <a:t>ангулярний</a:t>
            </a:r>
            <a:r>
              <a:rPr lang="ru-RU" dirty="0"/>
              <a:t> </a:t>
            </a:r>
            <a:r>
              <a:rPr lang="ru-RU" dirty="0" err="1"/>
              <a:t>хейліт</a:t>
            </a:r>
            <a:r>
              <a:rPr lang="ru-RU" dirty="0"/>
              <a:t>, </a:t>
            </a:r>
            <a:r>
              <a:rPr lang="ru-RU" dirty="0" err="1"/>
              <a:t>рецидивуючий</a:t>
            </a:r>
            <a:r>
              <a:rPr lang="ru-RU" dirty="0"/>
              <a:t> </a:t>
            </a:r>
            <a:r>
              <a:rPr lang="ru-RU" dirty="0" err="1"/>
              <a:t>афтозний</a:t>
            </a:r>
            <a:r>
              <a:rPr lang="ru-RU" dirty="0"/>
              <a:t> стоматит, </a:t>
            </a:r>
            <a:r>
              <a:rPr lang="ru-RU" dirty="0" err="1"/>
              <a:t>папульозний</a:t>
            </a:r>
            <a:r>
              <a:rPr lang="ru-RU" dirty="0"/>
              <a:t> </a:t>
            </a:r>
            <a:r>
              <a:rPr lang="ru-RU" dirty="0" err="1"/>
              <a:t>сверблячий</a:t>
            </a:r>
            <a:r>
              <a:rPr lang="ru-RU" dirty="0"/>
              <a:t> дерматит, </a:t>
            </a:r>
            <a:r>
              <a:rPr lang="ru-RU" dirty="0" err="1"/>
              <a:t>себорейний</a:t>
            </a:r>
            <a:r>
              <a:rPr lang="ru-RU" dirty="0"/>
              <a:t> дерматит, </a:t>
            </a:r>
            <a:r>
              <a:rPr lang="ru-RU" dirty="0" err="1"/>
              <a:t>грибкові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нігтів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184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21463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Клінічна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стадія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</a:t>
            </a:r>
            <a:r>
              <a:rPr lang="ru-RU" dirty="0"/>
              <a:t>.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Т4 - </a:t>
            </a:r>
            <a:r>
              <a:rPr lang="ru-RU" dirty="0" err="1"/>
              <a:t>лімфоцитів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бактеріальних</a:t>
            </a:r>
            <a:r>
              <a:rPr lang="ru-RU" dirty="0"/>
              <a:t>, </a:t>
            </a:r>
            <a:r>
              <a:rPr lang="ru-RU" dirty="0" err="1"/>
              <a:t>вірусних</a:t>
            </a:r>
            <a:r>
              <a:rPr lang="ru-RU" dirty="0"/>
              <a:t>, </a:t>
            </a:r>
            <a:r>
              <a:rPr lang="ru-RU" dirty="0" err="1"/>
              <a:t>грибкових</a:t>
            </a:r>
            <a:r>
              <a:rPr lang="ru-RU" dirty="0"/>
              <a:t> </a:t>
            </a:r>
            <a:r>
              <a:rPr lang="ru-RU" dirty="0" err="1"/>
              <a:t>уражень</a:t>
            </a:r>
            <a:r>
              <a:rPr lang="ru-RU" dirty="0"/>
              <a:t>; </a:t>
            </a:r>
            <a:r>
              <a:rPr lang="ru-RU" dirty="0" err="1"/>
              <a:t>спостерігається</a:t>
            </a:r>
            <a:r>
              <a:rPr lang="ru-RU" dirty="0"/>
              <a:t> волосиста </a:t>
            </a:r>
            <a:r>
              <a:rPr lang="ru-RU" dirty="0" err="1"/>
              <a:t>лейкоплакія</a:t>
            </a:r>
            <a:r>
              <a:rPr lang="ru-RU" dirty="0"/>
              <a:t> </a:t>
            </a:r>
            <a:r>
              <a:rPr lang="ru-RU" dirty="0" err="1"/>
              <a:t>язика</a:t>
            </a:r>
            <a:r>
              <a:rPr lang="ru-RU" dirty="0"/>
              <a:t>.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важкі</a:t>
            </a:r>
            <a:r>
              <a:rPr lang="ru-RU" dirty="0"/>
              <a:t> </a:t>
            </a:r>
            <a:r>
              <a:rPr lang="ru-RU" dirty="0" err="1"/>
              <a:t>бактеріальні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, </a:t>
            </a:r>
            <a:r>
              <a:rPr lang="ru-RU" dirty="0" err="1"/>
              <a:t>гострий</a:t>
            </a:r>
            <a:r>
              <a:rPr lang="ru-RU" dirty="0"/>
              <a:t> </a:t>
            </a:r>
            <a:r>
              <a:rPr lang="ru-RU" dirty="0" err="1"/>
              <a:t>некротизуючий</a:t>
            </a:r>
            <a:r>
              <a:rPr lang="ru-RU" dirty="0"/>
              <a:t> </a:t>
            </a:r>
            <a:r>
              <a:rPr lang="ru-RU" dirty="0" err="1"/>
              <a:t>виразковий</a:t>
            </a:r>
            <a:r>
              <a:rPr lang="ru-RU" dirty="0"/>
              <a:t> </a:t>
            </a:r>
            <a:r>
              <a:rPr lang="ru-RU" dirty="0" err="1"/>
              <a:t>гінгівіт</a:t>
            </a:r>
            <a:r>
              <a:rPr lang="ru-RU" dirty="0"/>
              <a:t>. ВІЛ - </a:t>
            </a:r>
            <a:r>
              <a:rPr lang="ru-RU" dirty="0" err="1"/>
              <a:t>інфікований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часу </a:t>
            </a:r>
            <a:r>
              <a:rPr lang="ru-RU" dirty="0" err="1"/>
              <a:t>проводити</a:t>
            </a:r>
            <a:r>
              <a:rPr lang="ru-RU" dirty="0"/>
              <a:t> у </a:t>
            </a:r>
            <a:r>
              <a:rPr lang="ru-RU" dirty="0" err="1"/>
              <a:t>ліжку</a:t>
            </a:r>
            <a:r>
              <a:rPr lang="ru-RU" dirty="0"/>
              <a:t> - не </a:t>
            </a:r>
            <a:r>
              <a:rPr lang="ru-RU" dirty="0" err="1"/>
              <a:t>менше</a:t>
            </a:r>
            <a:r>
              <a:rPr lang="ru-RU" dirty="0"/>
              <a:t>  50 % денного часу через </a:t>
            </a:r>
            <a:r>
              <a:rPr lang="ru-RU" dirty="0" err="1"/>
              <a:t>втрату</a:t>
            </a:r>
            <a:r>
              <a:rPr lang="ru-RU" dirty="0"/>
              <a:t> сил.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ваги </a:t>
            </a:r>
            <a:r>
              <a:rPr lang="ru-RU" dirty="0" err="1"/>
              <a:t>тіла</a:t>
            </a:r>
            <a:r>
              <a:rPr lang="ru-RU" dirty="0"/>
              <a:t> - </a:t>
            </a:r>
            <a:r>
              <a:rPr lang="ru-RU" dirty="0" err="1"/>
              <a:t>понад</a:t>
            </a:r>
            <a:r>
              <a:rPr lang="ru-RU" dirty="0"/>
              <a:t> 10 %, </a:t>
            </a:r>
            <a:r>
              <a:rPr lang="ru-RU" dirty="0" err="1"/>
              <a:t>тривала</a:t>
            </a:r>
            <a:r>
              <a:rPr lang="ru-RU" dirty="0"/>
              <a:t> та </a:t>
            </a:r>
            <a:r>
              <a:rPr lang="ru-RU" dirty="0" err="1"/>
              <a:t>немотивована</a:t>
            </a:r>
            <a:r>
              <a:rPr lang="ru-RU" dirty="0"/>
              <a:t> </a:t>
            </a:r>
            <a:r>
              <a:rPr lang="ru-RU" dirty="0" err="1"/>
              <a:t>діарея</a:t>
            </a:r>
            <a:r>
              <a:rPr lang="ru-RU" dirty="0"/>
              <a:t>, лихоманка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467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7337"/>
            <a:ext cx="21463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Клінічна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стадія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 </a:t>
            </a:r>
            <a:r>
              <a:rPr lang="ru-RU" dirty="0"/>
              <a:t>(</a:t>
            </a:r>
            <a:r>
              <a:rPr lang="ru-RU" dirty="0" err="1"/>
              <a:t>стадія</a:t>
            </a:r>
            <a:r>
              <a:rPr lang="ru-RU" dirty="0"/>
              <a:t> </a:t>
            </a:r>
            <a:r>
              <a:rPr lang="ru-RU" dirty="0" err="1"/>
              <a:t>СНІДу</a:t>
            </a:r>
            <a:r>
              <a:rPr lang="ru-RU" dirty="0"/>
              <a:t>).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Т4 - </a:t>
            </a:r>
            <a:r>
              <a:rPr lang="ru-RU" dirty="0" err="1"/>
              <a:t>лімфоцитів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легеневого</a:t>
            </a:r>
            <a:r>
              <a:rPr lang="ru-RU" dirty="0"/>
              <a:t> </a:t>
            </a:r>
            <a:r>
              <a:rPr lang="ru-RU" dirty="0" err="1"/>
              <a:t>туберкульозу</a:t>
            </a:r>
            <a:r>
              <a:rPr lang="ru-RU" dirty="0"/>
              <a:t>. У 80-90 % </a:t>
            </a:r>
            <a:r>
              <a:rPr lang="ru-RU" dirty="0" err="1"/>
              <a:t>хворих</a:t>
            </a:r>
            <a:r>
              <a:rPr lang="ru-RU" dirty="0"/>
              <a:t> 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ЦНС,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сильний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, </a:t>
            </a:r>
            <a:r>
              <a:rPr lang="ru-RU" dirty="0" err="1"/>
              <a:t>знижується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втрачає</a:t>
            </a:r>
            <a:r>
              <a:rPr lang="ru-RU" dirty="0"/>
              <a:t> </a:t>
            </a:r>
            <a:r>
              <a:rPr lang="ru-RU" dirty="0" err="1"/>
              <a:t>орієнтацію</a:t>
            </a:r>
            <a:r>
              <a:rPr lang="ru-RU" dirty="0"/>
              <a:t>,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опосередкована</a:t>
            </a:r>
            <a:r>
              <a:rPr lang="ru-RU" dirty="0"/>
              <a:t> </a:t>
            </a:r>
            <a:r>
              <a:rPr lang="ru-RU" dirty="0" err="1"/>
              <a:t>неврологічна</a:t>
            </a:r>
            <a:r>
              <a:rPr lang="ru-RU" dirty="0"/>
              <a:t> симптоматика, </a:t>
            </a:r>
            <a:r>
              <a:rPr lang="ru-RU" dirty="0" err="1"/>
              <a:t>загальмованість</a:t>
            </a:r>
            <a:r>
              <a:rPr lang="ru-RU" dirty="0"/>
              <a:t>, </a:t>
            </a:r>
            <a:r>
              <a:rPr lang="ru-RU" dirty="0" err="1"/>
              <a:t>депресія</a:t>
            </a:r>
            <a:r>
              <a:rPr lang="ru-RU" dirty="0"/>
              <a:t> та </a:t>
            </a:r>
            <a:r>
              <a:rPr lang="ru-RU" dirty="0" err="1"/>
              <a:t>прогресуюча</a:t>
            </a:r>
            <a:r>
              <a:rPr lang="ru-RU" dirty="0"/>
              <a:t> </a:t>
            </a:r>
            <a:r>
              <a:rPr lang="ru-RU" dirty="0" err="1"/>
              <a:t>недоумкуватість</a:t>
            </a:r>
            <a:r>
              <a:rPr lang="ru-RU" dirty="0"/>
              <a:t> - </a:t>
            </a:r>
            <a:r>
              <a:rPr lang="ru-RU" dirty="0" err="1"/>
              <a:t>деменція</a:t>
            </a:r>
            <a:r>
              <a:rPr lang="ru-RU" dirty="0"/>
              <a:t>.</a:t>
            </a:r>
          </a:p>
          <a:p>
            <a:r>
              <a:rPr lang="ru-RU" dirty="0"/>
              <a:t>Таким чином для ВІЛ -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характерний</a:t>
            </a:r>
            <a:r>
              <a:rPr lang="ru-RU" dirty="0"/>
              <a:t> </a:t>
            </a:r>
            <a:r>
              <a:rPr lang="ru-RU" dirty="0" err="1"/>
              <a:t>багаторічний</a:t>
            </a:r>
            <a:r>
              <a:rPr lang="ru-RU" dirty="0"/>
              <a:t> </a:t>
            </a:r>
            <a:r>
              <a:rPr lang="ru-RU" dirty="0" err="1"/>
              <a:t>перебіг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 </a:t>
            </a:r>
            <a:r>
              <a:rPr lang="ru-RU" dirty="0" err="1"/>
              <a:t>Захворюваність</a:t>
            </a:r>
            <a:r>
              <a:rPr lang="ru-RU" dirty="0"/>
              <a:t> з часом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прогресуючого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Т - </a:t>
            </a:r>
            <a:r>
              <a:rPr lang="ru-RU" dirty="0" err="1"/>
              <a:t>клітинного</a:t>
            </a:r>
            <a:r>
              <a:rPr lang="ru-RU" dirty="0"/>
              <a:t> </a:t>
            </a:r>
            <a:r>
              <a:rPr lang="ru-RU" dirty="0" err="1"/>
              <a:t>імунітету</a:t>
            </a:r>
            <a:r>
              <a:rPr lang="ru-RU" dirty="0"/>
              <a:t> та,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адекватно не </a:t>
            </a:r>
            <a:r>
              <a:rPr lang="ru-RU" dirty="0" err="1"/>
              <a:t>лікувати</a:t>
            </a:r>
            <a:r>
              <a:rPr lang="ru-RU" dirty="0"/>
              <a:t>,  до </a:t>
            </a:r>
            <a:r>
              <a:rPr lang="ru-RU" dirty="0" err="1"/>
              <a:t>важких</a:t>
            </a:r>
            <a:r>
              <a:rPr lang="ru-RU" dirty="0"/>
              <a:t> форм </a:t>
            </a:r>
            <a:r>
              <a:rPr lang="ru-RU" dirty="0" err="1"/>
              <a:t>опортуністичних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інфікованих</a:t>
            </a:r>
            <a:r>
              <a:rPr lang="ru-RU" dirty="0"/>
              <a:t> ВІЛ,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часу </a:t>
            </a:r>
            <a:r>
              <a:rPr lang="ru-RU" dirty="0" err="1"/>
              <a:t>клінічні</a:t>
            </a:r>
            <a:r>
              <a:rPr lang="ru-RU" dirty="0"/>
              <a:t> прояви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; у </a:t>
            </a:r>
            <a:r>
              <a:rPr lang="ru-RU" dirty="0" err="1"/>
              <a:t>частини</a:t>
            </a:r>
            <a:r>
              <a:rPr lang="ru-RU" dirty="0"/>
              <a:t>  - слабо </a:t>
            </a:r>
            <a:r>
              <a:rPr lang="ru-RU" dirty="0" err="1"/>
              <a:t>виражена</a:t>
            </a:r>
            <a:r>
              <a:rPr lang="ru-RU" dirty="0"/>
              <a:t> </a:t>
            </a:r>
            <a:r>
              <a:rPr lang="ru-RU" dirty="0" err="1"/>
              <a:t>клінічна</a:t>
            </a:r>
            <a:r>
              <a:rPr lang="ru-RU" dirty="0"/>
              <a:t> картина; і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незначної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клінічна</a:t>
            </a:r>
            <a:r>
              <a:rPr lang="ru-RU" dirty="0"/>
              <a:t> картина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гостро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866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1463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Період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вікна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Період</a:t>
            </a:r>
            <a:r>
              <a:rPr lang="ru-RU" dirty="0"/>
              <a:t> «</a:t>
            </a:r>
            <a:r>
              <a:rPr lang="ru-RU" dirty="0" err="1"/>
              <a:t>вікна</a:t>
            </a:r>
            <a:r>
              <a:rPr lang="ru-RU" dirty="0"/>
              <a:t>» — час, коли ВІЛ </a:t>
            </a:r>
            <a:r>
              <a:rPr lang="ru-RU" dirty="0" err="1"/>
              <a:t>присутній</a:t>
            </a:r>
            <a:r>
              <a:rPr lang="ru-RU" dirty="0"/>
              <a:t> у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але </a:t>
            </a:r>
            <a:r>
              <a:rPr lang="ru-RU" dirty="0" err="1"/>
              <a:t>аналіз</a:t>
            </a:r>
            <a:r>
              <a:rPr lang="ru-RU" dirty="0"/>
              <a:t> на </a:t>
            </a:r>
            <a:r>
              <a:rPr lang="ru-RU" dirty="0" err="1"/>
              <a:t>антитіла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є </a:t>
            </a:r>
            <a:r>
              <a:rPr lang="ru-RU" dirty="0" err="1"/>
              <a:t>негативним</a:t>
            </a:r>
            <a:r>
              <a:rPr lang="ru-RU" dirty="0"/>
              <a:t>. 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. Становить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до шести </a:t>
            </a:r>
            <a:r>
              <a:rPr lang="ru-RU" dirty="0" err="1" smtClean="0"/>
              <a:t>місяців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Стійкість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вірусу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навколишньому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середовищі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В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зовнішньому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середовищі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при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висушуванні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лімфоїдних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клітин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інфікованих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ВІЛ,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вірусна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активність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зникає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протягом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декількох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діб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При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висушуванні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безклітинної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рідини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додаванням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людської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плазмивірус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гине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температурі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23-27°С через 7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днів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В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рідкому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середовищі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температурі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23-27°С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вірус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зберігає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активність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протягом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15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днів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при 36-37°С - 11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днів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В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крові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призначеній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переливання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вірус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переживає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роки, а в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замороженій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сироватці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активність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зберігається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10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ВІЛ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швидко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гине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використовуванні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дезинфікуючих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засобів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ультрафіолетового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опромінювання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при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нагріванні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вище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56°С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втрачає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активність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через 30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хв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19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Снід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стадія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ВІЛ 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інфекції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виявляється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важкими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захворюваннями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опортуністичними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інфекціями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пухлинами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порушень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імунної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431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16832"/>
            <a:ext cx="2102524" cy="3672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Історія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6400" dirty="0"/>
              <a:t>    1969 — перша </a:t>
            </a:r>
            <a:r>
              <a:rPr lang="ru-RU" sz="6400" dirty="0" err="1"/>
              <a:t>зареєстрована</a:t>
            </a:r>
            <a:r>
              <a:rPr lang="ru-RU" sz="6400" dirty="0"/>
              <a:t> смерть </a:t>
            </a:r>
            <a:r>
              <a:rPr lang="ru-RU" sz="6400" dirty="0" err="1"/>
              <a:t>від</a:t>
            </a:r>
            <a:r>
              <a:rPr lang="ru-RU" sz="6400" dirty="0"/>
              <a:t> </a:t>
            </a:r>
            <a:r>
              <a:rPr lang="ru-RU" sz="6400" dirty="0" err="1"/>
              <a:t>СНІДу</a:t>
            </a:r>
            <a:r>
              <a:rPr lang="ru-RU" sz="6400" dirty="0"/>
              <a:t> у </a:t>
            </a:r>
            <a:r>
              <a:rPr lang="ru-RU" sz="6400" dirty="0" err="1"/>
              <a:t>Північній</a:t>
            </a:r>
            <a:r>
              <a:rPr lang="ru-RU" sz="6400" dirty="0"/>
              <a:t> </a:t>
            </a:r>
            <a:r>
              <a:rPr lang="ru-RU" sz="6400" dirty="0" err="1"/>
              <a:t>Америці</a:t>
            </a:r>
            <a:r>
              <a:rPr lang="ru-RU" sz="6400" dirty="0"/>
              <a:t>.</a:t>
            </a:r>
          </a:p>
          <a:p>
            <a:r>
              <a:rPr lang="ru-RU" sz="6400" dirty="0" smtClean="0"/>
              <a:t>1978 </a:t>
            </a:r>
            <a:r>
              <a:rPr lang="ru-RU" sz="6400" dirty="0"/>
              <a:t>— у </a:t>
            </a:r>
            <a:r>
              <a:rPr lang="ru-RU" sz="6400" dirty="0" err="1"/>
              <a:t>хворих</a:t>
            </a:r>
            <a:r>
              <a:rPr lang="ru-RU" sz="6400" dirty="0"/>
              <a:t> </a:t>
            </a:r>
            <a:r>
              <a:rPr lang="ru-RU" sz="6400" dirty="0" err="1"/>
              <a:t>чоловіків-гомосексуалістів</a:t>
            </a:r>
            <a:r>
              <a:rPr lang="ru-RU" sz="6400" dirty="0"/>
              <a:t> в США, </a:t>
            </a:r>
            <a:r>
              <a:rPr lang="ru-RU" sz="6400" dirty="0" err="1"/>
              <a:t>Швеції</a:t>
            </a:r>
            <a:r>
              <a:rPr lang="ru-RU" sz="6400" dirty="0"/>
              <a:t> та на </a:t>
            </a:r>
            <a:r>
              <a:rPr lang="ru-RU" sz="6400" dirty="0" err="1"/>
              <a:t>Гаїті</a:t>
            </a:r>
            <a:r>
              <a:rPr lang="ru-RU" sz="6400" dirty="0"/>
              <a:t> </a:t>
            </a:r>
            <a:r>
              <a:rPr lang="ru-RU" sz="6400" dirty="0" err="1"/>
              <a:t>було</a:t>
            </a:r>
            <a:r>
              <a:rPr lang="ru-RU" sz="6400" dirty="0"/>
              <a:t> </a:t>
            </a:r>
            <a:r>
              <a:rPr lang="ru-RU" sz="6400" dirty="0" err="1"/>
              <a:t>зареєстровано</a:t>
            </a:r>
            <a:r>
              <a:rPr lang="ru-RU" sz="6400" dirty="0"/>
              <a:t> </a:t>
            </a:r>
            <a:r>
              <a:rPr lang="ru-RU" sz="6400" dirty="0" err="1"/>
              <a:t>схожі</a:t>
            </a:r>
            <a:r>
              <a:rPr lang="ru-RU" sz="6400" dirty="0"/>
              <a:t> </a:t>
            </a:r>
            <a:r>
              <a:rPr lang="ru-RU" sz="6400" dirty="0" err="1"/>
              <a:t>захворювання</a:t>
            </a:r>
            <a:r>
              <a:rPr lang="ru-RU" sz="6400" dirty="0"/>
              <a:t>, </a:t>
            </a:r>
            <a:r>
              <a:rPr lang="ru-RU" sz="6400" dirty="0" err="1"/>
              <a:t>які</a:t>
            </a:r>
            <a:r>
              <a:rPr lang="ru-RU" sz="6400" dirty="0"/>
              <a:t> в </a:t>
            </a:r>
            <a:r>
              <a:rPr lang="ru-RU" sz="6400" dirty="0" err="1"/>
              <a:t>подальшому</a:t>
            </a:r>
            <a:r>
              <a:rPr lang="ru-RU" sz="6400" dirty="0"/>
              <a:t> </a:t>
            </a:r>
            <a:r>
              <a:rPr lang="ru-RU" sz="6400" dirty="0" err="1"/>
              <a:t>назвуть</a:t>
            </a:r>
            <a:r>
              <a:rPr lang="ru-RU" sz="6400" dirty="0"/>
              <a:t> СНІД.</a:t>
            </a:r>
          </a:p>
          <a:p>
            <a:r>
              <a:rPr lang="ru-RU" sz="6400" dirty="0"/>
              <a:t>    1981 — в США </a:t>
            </a:r>
            <a:r>
              <a:rPr lang="ru-RU" sz="6400" dirty="0" err="1"/>
              <a:t>виявлено</a:t>
            </a:r>
            <a:r>
              <a:rPr lang="ru-RU" sz="6400" dirty="0"/>
              <a:t> </a:t>
            </a:r>
            <a:r>
              <a:rPr lang="ru-RU" sz="6400" dirty="0" err="1"/>
              <a:t>велику</a:t>
            </a:r>
            <a:r>
              <a:rPr lang="ru-RU" sz="6400" dirty="0"/>
              <a:t> </a:t>
            </a:r>
            <a:r>
              <a:rPr lang="ru-RU" sz="6400" dirty="0" err="1"/>
              <a:t>кількість</a:t>
            </a:r>
            <a:r>
              <a:rPr lang="ru-RU" sz="6400" dirty="0"/>
              <a:t> </a:t>
            </a:r>
            <a:r>
              <a:rPr lang="ru-RU" sz="6400" dirty="0" err="1"/>
              <a:t>випадків</a:t>
            </a:r>
            <a:r>
              <a:rPr lang="ru-RU" sz="6400" dirty="0"/>
              <a:t> </a:t>
            </a:r>
            <a:r>
              <a:rPr lang="ru-RU" sz="6400" dirty="0" err="1"/>
              <a:t>саркоми</a:t>
            </a:r>
            <a:r>
              <a:rPr lang="ru-RU" sz="6400" dirty="0"/>
              <a:t> </a:t>
            </a:r>
            <a:r>
              <a:rPr lang="ru-RU" sz="6400" dirty="0" err="1"/>
              <a:t>Капоші</a:t>
            </a:r>
            <a:r>
              <a:rPr lang="ru-RU" sz="6400" dirty="0"/>
              <a:t> (</a:t>
            </a:r>
            <a:r>
              <a:rPr lang="ru-RU" sz="6400" dirty="0" err="1"/>
              <a:t>рідкісний</a:t>
            </a:r>
            <a:r>
              <a:rPr lang="ru-RU" sz="6400" dirty="0"/>
              <a:t> вид раку </a:t>
            </a:r>
            <a:r>
              <a:rPr lang="ru-RU" sz="6400" dirty="0" err="1"/>
              <a:t>шкіри</a:t>
            </a:r>
            <a:r>
              <a:rPr lang="ru-RU" sz="6400" dirty="0"/>
              <a:t>) у </a:t>
            </a:r>
            <a:r>
              <a:rPr lang="ru-RU" sz="6400" dirty="0" err="1"/>
              <a:t>молодих</a:t>
            </a:r>
            <a:r>
              <a:rPr lang="ru-RU" sz="6400" dirty="0"/>
              <a:t> </a:t>
            </a:r>
            <a:r>
              <a:rPr lang="ru-RU" sz="6400" dirty="0" err="1" smtClean="0"/>
              <a:t>чоловіків-гомосексуалістів.В</a:t>
            </a:r>
            <a:r>
              <a:rPr lang="ru-RU" sz="6400" dirty="0" smtClean="0"/>
              <a:t> </a:t>
            </a:r>
            <a:r>
              <a:rPr lang="ru-RU" sz="6400" dirty="0"/>
              <a:t>тому </a:t>
            </a:r>
            <a:r>
              <a:rPr lang="ru-RU" sz="6400" dirty="0" err="1"/>
              <a:t>році</a:t>
            </a:r>
            <a:r>
              <a:rPr lang="ru-RU" sz="6400" dirty="0"/>
              <a:t> </a:t>
            </a:r>
            <a:r>
              <a:rPr lang="ru-RU" sz="6400" dirty="0" err="1"/>
              <a:t>від</a:t>
            </a:r>
            <a:r>
              <a:rPr lang="ru-RU" sz="6400" dirty="0"/>
              <a:t> </a:t>
            </a:r>
            <a:r>
              <a:rPr lang="ru-RU" sz="6400" dirty="0" err="1"/>
              <a:t>цього</a:t>
            </a:r>
            <a:r>
              <a:rPr lang="ru-RU" sz="6400" dirty="0"/>
              <a:t> </a:t>
            </a:r>
            <a:r>
              <a:rPr lang="ru-RU" sz="6400" dirty="0" err="1"/>
              <a:t>захворювання</a:t>
            </a:r>
            <a:r>
              <a:rPr lang="ru-RU" sz="6400" dirty="0"/>
              <a:t> </a:t>
            </a:r>
            <a:r>
              <a:rPr lang="ru-RU" sz="6400" dirty="0" err="1"/>
              <a:t>загинуло</a:t>
            </a:r>
            <a:r>
              <a:rPr lang="ru-RU" sz="6400" dirty="0"/>
              <a:t> 128 </a:t>
            </a:r>
            <a:r>
              <a:rPr lang="ru-RU" sz="6400" dirty="0" err="1"/>
              <a:t>молодих</a:t>
            </a:r>
            <a:r>
              <a:rPr lang="ru-RU" sz="6400" dirty="0"/>
              <a:t> людей в США. </a:t>
            </a:r>
            <a:r>
              <a:rPr lang="ru-RU" sz="6400" dirty="0" err="1"/>
              <a:t>Американським</a:t>
            </a:r>
            <a:r>
              <a:rPr lang="ru-RU" sz="6400" dirty="0"/>
              <a:t> </a:t>
            </a:r>
            <a:r>
              <a:rPr lang="ru-RU" sz="6400" dirty="0" err="1"/>
              <a:t>лікарем</a:t>
            </a:r>
            <a:r>
              <a:rPr lang="ru-RU" sz="6400" dirty="0"/>
              <a:t> Майклом </a:t>
            </a:r>
            <a:r>
              <a:rPr lang="ru-RU" sz="6400" dirty="0" err="1"/>
              <a:t>Готтлібом</a:t>
            </a:r>
            <a:r>
              <a:rPr lang="ru-RU" sz="6400" dirty="0"/>
              <a:t> введено </a:t>
            </a:r>
            <a:r>
              <a:rPr lang="ru-RU" sz="6400" dirty="0" err="1"/>
              <a:t>термін</a:t>
            </a:r>
            <a:r>
              <a:rPr lang="ru-RU" sz="6400" dirty="0"/>
              <a:t> «СНІД».</a:t>
            </a:r>
          </a:p>
          <a:p>
            <a:r>
              <a:rPr lang="ru-RU" sz="6400" dirty="0" smtClean="0"/>
              <a:t>1983 </a:t>
            </a:r>
            <a:r>
              <a:rPr lang="ru-RU" sz="6400" dirty="0"/>
              <a:t>— Люк </a:t>
            </a:r>
            <a:r>
              <a:rPr lang="ru-RU" sz="6400" dirty="0" err="1"/>
              <a:t>Монтаньє</a:t>
            </a:r>
            <a:r>
              <a:rPr lang="ru-RU" sz="6400" dirty="0"/>
              <a:t> з </a:t>
            </a:r>
            <a:r>
              <a:rPr lang="ru-RU" sz="6400" dirty="0" err="1"/>
              <a:t>інституту</a:t>
            </a:r>
            <a:r>
              <a:rPr lang="ru-RU" sz="6400" dirty="0"/>
              <a:t> Пастера у </a:t>
            </a:r>
            <a:r>
              <a:rPr lang="ru-RU" sz="6400" dirty="0" err="1"/>
              <a:t>Франції</a:t>
            </a:r>
            <a:r>
              <a:rPr lang="ru-RU" sz="6400" dirty="0"/>
              <a:t> </a:t>
            </a:r>
            <a:r>
              <a:rPr lang="ru-RU" sz="6400" dirty="0" err="1"/>
              <a:t>відкрив</a:t>
            </a:r>
            <a:r>
              <a:rPr lang="ru-RU" sz="6400" dirty="0"/>
              <a:t> та </a:t>
            </a:r>
            <a:r>
              <a:rPr lang="ru-RU" sz="6400" dirty="0" err="1"/>
              <a:t>ідентифікував</a:t>
            </a:r>
            <a:r>
              <a:rPr lang="ru-RU" sz="6400" dirty="0"/>
              <a:t> </a:t>
            </a:r>
            <a:r>
              <a:rPr lang="ru-RU" sz="6400" dirty="0" err="1"/>
              <a:t>вірус</a:t>
            </a:r>
            <a:r>
              <a:rPr lang="ru-RU" sz="6400" dirty="0"/>
              <a:t> </a:t>
            </a:r>
            <a:r>
              <a:rPr lang="ru-RU" sz="6400" dirty="0" err="1"/>
              <a:t>імунодефіциту</a:t>
            </a:r>
            <a:r>
              <a:rPr lang="ru-RU" sz="6400" dirty="0"/>
              <a:t> </a:t>
            </a:r>
            <a:r>
              <a:rPr lang="ru-RU" sz="6400" dirty="0" err="1"/>
              <a:t>людини</a:t>
            </a:r>
            <a:r>
              <a:rPr lang="ru-RU" sz="6400" dirty="0"/>
              <a:t>, як </a:t>
            </a:r>
            <a:r>
              <a:rPr lang="ru-RU" sz="6400" dirty="0" err="1"/>
              <a:t>вірус</a:t>
            </a:r>
            <a:r>
              <a:rPr lang="ru-RU" sz="6400" dirty="0"/>
              <a:t>, </a:t>
            </a:r>
            <a:r>
              <a:rPr lang="ru-RU" sz="6400" dirty="0" err="1"/>
              <a:t>що</a:t>
            </a:r>
            <a:r>
              <a:rPr lang="ru-RU" sz="6400" dirty="0"/>
              <a:t> </a:t>
            </a:r>
            <a:r>
              <a:rPr lang="ru-RU" sz="6400" dirty="0" err="1"/>
              <a:t>призводить</a:t>
            </a:r>
            <a:r>
              <a:rPr lang="ru-RU" sz="6400" dirty="0"/>
              <a:t> до СНІД. </a:t>
            </a:r>
            <a:r>
              <a:rPr lang="ru-RU" sz="6400" dirty="0" err="1" smtClean="0"/>
              <a:t>Вперше</a:t>
            </a:r>
            <a:r>
              <a:rPr lang="ru-RU" sz="6400" dirty="0" smtClean="0"/>
              <a:t> </a:t>
            </a:r>
            <a:r>
              <a:rPr lang="ru-RU" sz="6400" dirty="0"/>
              <a:t>в США в Сан-Франциско </a:t>
            </a:r>
            <a:r>
              <a:rPr lang="ru-RU" sz="6400" dirty="0" err="1"/>
              <a:t>відзначався</a:t>
            </a:r>
            <a:r>
              <a:rPr lang="ru-RU" sz="6400" dirty="0"/>
              <a:t> День </a:t>
            </a:r>
            <a:r>
              <a:rPr lang="ru-RU" sz="6400" dirty="0" err="1"/>
              <a:t>Пам'яті</a:t>
            </a:r>
            <a:r>
              <a:rPr lang="ru-RU" sz="6400" dirty="0"/>
              <a:t> </a:t>
            </a:r>
            <a:r>
              <a:rPr lang="ru-RU" sz="6400" dirty="0" err="1"/>
              <a:t>померлих</a:t>
            </a:r>
            <a:r>
              <a:rPr lang="ru-RU" sz="6400" dirty="0"/>
              <a:t> </a:t>
            </a:r>
            <a:r>
              <a:rPr lang="ru-RU" sz="6400" dirty="0" err="1"/>
              <a:t>від</a:t>
            </a:r>
            <a:r>
              <a:rPr lang="ru-RU" sz="6400" dirty="0"/>
              <a:t> СНІД (</a:t>
            </a:r>
            <a:r>
              <a:rPr lang="ru-RU" sz="6400" dirty="0" err="1"/>
              <a:t>третя</a:t>
            </a:r>
            <a:r>
              <a:rPr lang="ru-RU" sz="6400" dirty="0"/>
              <a:t> </a:t>
            </a:r>
            <a:r>
              <a:rPr lang="ru-RU" sz="6400" dirty="0" err="1"/>
              <a:t>неділя</a:t>
            </a:r>
            <a:r>
              <a:rPr lang="ru-RU" sz="6400" dirty="0"/>
              <a:t> </a:t>
            </a:r>
            <a:r>
              <a:rPr lang="ru-RU" sz="6400" dirty="0" err="1"/>
              <a:t>травня</a:t>
            </a:r>
            <a:r>
              <a:rPr lang="ru-RU" sz="6400" dirty="0"/>
              <a:t>).</a:t>
            </a:r>
          </a:p>
          <a:p>
            <a:r>
              <a:rPr lang="ru-RU" sz="6400" dirty="0"/>
              <a:t>    1984 — Роберт </a:t>
            </a:r>
            <a:r>
              <a:rPr lang="ru-RU" sz="6400" dirty="0" err="1"/>
              <a:t>Галло</a:t>
            </a:r>
            <a:r>
              <a:rPr lang="ru-RU" sz="6400" dirty="0"/>
              <a:t> (США) </a:t>
            </a:r>
            <a:r>
              <a:rPr lang="ru-RU" sz="6400" dirty="0" err="1"/>
              <a:t>незалежно</a:t>
            </a:r>
            <a:r>
              <a:rPr lang="ru-RU" sz="6400" dirty="0"/>
              <a:t> </a:t>
            </a:r>
            <a:r>
              <a:rPr lang="ru-RU" sz="6400" dirty="0" err="1"/>
              <a:t>від</a:t>
            </a:r>
            <a:r>
              <a:rPr lang="ru-RU" sz="6400" dirty="0"/>
              <a:t> Люка </a:t>
            </a:r>
            <a:r>
              <a:rPr lang="ru-RU" sz="6400" dirty="0" err="1"/>
              <a:t>Монтаньє</a:t>
            </a:r>
            <a:r>
              <a:rPr lang="ru-RU" sz="6400" dirty="0"/>
              <a:t> </a:t>
            </a:r>
            <a:r>
              <a:rPr lang="ru-RU" sz="6400" dirty="0" err="1"/>
              <a:t>ідентифікував</a:t>
            </a:r>
            <a:r>
              <a:rPr lang="ru-RU" sz="6400" dirty="0"/>
              <a:t> </a:t>
            </a:r>
            <a:r>
              <a:rPr lang="ru-RU" sz="6400" dirty="0" err="1"/>
              <a:t>вірус</a:t>
            </a:r>
            <a:r>
              <a:rPr lang="ru-RU" sz="6400" dirty="0"/>
              <a:t> </a:t>
            </a:r>
            <a:r>
              <a:rPr lang="ru-RU" sz="6400" dirty="0" err="1"/>
              <a:t>імунодефіциту</a:t>
            </a:r>
            <a:r>
              <a:rPr lang="ru-RU" sz="6400" dirty="0"/>
              <a:t> </a:t>
            </a:r>
            <a:r>
              <a:rPr lang="ru-RU" sz="6400" dirty="0" err="1"/>
              <a:t>людини</a:t>
            </a:r>
            <a:r>
              <a:rPr lang="ru-RU" sz="6400" dirty="0"/>
              <a:t>.</a:t>
            </a:r>
          </a:p>
          <a:p>
            <a:r>
              <a:rPr lang="ru-RU" sz="6400" dirty="0"/>
              <a:t>    1985 — в США </a:t>
            </a:r>
            <a:r>
              <a:rPr lang="ru-RU" sz="6400" dirty="0" err="1"/>
              <a:t>розроблено</a:t>
            </a:r>
            <a:r>
              <a:rPr lang="ru-RU" sz="6400" dirty="0"/>
              <a:t> перший тест на </a:t>
            </a:r>
            <a:r>
              <a:rPr lang="ru-RU" sz="6400" dirty="0" err="1"/>
              <a:t>наявність</a:t>
            </a:r>
            <a:r>
              <a:rPr lang="ru-RU" sz="6400" dirty="0"/>
              <a:t> </a:t>
            </a:r>
            <a:r>
              <a:rPr lang="ru-RU" sz="6400" dirty="0" err="1"/>
              <a:t>антитіл</a:t>
            </a:r>
            <a:r>
              <a:rPr lang="ru-RU" sz="6400" dirty="0"/>
              <a:t> до ВІЛ, </a:t>
            </a:r>
            <a:r>
              <a:rPr lang="ru-RU" sz="6400" dirty="0" err="1"/>
              <a:t>що</a:t>
            </a:r>
            <a:r>
              <a:rPr lang="ru-RU" sz="6400" dirty="0"/>
              <a:t> дало </a:t>
            </a:r>
            <a:r>
              <a:rPr lang="ru-RU" sz="6400" dirty="0" err="1"/>
              <a:t>змогу</a:t>
            </a:r>
            <a:r>
              <a:rPr lang="ru-RU" sz="6400" dirty="0"/>
              <a:t> </a:t>
            </a:r>
            <a:r>
              <a:rPr lang="ru-RU" sz="6400" dirty="0" err="1"/>
              <a:t>перевіряти</a:t>
            </a:r>
            <a:r>
              <a:rPr lang="ru-RU" sz="6400" dirty="0"/>
              <a:t> </a:t>
            </a:r>
            <a:r>
              <a:rPr lang="ru-RU" sz="6400" dirty="0" err="1"/>
              <a:t>донорську</a:t>
            </a:r>
            <a:r>
              <a:rPr lang="ru-RU" sz="6400" dirty="0"/>
              <a:t> кров на </a:t>
            </a:r>
            <a:r>
              <a:rPr lang="ru-RU" sz="6400" dirty="0" err="1"/>
              <a:t>наявність</a:t>
            </a:r>
            <a:r>
              <a:rPr lang="ru-RU" sz="6400" dirty="0"/>
              <a:t> ВІЛ. </a:t>
            </a:r>
            <a:endParaRPr lang="ru-RU" sz="6400" dirty="0" smtClean="0"/>
          </a:p>
          <a:p>
            <a:r>
              <a:rPr lang="ru-RU" sz="6400" dirty="0" smtClean="0"/>
              <a:t>1986 </a:t>
            </a:r>
            <a:r>
              <a:rPr lang="ru-RU" sz="6400" dirty="0"/>
              <a:t>— у </a:t>
            </a:r>
            <a:r>
              <a:rPr lang="ru-RU" sz="6400" dirty="0" err="1"/>
              <a:t>світі</a:t>
            </a:r>
            <a:r>
              <a:rPr lang="ru-RU" sz="6400" dirty="0"/>
              <a:t> </a:t>
            </a:r>
            <a:r>
              <a:rPr lang="ru-RU" sz="6400" dirty="0" err="1"/>
              <a:t>вперше</a:t>
            </a:r>
            <a:r>
              <a:rPr lang="ru-RU" sz="6400" dirty="0"/>
              <a:t> </a:t>
            </a:r>
            <a:r>
              <a:rPr lang="ru-RU" sz="6400" dirty="0" err="1"/>
              <a:t>велику</a:t>
            </a:r>
            <a:r>
              <a:rPr lang="ru-RU" sz="6400" dirty="0"/>
              <a:t> </a:t>
            </a:r>
            <a:r>
              <a:rPr lang="ru-RU" sz="6400" dirty="0" err="1"/>
              <a:t>увагу</a:t>
            </a:r>
            <a:r>
              <a:rPr lang="ru-RU" sz="6400" dirty="0"/>
              <a:t> </a:t>
            </a:r>
            <a:r>
              <a:rPr lang="ru-RU" sz="6400" dirty="0" err="1"/>
              <a:t>приділено</a:t>
            </a:r>
            <a:r>
              <a:rPr lang="ru-RU" sz="6400" dirty="0"/>
              <a:t> </a:t>
            </a:r>
            <a:r>
              <a:rPr lang="ru-RU" sz="6400" dirty="0" err="1"/>
              <a:t>просвітницькій</a:t>
            </a:r>
            <a:r>
              <a:rPr lang="ru-RU" sz="6400" dirty="0"/>
              <a:t> </a:t>
            </a:r>
            <a:r>
              <a:rPr lang="ru-RU" sz="6400" dirty="0" err="1"/>
              <a:t>діяльності</a:t>
            </a:r>
            <a:r>
              <a:rPr lang="ru-RU" sz="6400" dirty="0"/>
              <a:t> з метою </a:t>
            </a:r>
            <a:r>
              <a:rPr lang="ru-RU" sz="6400" dirty="0" err="1"/>
              <a:t>профілактики</a:t>
            </a:r>
            <a:r>
              <a:rPr lang="ru-RU" sz="6400" dirty="0"/>
              <a:t> ВІЛ/СНІД, </a:t>
            </a:r>
            <a:r>
              <a:rPr lang="ru-RU" sz="6400" dirty="0" err="1" smtClean="0"/>
              <a:t>Вперше</a:t>
            </a:r>
            <a:r>
              <a:rPr lang="ru-RU" sz="6400" dirty="0" smtClean="0"/>
              <a:t> </a:t>
            </a:r>
            <a:r>
              <a:rPr lang="ru-RU" sz="6400" dirty="0" err="1"/>
              <a:t>збудник</a:t>
            </a:r>
            <a:r>
              <a:rPr lang="ru-RU" sz="6400" dirty="0"/>
              <a:t> </a:t>
            </a:r>
            <a:r>
              <a:rPr lang="ru-RU" sz="6400" dirty="0" err="1"/>
              <a:t>СНІДу</a:t>
            </a:r>
            <a:r>
              <a:rPr lang="ru-RU" sz="6400" dirty="0"/>
              <a:t> названо ВІЛ (</a:t>
            </a:r>
            <a:r>
              <a:rPr lang="en-US" sz="6400" dirty="0"/>
              <a:t>HIV) — </a:t>
            </a:r>
            <a:r>
              <a:rPr lang="ru-RU" sz="6400" dirty="0" err="1"/>
              <a:t>Вірус</a:t>
            </a:r>
            <a:r>
              <a:rPr lang="ru-RU" sz="6400" dirty="0"/>
              <a:t> </a:t>
            </a:r>
            <a:r>
              <a:rPr lang="ru-RU" sz="6400" dirty="0" err="1"/>
              <a:t>Імунодефіциту</a:t>
            </a:r>
            <a:r>
              <a:rPr lang="ru-RU" sz="6400" dirty="0"/>
              <a:t> </a:t>
            </a:r>
            <a:r>
              <a:rPr lang="ru-RU" sz="6400" dirty="0" err="1"/>
              <a:t>Людини</a:t>
            </a:r>
            <a:r>
              <a:rPr lang="ru-RU" sz="6400" dirty="0"/>
              <a:t>.</a:t>
            </a:r>
          </a:p>
          <a:p>
            <a:r>
              <a:rPr lang="ru-RU" sz="6400" dirty="0"/>
              <a:t>    1987 — на </a:t>
            </a:r>
            <a:r>
              <a:rPr lang="ru-RU" sz="6400" dirty="0" err="1"/>
              <a:t>сесії</a:t>
            </a:r>
            <a:r>
              <a:rPr lang="ru-RU" sz="6400" dirty="0"/>
              <a:t> </a:t>
            </a:r>
            <a:r>
              <a:rPr lang="ru-RU" sz="6400" dirty="0" err="1"/>
              <a:t>Генеральної</a:t>
            </a:r>
            <a:r>
              <a:rPr lang="ru-RU" sz="6400" dirty="0"/>
              <a:t> </a:t>
            </a:r>
            <a:r>
              <a:rPr lang="ru-RU" sz="6400" dirty="0" err="1"/>
              <a:t>Асамблеї</a:t>
            </a:r>
            <a:r>
              <a:rPr lang="ru-RU" sz="6400" dirty="0"/>
              <a:t> ООН </a:t>
            </a:r>
            <a:r>
              <a:rPr lang="ru-RU" sz="6400" dirty="0" err="1"/>
              <a:t>Всесвітньою</a:t>
            </a:r>
            <a:r>
              <a:rPr lang="ru-RU" sz="6400" dirty="0"/>
              <a:t> </a:t>
            </a:r>
            <a:r>
              <a:rPr lang="ru-RU" sz="6400" dirty="0" err="1"/>
              <a:t>Організацією</a:t>
            </a:r>
            <a:r>
              <a:rPr lang="ru-RU" sz="6400" dirty="0"/>
              <a:t> </a:t>
            </a:r>
            <a:r>
              <a:rPr lang="ru-RU" sz="6400" dirty="0" err="1"/>
              <a:t>Охорони</a:t>
            </a:r>
            <a:r>
              <a:rPr lang="ru-RU" sz="6400" dirty="0"/>
              <a:t> </a:t>
            </a:r>
            <a:r>
              <a:rPr lang="ru-RU" sz="6400" dirty="0" err="1"/>
              <a:t>Здоров'я</a:t>
            </a:r>
            <a:r>
              <a:rPr lang="ru-RU" sz="6400" dirty="0"/>
              <a:t> (ВООЗ) </a:t>
            </a:r>
            <a:r>
              <a:rPr lang="ru-RU" sz="6400" dirty="0" err="1"/>
              <a:t>прийнято</a:t>
            </a:r>
            <a:r>
              <a:rPr lang="ru-RU" sz="6400" dirty="0"/>
              <a:t> </a:t>
            </a:r>
            <a:r>
              <a:rPr lang="ru-RU" sz="6400" dirty="0" err="1"/>
              <a:t>глобальну</a:t>
            </a:r>
            <a:r>
              <a:rPr lang="ru-RU" sz="6400" dirty="0"/>
              <a:t> </a:t>
            </a:r>
            <a:r>
              <a:rPr lang="ru-RU" sz="6400" dirty="0" err="1"/>
              <a:t>стратегію</a:t>
            </a:r>
            <a:r>
              <a:rPr lang="ru-RU" sz="6400" dirty="0"/>
              <a:t> </a:t>
            </a:r>
            <a:r>
              <a:rPr lang="ru-RU" sz="6400" dirty="0" err="1"/>
              <a:t>боротьби</a:t>
            </a:r>
            <a:r>
              <a:rPr lang="ru-RU" sz="6400" dirty="0"/>
              <a:t> </a:t>
            </a:r>
            <a:r>
              <a:rPr lang="ru-RU" sz="6400" dirty="0" err="1"/>
              <a:t>зі</a:t>
            </a:r>
            <a:r>
              <a:rPr lang="ru-RU" sz="6400" dirty="0"/>
              <a:t> </a:t>
            </a:r>
            <a:r>
              <a:rPr lang="ru-RU" sz="6400" dirty="0" err="1"/>
              <a:t>СНІДом</a:t>
            </a:r>
            <a:r>
              <a:rPr lang="ru-RU" sz="6400" dirty="0"/>
              <a:t>. </a:t>
            </a:r>
            <a:r>
              <a:rPr lang="ru-RU" sz="6400" dirty="0" err="1"/>
              <a:t>Офіційно</a:t>
            </a:r>
            <a:r>
              <a:rPr lang="ru-RU" sz="6400" dirty="0"/>
              <a:t> </a:t>
            </a:r>
            <a:r>
              <a:rPr lang="ru-RU" sz="6400" dirty="0" err="1"/>
              <a:t>зареєстрований</a:t>
            </a:r>
            <a:r>
              <a:rPr lang="ru-RU" sz="6400" dirty="0"/>
              <a:t> перший препарат </a:t>
            </a:r>
            <a:r>
              <a:rPr lang="ru-RU" sz="6400" dirty="0" err="1"/>
              <a:t>проти</a:t>
            </a:r>
            <a:r>
              <a:rPr lang="ru-RU" sz="6400" dirty="0"/>
              <a:t> ВІЛ-</a:t>
            </a:r>
            <a:r>
              <a:rPr lang="ru-RU" sz="6400" dirty="0" err="1"/>
              <a:t>інфекції</a:t>
            </a:r>
            <a:r>
              <a:rPr lang="ru-RU" sz="6400" dirty="0"/>
              <a:t> — АЗТ (</a:t>
            </a:r>
            <a:r>
              <a:rPr lang="ru-RU" sz="6400" dirty="0" err="1" smtClean="0"/>
              <a:t>ретровір</a:t>
            </a:r>
            <a:r>
              <a:rPr lang="ru-RU" sz="6400" dirty="0" smtClean="0"/>
              <a:t>).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6107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23224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…в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 </a:t>
            </a:r>
            <a:r>
              <a:rPr lang="ru-RU" sz="3400" dirty="0"/>
              <a:t>1988 — 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</a:t>
            </a:r>
            <a:r>
              <a:rPr lang="ru-RU" sz="3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грудня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оголошено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Всесвітнім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Днем </a:t>
            </a:r>
            <a:r>
              <a:rPr lang="ru-RU" sz="3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Боротьби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СНІДом</a:t>
            </a:r>
            <a:r>
              <a:rPr lang="ru-RU" sz="3400" dirty="0"/>
              <a:t>. </a:t>
            </a:r>
            <a:r>
              <a:rPr lang="ru-RU" sz="3400" dirty="0" err="1"/>
              <a:t>Зареєстровано</a:t>
            </a:r>
            <a:r>
              <a:rPr lang="ru-RU" sz="3400" dirty="0"/>
              <a:t> першу смерть </a:t>
            </a:r>
            <a:r>
              <a:rPr lang="ru-RU" sz="3400" dirty="0" err="1"/>
              <a:t>від</a:t>
            </a:r>
            <a:r>
              <a:rPr lang="ru-RU" sz="3400" dirty="0"/>
              <a:t> </a:t>
            </a:r>
            <a:r>
              <a:rPr lang="ru-RU" sz="3400" dirty="0" err="1"/>
              <a:t>СНІДу</a:t>
            </a:r>
            <a:r>
              <a:rPr lang="ru-RU" sz="3400" dirty="0"/>
              <a:t> в </a:t>
            </a:r>
            <a:r>
              <a:rPr lang="ru-RU" sz="3400" dirty="0" err="1"/>
              <a:t>Україні</a:t>
            </a:r>
            <a:r>
              <a:rPr lang="ru-RU" sz="3400" dirty="0"/>
              <a:t>.</a:t>
            </a:r>
          </a:p>
          <a:p>
            <a:r>
              <a:rPr lang="ru-RU" sz="3400" dirty="0" smtClean="0"/>
              <a:t>1991 —</a:t>
            </a:r>
            <a:r>
              <a:rPr lang="ru-RU" sz="3400" dirty="0" err="1" smtClean="0"/>
              <a:t>прийнято</a:t>
            </a:r>
            <a:r>
              <a:rPr lang="ru-RU" sz="3400" dirty="0" smtClean="0"/>
              <a:t> </a:t>
            </a:r>
            <a:r>
              <a:rPr lang="ru-RU" sz="3400" dirty="0"/>
              <a:t>перший Закон «Про </a:t>
            </a:r>
            <a:r>
              <a:rPr lang="ru-RU" sz="3400" dirty="0" err="1"/>
              <a:t>запобігання</a:t>
            </a:r>
            <a:r>
              <a:rPr lang="ru-RU" sz="3400" dirty="0"/>
              <a:t> </a:t>
            </a:r>
            <a:r>
              <a:rPr lang="ru-RU" sz="3400" dirty="0" err="1"/>
              <a:t>захворюванню</a:t>
            </a:r>
            <a:r>
              <a:rPr lang="ru-RU" sz="3400" dirty="0"/>
              <a:t> на СНІД та </a:t>
            </a:r>
            <a:r>
              <a:rPr lang="ru-RU" sz="3400" dirty="0" err="1"/>
              <a:t>соціальний</a:t>
            </a:r>
            <a:r>
              <a:rPr lang="ru-RU" sz="3400" dirty="0"/>
              <a:t> </a:t>
            </a:r>
            <a:r>
              <a:rPr lang="ru-RU" sz="3400" dirty="0" err="1"/>
              <a:t>захист</a:t>
            </a:r>
            <a:r>
              <a:rPr lang="ru-RU" sz="3400" dirty="0"/>
              <a:t> </a:t>
            </a:r>
            <a:r>
              <a:rPr lang="ru-RU" sz="3400" dirty="0" err="1"/>
              <a:t>населення</a:t>
            </a:r>
            <a:r>
              <a:rPr lang="ru-RU" sz="3400" dirty="0"/>
              <a:t>». </a:t>
            </a:r>
            <a:r>
              <a:rPr lang="ru-RU" sz="3400" dirty="0" err="1"/>
              <a:t>Цього</a:t>
            </a:r>
            <a:r>
              <a:rPr lang="ru-RU" sz="3400" dirty="0"/>
              <a:t> року Франком Муром створено символ </a:t>
            </a:r>
            <a:r>
              <a:rPr lang="ru-RU" sz="3400" dirty="0" err="1"/>
              <a:t>всесвітнього</a:t>
            </a:r>
            <a:r>
              <a:rPr lang="ru-RU" sz="3400" dirty="0"/>
              <a:t> </a:t>
            </a:r>
            <a:r>
              <a:rPr lang="ru-RU" sz="3400" dirty="0" err="1"/>
              <a:t>антиСНІДівського</a:t>
            </a:r>
            <a:r>
              <a:rPr lang="ru-RU" sz="3400" dirty="0"/>
              <a:t> </a:t>
            </a:r>
            <a:r>
              <a:rPr lang="ru-RU" sz="3400" dirty="0" err="1"/>
              <a:t>руху</a:t>
            </a:r>
            <a:r>
              <a:rPr lang="ru-RU" sz="3400" dirty="0"/>
              <a:t> у </a:t>
            </a:r>
            <a:r>
              <a:rPr lang="ru-RU" sz="3400" dirty="0" err="1"/>
              <a:t>вигляді</a:t>
            </a:r>
            <a:r>
              <a:rPr lang="ru-RU" sz="3400" dirty="0"/>
              <a:t> </a:t>
            </a:r>
            <a:r>
              <a:rPr lang="ru-RU" sz="3400" dirty="0" err="1"/>
              <a:t>червоної</a:t>
            </a:r>
            <a:r>
              <a:rPr lang="ru-RU" sz="3400" dirty="0"/>
              <a:t> </a:t>
            </a:r>
            <a:r>
              <a:rPr lang="ru-RU" sz="3400" dirty="0" err="1"/>
              <a:t>стрічки</a:t>
            </a:r>
            <a:r>
              <a:rPr lang="ru-RU" sz="3400" dirty="0"/>
              <a:t>.</a:t>
            </a:r>
          </a:p>
          <a:p>
            <a:r>
              <a:rPr lang="ru-RU" sz="3400" dirty="0"/>
              <a:t>    1992 </a:t>
            </a:r>
            <a:r>
              <a:rPr lang="ru-RU" sz="3400" dirty="0" smtClean="0"/>
              <a:t>—</a:t>
            </a:r>
            <a:r>
              <a:rPr lang="ru-RU" sz="3400" dirty="0" err="1" smtClean="0"/>
              <a:t>прийнято</a:t>
            </a:r>
            <a:r>
              <a:rPr lang="ru-RU" sz="3400" dirty="0" smtClean="0"/>
              <a:t> </a:t>
            </a:r>
            <a:r>
              <a:rPr lang="ru-RU" sz="3400" dirty="0"/>
              <a:t>першу </a:t>
            </a:r>
            <a:r>
              <a:rPr lang="ru-RU" sz="3400" dirty="0" err="1"/>
              <a:t>програму</a:t>
            </a:r>
            <a:r>
              <a:rPr lang="ru-RU" sz="3400" dirty="0"/>
              <a:t> </a:t>
            </a:r>
            <a:r>
              <a:rPr lang="ru-RU" sz="3400" dirty="0" err="1"/>
              <a:t>профілактики</a:t>
            </a:r>
            <a:r>
              <a:rPr lang="ru-RU" sz="3400" dirty="0"/>
              <a:t> ВІЛ-</a:t>
            </a:r>
            <a:r>
              <a:rPr lang="ru-RU" sz="3400" dirty="0" err="1"/>
              <a:t>інфекції</a:t>
            </a:r>
            <a:r>
              <a:rPr lang="ru-RU" sz="3400" dirty="0"/>
              <a:t> СНІД.</a:t>
            </a:r>
          </a:p>
          <a:p>
            <a:r>
              <a:rPr lang="ru-RU" sz="3400" dirty="0"/>
              <a:t>    1993 </a:t>
            </a:r>
            <a:r>
              <a:rPr lang="ru-RU" sz="3400" dirty="0" smtClean="0"/>
              <a:t>—</a:t>
            </a:r>
            <a:r>
              <a:rPr lang="ru-RU" sz="3400" dirty="0" err="1" smtClean="0"/>
              <a:t>вперше</a:t>
            </a:r>
            <a:r>
              <a:rPr lang="ru-RU" sz="3400" dirty="0" smtClean="0"/>
              <a:t> </a:t>
            </a:r>
            <a:r>
              <a:rPr lang="ru-RU" sz="3400" dirty="0" err="1"/>
              <a:t>впроваджено</a:t>
            </a:r>
            <a:r>
              <a:rPr lang="ru-RU" sz="3400" dirty="0"/>
              <a:t> до й </a:t>
            </a:r>
            <a:r>
              <a:rPr lang="ru-RU" sz="3400" dirty="0" err="1"/>
              <a:t>після</a:t>
            </a:r>
            <a:r>
              <a:rPr lang="ru-RU" sz="3400" dirty="0"/>
              <a:t> </a:t>
            </a:r>
            <a:r>
              <a:rPr lang="ru-RU" sz="3400" dirty="0" err="1"/>
              <a:t>тестове</a:t>
            </a:r>
            <a:r>
              <a:rPr lang="ru-RU" sz="3400" dirty="0"/>
              <a:t> </a:t>
            </a:r>
            <a:r>
              <a:rPr lang="ru-RU" sz="3400" dirty="0" err="1"/>
              <a:t>консультування</a:t>
            </a:r>
            <a:r>
              <a:rPr lang="ru-RU" sz="3400" dirty="0"/>
              <a:t> — як </a:t>
            </a:r>
            <a:r>
              <a:rPr lang="ru-RU" sz="3400" dirty="0" err="1"/>
              <a:t>обов'язкове</a:t>
            </a:r>
            <a:r>
              <a:rPr lang="ru-RU" sz="3400" dirty="0"/>
              <a:t> при </a:t>
            </a:r>
            <a:r>
              <a:rPr lang="ru-RU" sz="3400" dirty="0" err="1"/>
              <a:t>обстеженні</a:t>
            </a:r>
            <a:r>
              <a:rPr lang="ru-RU" sz="3400" dirty="0"/>
              <a:t> на ВІЛ/СНІД.</a:t>
            </a:r>
          </a:p>
          <a:p>
            <a:r>
              <a:rPr lang="ru-RU" sz="3400" dirty="0"/>
              <a:t>    1987 — 1994 </a:t>
            </a:r>
            <a:r>
              <a:rPr lang="ru-RU" sz="3400" dirty="0" smtClean="0"/>
              <a:t>—</a:t>
            </a:r>
            <a:r>
              <a:rPr lang="ru-RU" sz="3400" dirty="0" err="1" smtClean="0"/>
              <a:t>офіційно</a:t>
            </a:r>
            <a:r>
              <a:rPr lang="ru-RU" sz="3400" dirty="0" smtClean="0"/>
              <a:t> </a:t>
            </a:r>
            <a:r>
              <a:rPr lang="ru-RU" sz="3400" dirty="0" err="1"/>
              <a:t>зареєстровано</a:t>
            </a:r>
            <a:r>
              <a:rPr lang="ru-RU" sz="3400" dirty="0"/>
              <a:t> 183 </a:t>
            </a:r>
            <a:r>
              <a:rPr lang="ru-RU" sz="3400" dirty="0" err="1"/>
              <a:t>випадки</a:t>
            </a:r>
            <a:r>
              <a:rPr lang="ru-RU" sz="3400" dirty="0"/>
              <a:t> ВІЛ-</a:t>
            </a:r>
            <a:r>
              <a:rPr lang="ru-RU" sz="3400" dirty="0" err="1"/>
              <a:t>інфекції</a:t>
            </a:r>
            <a:r>
              <a:rPr lang="ru-RU" sz="3400" dirty="0"/>
              <a:t>.</a:t>
            </a:r>
          </a:p>
          <a:p>
            <a:r>
              <a:rPr lang="ru-RU" sz="3400" dirty="0"/>
              <a:t>    1995 </a:t>
            </a:r>
            <a:r>
              <a:rPr lang="ru-RU" sz="3400" dirty="0" smtClean="0"/>
              <a:t>—</a:t>
            </a:r>
            <a:r>
              <a:rPr lang="ru-RU" sz="3400" dirty="0" err="1" smtClean="0"/>
              <a:t>поширення</a:t>
            </a:r>
            <a:r>
              <a:rPr lang="ru-RU" sz="3400" dirty="0" smtClean="0"/>
              <a:t> </a:t>
            </a:r>
            <a:r>
              <a:rPr lang="ru-RU" sz="3400" dirty="0"/>
              <a:t>ВІЛ-</a:t>
            </a:r>
            <a:r>
              <a:rPr lang="ru-RU" sz="3400" dirty="0" err="1"/>
              <a:t>інфекції</a:t>
            </a:r>
            <a:r>
              <a:rPr lang="ru-RU" sz="3400" dirty="0"/>
              <a:t>/СНІД </a:t>
            </a:r>
            <a:r>
              <a:rPr lang="ru-RU" sz="3400" dirty="0" err="1"/>
              <a:t>набуло</a:t>
            </a:r>
            <a:r>
              <a:rPr lang="ru-RU" sz="3400" dirty="0"/>
              <a:t> </a:t>
            </a:r>
            <a:r>
              <a:rPr lang="ru-RU" sz="3400" dirty="0" err="1"/>
              <a:t>епідемічного</a:t>
            </a:r>
            <a:r>
              <a:rPr lang="ru-RU" sz="3400" dirty="0"/>
              <a:t> характеру, </a:t>
            </a:r>
            <a:r>
              <a:rPr lang="ru-RU" sz="3400" dirty="0" err="1"/>
              <a:t>зареєстровано</a:t>
            </a:r>
            <a:r>
              <a:rPr lang="ru-RU" sz="3400" dirty="0"/>
              <a:t> 1490 </a:t>
            </a:r>
            <a:r>
              <a:rPr lang="ru-RU" sz="3400" dirty="0" err="1"/>
              <a:t>випадків</a:t>
            </a:r>
            <a:r>
              <a:rPr lang="ru-RU" sz="3400" dirty="0"/>
              <a:t> </a:t>
            </a:r>
            <a:r>
              <a:rPr lang="ru-RU" sz="3400" dirty="0" err="1"/>
              <a:t>інфікування</a:t>
            </a:r>
            <a:r>
              <a:rPr lang="ru-RU" sz="3400" dirty="0"/>
              <a:t> за </a:t>
            </a:r>
            <a:r>
              <a:rPr lang="ru-RU" sz="3400" dirty="0" err="1"/>
              <a:t>рік</a:t>
            </a:r>
            <a:r>
              <a:rPr lang="ru-RU" sz="3400" dirty="0"/>
              <a:t>; </a:t>
            </a:r>
            <a:r>
              <a:rPr lang="ru-RU" sz="3400" dirty="0" err="1"/>
              <a:t>прийнята</a:t>
            </a:r>
            <a:r>
              <a:rPr lang="ru-RU" sz="3400" dirty="0"/>
              <a:t> друга </a:t>
            </a:r>
            <a:r>
              <a:rPr lang="ru-RU" sz="3400" dirty="0" err="1"/>
              <a:t>програма</a:t>
            </a:r>
            <a:r>
              <a:rPr lang="ru-RU" sz="3400" dirty="0"/>
              <a:t> з </a:t>
            </a:r>
            <a:r>
              <a:rPr lang="ru-RU" sz="3400" dirty="0" err="1"/>
              <a:t>профілактики</a:t>
            </a:r>
            <a:r>
              <a:rPr lang="ru-RU" sz="3400" dirty="0"/>
              <a:t> ВІЛ-</a:t>
            </a:r>
            <a:r>
              <a:rPr lang="ru-RU" sz="3400" dirty="0" err="1"/>
              <a:t>інфекції</a:t>
            </a:r>
            <a:r>
              <a:rPr lang="ru-RU" sz="3400" dirty="0"/>
              <a:t>/СНІД.</a:t>
            </a:r>
          </a:p>
          <a:p>
            <a:r>
              <a:rPr lang="ru-RU" sz="3400" dirty="0"/>
              <a:t>    1996 — створено </a:t>
            </a:r>
            <a:r>
              <a:rPr lang="ru-RU" sz="3400" dirty="0" err="1"/>
              <a:t>програму</a:t>
            </a:r>
            <a:r>
              <a:rPr lang="ru-RU" sz="3400" dirty="0"/>
              <a:t> ООНСНІД (</a:t>
            </a:r>
            <a:r>
              <a:rPr lang="en-US" sz="3400" dirty="0"/>
              <a:t>UNAIDS).</a:t>
            </a:r>
          </a:p>
          <a:p>
            <a:r>
              <a:rPr lang="en-US" sz="3400" dirty="0"/>
              <a:t>    1998 — </a:t>
            </a:r>
            <a:r>
              <a:rPr lang="ru-RU" sz="3400" dirty="0" err="1"/>
              <a:t>прийнято</a:t>
            </a:r>
            <a:r>
              <a:rPr lang="ru-RU" sz="3400" dirty="0"/>
              <a:t> Закон </a:t>
            </a:r>
            <a:r>
              <a:rPr lang="ru-RU" sz="3400" dirty="0" err="1"/>
              <a:t>України</a:t>
            </a:r>
            <a:r>
              <a:rPr lang="ru-RU" sz="3400" dirty="0"/>
              <a:t> "Про </a:t>
            </a:r>
            <a:r>
              <a:rPr lang="ru-RU" sz="3400" dirty="0" err="1"/>
              <a:t>внесення</a:t>
            </a:r>
            <a:r>
              <a:rPr lang="ru-RU" sz="3400" dirty="0"/>
              <a:t> </a:t>
            </a:r>
            <a:r>
              <a:rPr lang="ru-RU" sz="3400" dirty="0" err="1"/>
              <a:t>змін</a:t>
            </a:r>
            <a:r>
              <a:rPr lang="ru-RU" sz="3400" dirty="0"/>
              <a:t> до закону </a:t>
            </a:r>
            <a:r>
              <a:rPr lang="ru-RU" sz="3400" dirty="0" err="1"/>
              <a:t>України</a:t>
            </a:r>
            <a:r>
              <a:rPr lang="ru-RU" sz="3400" dirty="0"/>
              <a:t> «Про </a:t>
            </a:r>
            <a:r>
              <a:rPr lang="ru-RU" sz="3400" dirty="0" err="1"/>
              <a:t>запобігання</a:t>
            </a:r>
            <a:r>
              <a:rPr lang="ru-RU" sz="3400" dirty="0"/>
              <a:t> </a:t>
            </a:r>
            <a:r>
              <a:rPr lang="ru-RU" sz="3400" dirty="0" err="1"/>
              <a:t>захворюванню</a:t>
            </a:r>
            <a:r>
              <a:rPr lang="ru-RU" sz="3400" dirty="0"/>
              <a:t> на СНІД та </a:t>
            </a:r>
            <a:r>
              <a:rPr lang="ru-RU" sz="3400" dirty="0" err="1"/>
              <a:t>соціальний</a:t>
            </a:r>
            <a:r>
              <a:rPr lang="ru-RU" sz="3400" dirty="0"/>
              <a:t> </a:t>
            </a:r>
            <a:r>
              <a:rPr lang="ru-RU" sz="3400" dirty="0" err="1"/>
              <a:t>захист</a:t>
            </a:r>
            <a:r>
              <a:rPr lang="ru-RU" sz="3400" dirty="0"/>
              <a:t> </a:t>
            </a:r>
            <a:r>
              <a:rPr lang="ru-RU" sz="3400" dirty="0" err="1"/>
              <a:t>населення</a:t>
            </a:r>
            <a:r>
              <a:rPr lang="ru-RU" sz="3400" dirty="0"/>
              <a:t>».</a:t>
            </a:r>
          </a:p>
          <a:p>
            <a:r>
              <a:rPr lang="ru-RU" sz="3400" dirty="0"/>
              <a:t>    1999 </a:t>
            </a:r>
            <a:r>
              <a:rPr lang="ru-RU" sz="3400" dirty="0" smtClean="0"/>
              <a:t>—</a:t>
            </a:r>
            <a:r>
              <a:rPr lang="ru-RU" sz="3400" dirty="0" err="1" smtClean="0"/>
              <a:t>прийнято</a:t>
            </a:r>
            <a:r>
              <a:rPr lang="ru-RU" sz="3400" dirty="0" smtClean="0"/>
              <a:t> </a:t>
            </a:r>
            <a:r>
              <a:rPr lang="ru-RU" sz="3400" dirty="0" err="1"/>
              <a:t>третю</a:t>
            </a:r>
            <a:r>
              <a:rPr lang="ru-RU" sz="3400" dirty="0"/>
              <a:t> </a:t>
            </a:r>
            <a:r>
              <a:rPr lang="ru-RU" sz="3400" dirty="0" err="1"/>
              <a:t>програму</a:t>
            </a:r>
            <a:r>
              <a:rPr lang="ru-RU" sz="3400" dirty="0"/>
              <a:t> з </a:t>
            </a:r>
            <a:r>
              <a:rPr lang="ru-RU" sz="3400" dirty="0" err="1"/>
              <a:t>профілактики</a:t>
            </a:r>
            <a:r>
              <a:rPr lang="ru-RU" sz="3400" dirty="0"/>
              <a:t> ВІЛ-</a:t>
            </a:r>
            <a:r>
              <a:rPr lang="ru-RU" sz="3400" dirty="0" err="1"/>
              <a:t>інфекції</a:t>
            </a:r>
            <a:r>
              <a:rPr lang="ru-RU" sz="3400" dirty="0"/>
              <a:t>/</a:t>
            </a:r>
            <a:r>
              <a:rPr lang="ru-RU" sz="3400" dirty="0" err="1"/>
              <a:t>СНІДу</a:t>
            </a:r>
            <a:r>
              <a:rPr lang="ru-RU" sz="3400" dirty="0"/>
              <a:t>.</a:t>
            </a:r>
          </a:p>
          <a:p>
            <a:r>
              <a:rPr lang="ru-RU" sz="3400" dirty="0"/>
              <a:t>    2001 </a:t>
            </a:r>
            <a:r>
              <a:rPr lang="ru-RU" sz="3400" dirty="0" smtClean="0"/>
              <a:t>—</a:t>
            </a:r>
            <a:r>
              <a:rPr lang="ru-RU" sz="3400" dirty="0" err="1" smtClean="0"/>
              <a:t>четверту</a:t>
            </a:r>
            <a:r>
              <a:rPr lang="ru-RU" sz="3400" dirty="0" smtClean="0"/>
              <a:t> </a:t>
            </a:r>
            <a:r>
              <a:rPr lang="ru-RU" sz="3400" dirty="0" err="1"/>
              <a:t>програму</a:t>
            </a:r>
            <a:r>
              <a:rPr lang="ru-RU" sz="3400" dirty="0"/>
              <a:t> з </a:t>
            </a:r>
            <a:r>
              <a:rPr lang="ru-RU" sz="3400" dirty="0" err="1"/>
              <a:t>профілактики</a:t>
            </a:r>
            <a:r>
              <a:rPr lang="ru-RU" sz="3400" dirty="0"/>
              <a:t> ВІЛ-</a:t>
            </a:r>
            <a:r>
              <a:rPr lang="ru-RU" sz="3400" dirty="0" err="1"/>
              <a:t>інфекції</a:t>
            </a:r>
            <a:r>
              <a:rPr lang="ru-RU" sz="3400" dirty="0"/>
              <a:t>/</a:t>
            </a:r>
            <a:r>
              <a:rPr lang="ru-RU" sz="3400" dirty="0" err="1"/>
              <a:t>СНІДу</a:t>
            </a:r>
            <a:r>
              <a:rPr lang="ru-RU" sz="3400" dirty="0"/>
              <a:t>. </a:t>
            </a:r>
            <a:r>
              <a:rPr lang="ru-RU" sz="3400" dirty="0" err="1"/>
              <a:t>Вперше</a:t>
            </a:r>
            <a:r>
              <a:rPr lang="ru-RU" sz="3400" dirty="0"/>
              <a:t> проведено </a:t>
            </a:r>
            <a:r>
              <a:rPr lang="ru-RU" sz="3400" dirty="0" err="1"/>
              <a:t>спеціальну</a:t>
            </a:r>
            <a:r>
              <a:rPr lang="ru-RU" sz="3400" dirty="0"/>
              <a:t> </a:t>
            </a:r>
            <a:r>
              <a:rPr lang="ru-RU" sz="3400" dirty="0" err="1"/>
              <a:t>сесію</a:t>
            </a:r>
            <a:r>
              <a:rPr lang="ru-RU" sz="3400" dirty="0"/>
              <a:t> ООН з проблем </a:t>
            </a:r>
            <a:r>
              <a:rPr lang="ru-RU" sz="3400" dirty="0" err="1"/>
              <a:t>СНІДу</a:t>
            </a:r>
            <a:r>
              <a:rPr lang="ru-RU" sz="3400" dirty="0"/>
              <a:t>.</a:t>
            </a:r>
          </a:p>
          <a:p>
            <a:r>
              <a:rPr lang="ru-RU" sz="3400" dirty="0"/>
              <a:t>    2002 — помер </a:t>
            </a:r>
            <a:r>
              <a:rPr lang="ru-RU" sz="3400" dirty="0" err="1"/>
              <a:t>від</a:t>
            </a:r>
            <a:r>
              <a:rPr lang="ru-RU" sz="3400" dirty="0"/>
              <a:t> СНІД Франк </a:t>
            </a:r>
            <a:r>
              <a:rPr lang="ru-RU" sz="3400" dirty="0" err="1"/>
              <a:t>Мур</a:t>
            </a:r>
            <a:r>
              <a:rPr lang="ru-RU" sz="3400" dirty="0"/>
              <a:t>, </a:t>
            </a:r>
            <a:r>
              <a:rPr lang="ru-RU" sz="3400" dirty="0" err="1"/>
              <a:t>який</a:t>
            </a:r>
            <a:r>
              <a:rPr lang="ru-RU" sz="3400" dirty="0"/>
              <a:t> створив </a:t>
            </a:r>
            <a:r>
              <a:rPr lang="ru-RU" sz="3400" dirty="0" err="1"/>
              <a:t>червону</a:t>
            </a:r>
            <a:r>
              <a:rPr lang="ru-RU" sz="3400" dirty="0"/>
              <a:t> </a:t>
            </a:r>
            <a:r>
              <a:rPr lang="ru-RU" sz="3400" dirty="0" err="1"/>
              <a:t>стрічку</a:t>
            </a:r>
            <a:r>
              <a:rPr lang="ru-RU" sz="3400" dirty="0"/>
              <a:t> — символ </a:t>
            </a:r>
            <a:r>
              <a:rPr lang="ru-RU" sz="3400" dirty="0" err="1"/>
              <a:t>боротьби</a:t>
            </a:r>
            <a:r>
              <a:rPr lang="ru-RU" sz="3400" dirty="0"/>
              <a:t> </a:t>
            </a:r>
            <a:r>
              <a:rPr lang="ru-RU" sz="3400" dirty="0" err="1"/>
              <a:t>зі</a:t>
            </a:r>
            <a:r>
              <a:rPr lang="ru-RU" sz="3400" dirty="0"/>
              <a:t> </a:t>
            </a:r>
            <a:r>
              <a:rPr lang="ru-RU" sz="3400" dirty="0" err="1"/>
              <a:t>СНІДом</a:t>
            </a:r>
            <a:endParaRPr lang="ru-RU" sz="3400" dirty="0"/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43642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84784"/>
            <a:ext cx="2143750" cy="37444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ВІЛ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трьома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чітко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визначеними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шляхами: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1. ВІЛ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передатися</a:t>
            </a:r>
            <a:r>
              <a:rPr lang="ru-RU" sz="2400" dirty="0"/>
              <a:t> при </a:t>
            </a:r>
            <a:r>
              <a:rPr lang="ru-RU" sz="2400" dirty="0" err="1"/>
              <a:t>незахищеному</a:t>
            </a:r>
            <a:r>
              <a:rPr lang="ru-RU" sz="2400" dirty="0"/>
              <a:t> </a:t>
            </a:r>
            <a:r>
              <a:rPr lang="ru-RU" sz="2400" dirty="0" err="1"/>
              <a:t>статевому</a:t>
            </a:r>
            <a:r>
              <a:rPr lang="ru-RU" sz="2400" dirty="0"/>
              <a:t> </a:t>
            </a:r>
            <a:r>
              <a:rPr lang="ru-RU" sz="2400" dirty="0" err="1" smtClean="0"/>
              <a:t>контакті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один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партнерів</a:t>
            </a:r>
            <a:r>
              <a:rPr lang="ru-RU" sz="2400" dirty="0"/>
              <a:t> є </a:t>
            </a:r>
            <a:r>
              <a:rPr lang="ru-RU" sz="2400" dirty="0" err="1"/>
              <a:t>носієм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2. ВІЛ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передаватися</a:t>
            </a:r>
            <a:r>
              <a:rPr lang="ru-RU" sz="2400" dirty="0"/>
              <a:t> через кров: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err="1" smtClean="0"/>
              <a:t>переливання</a:t>
            </a:r>
            <a:r>
              <a:rPr lang="ru-RU" sz="2400" dirty="0" smtClean="0"/>
              <a:t> </a:t>
            </a:r>
            <a:r>
              <a:rPr lang="ru-RU" sz="2400" dirty="0" err="1"/>
              <a:t>зараженої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/>
              <a:t>брудних</a:t>
            </a:r>
            <a:r>
              <a:rPr lang="ru-RU" sz="2400" dirty="0"/>
              <a:t> </a:t>
            </a:r>
            <a:r>
              <a:rPr lang="ru-RU" sz="2400" dirty="0" err="1"/>
              <a:t>шприців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прийому</a:t>
            </a:r>
            <a:r>
              <a:rPr lang="ru-RU" sz="2400" dirty="0"/>
              <a:t> </a:t>
            </a:r>
            <a:r>
              <a:rPr lang="ru-RU" sz="2400" dirty="0" err="1" smtClean="0"/>
              <a:t>наркотиків</a:t>
            </a:r>
            <a:r>
              <a:rPr lang="ru-RU" sz="2400" dirty="0" smtClean="0"/>
              <a:t>, </a:t>
            </a:r>
            <a:r>
              <a:rPr lang="ru-RU" sz="2400" dirty="0" err="1"/>
              <a:t>пірсинг</a:t>
            </a:r>
            <a:r>
              <a:rPr lang="ru-RU" sz="2400" dirty="0"/>
              <a:t>, </a:t>
            </a:r>
            <a:r>
              <a:rPr lang="ru-RU" sz="2400" dirty="0" err="1"/>
              <a:t>татуювання</a:t>
            </a:r>
            <a:r>
              <a:rPr lang="ru-RU" sz="2400" dirty="0"/>
              <a:t>,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забрудненого</a:t>
            </a:r>
            <a:r>
              <a:rPr lang="ru-RU" sz="2400" dirty="0"/>
              <a:t>, </a:t>
            </a:r>
            <a:r>
              <a:rPr lang="ru-RU" sz="2400" dirty="0" err="1"/>
              <a:t>зараженого</a:t>
            </a:r>
            <a:r>
              <a:rPr lang="ru-RU" sz="2400" dirty="0"/>
              <a:t> </a:t>
            </a:r>
            <a:r>
              <a:rPr lang="ru-RU" sz="2400" dirty="0" err="1"/>
              <a:t>кров'ю</a:t>
            </a:r>
            <a:r>
              <a:rPr lang="ru-RU" sz="2400" dirty="0"/>
              <a:t> </a:t>
            </a:r>
            <a:r>
              <a:rPr lang="ru-RU" sz="2400" dirty="0" err="1"/>
              <a:t>леза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3. ВІЛ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передаватися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ВІЛ-</a:t>
            </a:r>
            <a:r>
              <a:rPr lang="ru-RU" sz="2400" dirty="0" err="1"/>
              <a:t>позитивної</a:t>
            </a:r>
            <a:r>
              <a:rPr lang="ru-RU" sz="2400" dirty="0"/>
              <a:t> </a:t>
            </a:r>
            <a:r>
              <a:rPr lang="ru-RU" sz="2400" dirty="0" err="1"/>
              <a:t>матері</a:t>
            </a:r>
            <a:r>
              <a:rPr lang="ru-RU" sz="2400" dirty="0"/>
              <a:t> до </a:t>
            </a:r>
            <a:r>
              <a:rPr lang="ru-RU" sz="2400" dirty="0" err="1"/>
              <a:t>дитини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вагітності</a:t>
            </a:r>
            <a:r>
              <a:rPr lang="ru-RU" sz="2400" dirty="0"/>
              <a:t>, </a:t>
            </a:r>
            <a:r>
              <a:rPr lang="ru-RU" sz="2400" dirty="0" err="1"/>
              <a:t>пологів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годування</a:t>
            </a:r>
            <a:r>
              <a:rPr lang="ru-RU" sz="2400" dirty="0"/>
              <a:t> </a:t>
            </a:r>
            <a:r>
              <a:rPr lang="ru-RU" sz="2400" dirty="0" err="1"/>
              <a:t>груддю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803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2391105" cy="4176464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988840"/>
            <a:ext cx="8388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err="1" smtClean="0"/>
              <a:t>Шкіра</a:t>
            </a:r>
            <a:r>
              <a:rPr lang="ru-RU" dirty="0" smtClean="0"/>
              <a:t> </a:t>
            </a:r>
            <a:r>
              <a:rPr lang="ru-RU" dirty="0" err="1" smtClean="0"/>
              <a:t>нездоланний</a:t>
            </a:r>
            <a:r>
              <a:rPr lang="ru-RU" dirty="0" smtClean="0"/>
              <a:t> </a:t>
            </a:r>
            <a:r>
              <a:rPr lang="ru-RU" dirty="0" err="1" smtClean="0"/>
              <a:t>бар'єр</a:t>
            </a:r>
            <a:r>
              <a:rPr lang="ru-RU" dirty="0" smtClean="0"/>
              <a:t> для ВІЛ.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комахи</a:t>
            </a:r>
            <a:r>
              <a:rPr lang="ru-RU" dirty="0" smtClean="0"/>
              <a:t>, як </a:t>
            </a:r>
            <a:r>
              <a:rPr lang="ru-RU" dirty="0" err="1" smtClean="0"/>
              <a:t>комарі</a:t>
            </a:r>
            <a:r>
              <a:rPr lang="ru-RU" dirty="0" smtClean="0"/>
              <a:t>,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ПЕРЕНОСЯТЬ </a:t>
            </a:r>
            <a:r>
              <a:rPr lang="ru-RU" dirty="0" smtClean="0"/>
              <a:t>ВІЛ.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  </a:t>
            </a:r>
            <a:r>
              <a:rPr lang="ru-RU" dirty="0" err="1" smtClean="0"/>
              <a:t>торкатися</a:t>
            </a:r>
            <a:r>
              <a:rPr lang="ru-RU" dirty="0" smtClean="0"/>
              <a:t>, </a:t>
            </a:r>
            <a:r>
              <a:rPr lang="ru-RU" dirty="0" err="1" smtClean="0"/>
              <a:t>обніматися</a:t>
            </a:r>
            <a:r>
              <a:rPr lang="ru-RU" dirty="0" smtClean="0"/>
              <a:t>, </a:t>
            </a:r>
            <a:r>
              <a:rPr lang="ru-RU" dirty="0" err="1" smtClean="0"/>
              <a:t>цілуватися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ВІЛ-позитивною </a:t>
            </a:r>
            <a:r>
              <a:rPr lang="ru-RU" dirty="0" err="1" smtClean="0"/>
              <a:t>людиною</a:t>
            </a:r>
            <a:r>
              <a:rPr lang="ru-RU" dirty="0" smtClean="0"/>
              <a:t>,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носити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 ВІЛ-</a:t>
            </a:r>
            <a:r>
              <a:rPr lang="ru-RU" dirty="0" err="1" smtClean="0"/>
              <a:t>позитивної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предметами та </a:t>
            </a:r>
            <a:r>
              <a:rPr lang="ru-RU" dirty="0" err="1" smtClean="0"/>
              <a:t>пристроями</a:t>
            </a:r>
            <a:r>
              <a:rPr lang="ru-RU" dirty="0" smtClean="0"/>
              <a:t>, туалетом, душем, </a:t>
            </a:r>
            <a:r>
              <a:rPr lang="ru-RU" dirty="0" err="1" smtClean="0"/>
              <a:t>білизною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ВІЛ - </a:t>
            </a:r>
            <a:r>
              <a:rPr lang="ru-RU" dirty="0" err="1" smtClean="0"/>
              <a:t>інфікованою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ВІЛ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МОЖНА </a:t>
            </a:r>
            <a:r>
              <a:rPr lang="ru-RU" dirty="0" err="1" smtClean="0"/>
              <a:t>вдихнути</a:t>
            </a:r>
            <a:r>
              <a:rPr lang="ru-RU" dirty="0" smtClean="0"/>
              <a:t>,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МАЄ </a:t>
            </a:r>
            <a:r>
              <a:rPr lang="ru-RU" dirty="0" err="1" smtClean="0"/>
              <a:t>його</a:t>
            </a:r>
            <a:r>
              <a:rPr lang="ru-RU" dirty="0" smtClean="0"/>
              <a:t> в </a:t>
            </a:r>
            <a:r>
              <a:rPr lang="ru-RU" dirty="0" err="1" smtClean="0"/>
              <a:t>сльозах</a:t>
            </a:r>
            <a:r>
              <a:rPr lang="ru-RU" dirty="0" smtClean="0"/>
              <a:t>, поту, </a:t>
            </a:r>
            <a:r>
              <a:rPr lang="ru-RU" dirty="0" err="1" smtClean="0"/>
              <a:t>слині</a:t>
            </a:r>
            <a:r>
              <a:rPr lang="ru-RU" dirty="0" smtClean="0"/>
              <a:t>,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МОЖЛИВО </a:t>
            </a:r>
            <a:r>
              <a:rPr lang="ru-RU" dirty="0" err="1" smtClean="0"/>
              <a:t>заразитися</a:t>
            </a:r>
            <a:r>
              <a:rPr lang="ru-RU" dirty="0" smtClean="0"/>
              <a:t> </a:t>
            </a:r>
            <a:r>
              <a:rPr lang="ru-RU" dirty="0" err="1" smtClean="0"/>
              <a:t>доторкнувшись</a:t>
            </a:r>
            <a:r>
              <a:rPr lang="ru-RU" dirty="0" smtClean="0"/>
              <a:t> до </a:t>
            </a:r>
            <a:r>
              <a:rPr lang="ru-RU" dirty="0" err="1" smtClean="0"/>
              <a:t>зараженої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476672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Запам'ятай! 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37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21463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Прояви ВІЛ 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інфекції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ru-RU" sz="1600" dirty="0" err="1"/>
              <a:t>Збільшення</a:t>
            </a:r>
            <a:r>
              <a:rPr lang="ru-RU" sz="1600" dirty="0"/>
              <a:t> </a:t>
            </a:r>
            <a:r>
              <a:rPr lang="ru-RU" sz="1600" dirty="0" err="1"/>
              <a:t>лімфатичних</a:t>
            </a:r>
            <a:r>
              <a:rPr lang="ru-RU" sz="1600" dirty="0"/>
              <a:t> </a:t>
            </a:r>
            <a:r>
              <a:rPr lang="ru-RU" sz="1600" dirty="0" err="1"/>
              <a:t>вузлів</a:t>
            </a:r>
            <a:r>
              <a:rPr lang="ru-RU" sz="1600" dirty="0"/>
              <a:t> є </a:t>
            </a:r>
            <a:r>
              <a:rPr lang="ru-RU" sz="1600" dirty="0" err="1"/>
              <a:t>однією</a:t>
            </a:r>
            <a:r>
              <a:rPr lang="ru-RU" sz="1600" dirty="0"/>
              <a:t> з </a:t>
            </a:r>
            <a:r>
              <a:rPr lang="ru-RU" sz="1600" dirty="0" err="1"/>
              <a:t>ранніх</a:t>
            </a:r>
            <a:r>
              <a:rPr lang="ru-RU" sz="1600" dirty="0"/>
              <a:t> </a:t>
            </a:r>
            <a:r>
              <a:rPr lang="ru-RU" sz="1600" dirty="0" err="1"/>
              <a:t>ознак</a:t>
            </a:r>
            <a:r>
              <a:rPr lang="ru-RU" sz="1600" dirty="0"/>
              <a:t> ВІЛ - </a:t>
            </a:r>
            <a:r>
              <a:rPr lang="ru-RU" sz="1600" dirty="0" err="1"/>
              <a:t>інфекції</a:t>
            </a:r>
            <a:r>
              <a:rPr lang="ru-RU" sz="1600" dirty="0"/>
              <a:t>. </a:t>
            </a:r>
            <a:r>
              <a:rPr lang="ru-RU" sz="1600" dirty="0" err="1"/>
              <a:t>Лімфатичні</a:t>
            </a:r>
            <a:r>
              <a:rPr lang="ru-RU" sz="1600" dirty="0"/>
              <a:t> </a:t>
            </a:r>
            <a:r>
              <a:rPr lang="ru-RU" sz="1600" dirty="0" err="1"/>
              <a:t>вузли</a:t>
            </a:r>
            <a:r>
              <a:rPr lang="ru-RU" sz="1600" dirty="0"/>
              <a:t> </a:t>
            </a:r>
            <a:r>
              <a:rPr lang="ru-RU" sz="1600" dirty="0" err="1"/>
              <a:t>розміром</a:t>
            </a:r>
            <a:r>
              <a:rPr lang="ru-RU" sz="1600" dirty="0"/>
              <a:t> з горошину і </a:t>
            </a:r>
            <a:r>
              <a:rPr lang="ru-RU" sz="1600" dirty="0" err="1"/>
              <a:t>більше</a:t>
            </a:r>
            <a:r>
              <a:rPr lang="ru-RU" sz="1600" dirty="0"/>
              <a:t>, як правило, не </a:t>
            </a:r>
            <a:r>
              <a:rPr lang="ru-RU" sz="1600" dirty="0" err="1"/>
              <a:t>турбують</a:t>
            </a:r>
            <a:r>
              <a:rPr lang="ru-RU" sz="1600" dirty="0"/>
              <a:t> </a:t>
            </a:r>
            <a:r>
              <a:rPr lang="ru-RU" sz="1600" dirty="0" err="1"/>
              <a:t>людину</a:t>
            </a:r>
            <a:r>
              <a:rPr lang="ru-RU" sz="1600" dirty="0"/>
              <a:t>. </a:t>
            </a:r>
            <a:r>
              <a:rPr lang="ru-RU" sz="1600" dirty="0" err="1"/>
              <a:t>Збільшення</a:t>
            </a:r>
            <a:r>
              <a:rPr lang="ru-RU" sz="1600" dirty="0"/>
              <a:t> </a:t>
            </a:r>
            <a:r>
              <a:rPr lang="ru-RU" sz="1600" dirty="0" err="1"/>
              <a:t>лімфатичних</a:t>
            </a:r>
            <a:r>
              <a:rPr lang="ru-RU" sz="1600" dirty="0"/>
              <a:t> </a:t>
            </a:r>
            <a:r>
              <a:rPr lang="ru-RU" sz="1600" dirty="0" err="1"/>
              <a:t>вузлів</a:t>
            </a:r>
            <a:r>
              <a:rPr lang="ru-RU" sz="1600" dirty="0"/>
              <a:t> не </a:t>
            </a:r>
            <a:r>
              <a:rPr lang="ru-RU" sz="1600" dirty="0" err="1"/>
              <a:t>пов'язано</a:t>
            </a:r>
            <a:r>
              <a:rPr lang="ru-RU" sz="1600" dirty="0"/>
              <a:t> з </a:t>
            </a:r>
            <a:r>
              <a:rPr lang="ru-RU" sz="1600" dirty="0" err="1"/>
              <a:t>гострими</a:t>
            </a:r>
            <a:r>
              <a:rPr lang="ru-RU" sz="1600" dirty="0"/>
              <a:t> </a:t>
            </a:r>
            <a:r>
              <a:rPr lang="ru-RU" sz="1600" dirty="0" err="1"/>
              <a:t>захворюваннями</a:t>
            </a:r>
            <a:r>
              <a:rPr lang="ru-RU" sz="1600" dirty="0"/>
              <a:t> і </a:t>
            </a:r>
            <a:r>
              <a:rPr lang="ru-RU" sz="1600" dirty="0" err="1"/>
              <a:t>зберігається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3-х </a:t>
            </a:r>
            <a:r>
              <a:rPr lang="ru-RU" sz="1600" dirty="0" err="1"/>
              <a:t>місяців</a:t>
            </a:r>
            <a:r>
              <a:rPr lang="ru-RU" sz="1600" dirty="0"/>
              <a:t> і </a:t>
            </a:r>
            <a:r>
              <a:rPr lang="ru-RU" sz="1600" dirty="0" err="1"/>
              <a:t>більше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Збільшення</a:t>
            </a:r>
            <a:r>
              <a:rPr lang="ru-RU" sz="1600" dirty="0"/>
              <a:t> </a:t>
            </a:r>
            <a:r>
              <a:rPr lang="ru-RU" sz="1600" dirty="0" err="1"/>
              <a:t>розмірів</a:t>
            </a:r>
            <a:r>
              <a:rPr lang="ru-RU" sz="1600" dirty="0"/>
              <a:t> </a:t>
            </a:r>
            <a:r>
              <a:rPr lang="ru-RU" sz="1600" dirty="0" err="1"/>
              <a:t>печінки</a:t>
            </a:r>
            <a:r>
              <a:rPr lang="ru-RU" sz="1600" dirty="0"/>
              <a:t> і </a:t>
            </a:r>
            <a:r>
              <a:rPr lang="ru-RU" sz="1600" dirty="0" err="1"/>
              <a:t>селезінки</a:t>
            </a:r>
            <a:r>
              <a:rPr lang="ru-RU" sz="1600" dirty="0"/>
              <a:t> часто </a:t>
            </a:r>
            <a:r>
              <a:rPr lang="ru-RU" sz="1600" dirty="0" err="1"/>
              <a:t>спостерігаються</a:t>
            </a:r>
            <a:r>
              <a:rPr lang="ru-RU" sz="1600" dirty="0"/>
              <a:t> у людей з ВІЛ - </a:t>
            </a:r>
            <a:r>
              <a:rPr lang="ru-RU" sz="1600" dirty="0" err="1"/>
              <a:t>інфекцією</a:t>
            </a:r>
            <a:r>
              <a:rPr lang="ru-RU" sz="1600" dirty="0"/>
              <a:t>. </a:t>
            </a:r>
            <a:r>
              <a:rPr lang="ru-RU" sz="1600" dirty="0" err="1"/>
              <a:t>Виражене</a:t>
            </a:r>
            <a:r>
              <a:rPr lang="ru-RU" sz="1600" dirty="0"/>
              <a:t> </a:t>
            </a:r>
            <a:r>
              <a:rPr lang="ru-RU" sz="1600" dirty="0" err="1"/>
              <a:t>збільшення</a:t>
            </a:r>
            <a:r>
              <a:rPr lang="ru-RU" sz="1600" dirty="0"/>
              <a:t> </a:t>
            </a:r>
            <a:r>
              <a:rPr lang="ru-RU" sz="1600" dirty="0" err="1"/>
              <a:t>розмірів</a:t>
            </a:r>
            <a:r>
              <a:rPr lang="ru-RU" sz="1600" dirty="0"/>
              <a:t>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органів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призводити</a:t>
            </a:r>
            <a:r>
              <a:rPr lang="ru-RU" sz="1600" dirty="0"/>
              <a:t> до </a:t>
            </a:r>
            <a:r>
              <a:rPr lang="ru-RU" sz="1600" dirty="0" err="1"/>
              <a:t>збільшення</a:t>
            </a:r>
            <a:r>
              <a:rPr lang="ru-RU" sz="1600" dirty="0"/>
              <a:t> </a:t>
            </a:r>
            <a:r>
              <a:rPr lang="ru-RU" sz="1600" dirty="0" err="1"/>
              <a:t>розмірів</a:t>
            </a:r>
            <a:r>
              <a:rPr lang="ru-RU" sz="1600" dirty="0"/>
              <a:t> живота </a:t>
            </a:r>
            <a:endParaRPr lang="ru-RU" sz="1600" dirty="0" smtClean="0"/>
          </a:p>
          <a:p>
            <a:r>
              <a:rPr lang="ru-RU" sz="1600" dirty="0" err="1" smtClean="0"/>
              <a:t>Порушення</a:t>
            </a:r>
            <a:r>
              <a:rPr lang="ru-RU" sz="1600" dirty="0" smtClean="0"/>
              <a:t> </a:t>
            </a:r>
            <a:r>
              <a:rPr lang="ru-RU" sz="1600" dirty="0" err="1"/>
              <a:t>фізичного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при </a:t>
            </a:r>
            <a:r>
              <a:rPr lang="ru-RU" sz="1600" dirty="0" err="1"/>
              <a:t>прогресуванні</a:t>
            </a:r>
            <a:r>
              <a:rPr lang="ru-RU" sz="1600" dirty="0"/>
              <a:t> ВІЛ - </a:t>
            </a:r>
            <a:r>
              <a:rPr lang="ru-RU" sz="1600" dirty="0" err="1"/>
              <a:t>інфекції</a:t>
            </a:r>
            <a:r>
              <a:rPr lang="ru-RU" sz="1600" dirty="0"/>
              <a:t> </a:t>
            </a:r>
            <a:r>
              <a:rPr lang="ru-RU" sz="1600" dirty="0" err="1"/>
              <a:t>призводить</a:t>
            </a:r>
            <a:r>
              <a:rPr lang="ru-RU" sz="1600" dirty="0"/>
              <a:t> до  </a:t>
            </a:r>
            <a:r>
              <a:rPr lang="ru-RU" sz="1600" dirty="0" err="1"/>
              <a:t>розвитку</a:t>
            </a:r>
            <a:r>
              <a:rPr lang="ru-RU" sz="1600" dirty="0"/>
              <a:t> синдрому </a:t>
            </a:r>
            <a:r>
              <a:rPr lang="ru-RU" sz="1600" dirty="0" err="1"/>
              <a:t>виснаження</a:t>
            </a:r>
            <a:r>
              <a:rPr lang="ru-RU" sz="1600" dirty="0"/>
              <a:t> (</a:t>
            </a:r>
            <a:r>
              <a:rPr lang="ru-RU" sz="1600" dirty="0" err="1"/>
              <a:t>вастинг</a:t>
            </a:r>
            <a:r>
              <a:rPr lang="ru-RU" sz="1600" dirty="0"/>
              <a:t>-синдрому</a:t>
            </a:r>
            <a:r>
              <a:rPr lang="ru-RU" sz="1600" dirty="0" smtClean="0"/>
              <a:t>).</a:t>
            </a:r>
            <a:endParaRPr lang="ru-RU" sz="1600" dirty="0"/>
          </a:p>
          <a:p>
            <a:r>
              <a:rPr lang="ru-RU" sz="1600" dirty="0" err="1"/>
              <a:t>Ураження</a:t>
            </a:r>
            <a:r>
              <a:rPr lang="ru-RU" sz="1600" dirty="0"/>
              <a:t> </a:t>
            </a:r>
            <a:r>
              <a:rPr lang="ru-RU" sz="1600" dirty="0" err="1"/>
              <a:t>шкіри</a:t>
            </a:r>
            <a:r>
              <a:rPr lang="ru-RU" sz="1600" dirty="0"/>
              <a:t> часто </a:t>
            </a:r>
            <a:r>
              <a:rPr lang="ru-RU" sz="1600" dirty="0" err="1"/>
              <a:t>спостерігають</a:t>
            </a:r>
            <a:r>
              <a:rPr lang="ru-RU" sz="1600" dirty="0"/>
              <a:t> при ВІЛ - </a:t>
            </a:r>
            <a:r>
              <a:rPr lang="ru-RU" sz="1600" dirty="0" err="1"/>
              <a:t>інфекції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err="1" smtClean="0"/>
              <a:t>Прогресуюче</a:t>
            </a:r>
            <a:r>
              <a:rPr lang="ru-RU" sz="1600" dirty="0" smtClean="0"/>
              <a:t> </a:t>
            </a:r>
            <a:r>
              <a:rPr lang="ru-RU" sz="1600" dirty="0" err="1"/>
              <a:t>порушення</a:t>
            </a:r>
            <a:r>
              <a:rPr lang="ru-RU" sz="1600" dirty="0"/>
              <a:t> </a:t>
            </a:r>
            <a:r>
              <a:rPr lang="ru-RU" sz="1600" dirty="0" err="1"/>
              <a:t>функції</a:t>
            </a:r>
            <a:r>
              <a:rPr lang="ru-RU" sz="1600" dirty="0"/>
              <a:t> </a:t>
            </a:r>
            <a:r>
              <a:rPr lang="ru-RU" sz="1600" dirty="0" err="1"/>
              <a:t>імунної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при ВІЛ - </a:t>
            </a:r>
            <a:r>
              <a:rPr lang="ru-RU" sz="1600" dirty="0" err="1"/>
              <a:t>інфекції</a:t>
            </a:r>
            <a:r>
              <a:rPr lang="ru-RU" sz="1600" dirty="0"/>
              <a:t> </a:t>
            </a:r>
            <a:r>
              <a:rPr lang="ru-RU" sz="1600" dirty="0" err="1"/>
              <a:t>призводить</a:t>
            </a:r>
            <a:r>
              <a:rPr lang="ru-RU" sz="1600" dirty="0"/>
              <a:t> до того,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мікроорганізми</a:t>
            </a:r>
            <a:r>
              <a:rPr lang="ru-RU" sz="1600" dirty="0"/>
              <a:t> і </a:t>
            </a:r>
            <a:r>
              <a:rPr lang="ru-RU" sz="1600" dirty="0" err="1"/>
              <a:t>віруси</a:t>
            </a:r>
            <a:r>
              <a:rPr lang="ru-RU" sz="1600" dirty="0"/>
              <a:t> — </a:t>
            </a:r>
            <a:r>
              <a:rPr lang="ru-RU" sz="1600" dirty="0" err="1"/>
              <a:t>природні</a:t>
            </a:r>
            <a:r>
              <a:rPr lang="ru-RU" sz="1600" dirty="0"/>
              <a:t> </a:t>
            </a:r>
            <a:r>
              <a:rPr lang="ru-RU" sz="1600" dirty="0" err="1"/>
              <a:t>мешканці</a:t>
            </a:r>
            <a:r>
              <a:rPr lang="ru-RU" sz="1600" dirty="0"/>
              <a:t> </a:t>
            </a:r>
            <a:r>
              <a:rPr lang="ru-RU" sz="1600" dirty="0" err="1"/>
              <a:t>зовнішнього</a:t>
            </a:r>
            <a:r>
              <a:rPr lang="ru-RU" sz="1600" dirty="0"/>
              <a:t> </a:t>
            </a:r>
            <a:r>
              <a:rPr lang="ru-RU" sz="1600" dirty="0" err="1" smtClean="0"/>
              <a:t>середовища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викликають</a:t>
            </a:r>
            <a:r>
              <a:rPr lang="ru-RU" sz="1600" dirty="0" smtClean="0"/>
              <a:t> </a:t>
            </a:r>
            <a:r>
              <a:rPr lang="ru-RU" sz="1600" dirty="0"/>
              <a:t>у хворого </a:t>
            </a:r>
            <a:r>
              <a:rPr lang="ru-RU" sz="1600" dirty="0" err="1"/>
              <a:t>захворювання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називаються</a:t>
            </a:r>
            <a:r>
              <a:rPr lang="ru-RU" sz="1600" dirty="0"/>
              <a:t> </a:t>
            </a:r>
            <a:r>
              <a:rPr lang="ru-RU" sz="1600" dirty="0" err="1"/>
              <a:t>опортуністичними</a:t>
            </a:r>
            <a:r>
              <a:rPr lang="ru-RU" sz="1600" dirty="0"/>
              <a:t> </a:t>
            </a:r>
            <a:r>
              <a:rPr lang="ru-RU" sz="1600" dirty="0" err="1"/>
              <a:t>інфекціями</a:t>
            </a:r>
            <a:r>
              <a:rPr lang="ru-RU" sz="1600" dirty="0"/>
              <a:t> (</a:t>
            </a:r>
            <a:r>
              <a:rPr lang="ru-RU" sz="1600" dirty="0" err="1"/>
              <a:t>опортуніст</a:t>
            </a:r>
            <a:r>
              <a:rPr lang="ru-RU" sz="1600" dirty="0"/>
              <a:t> - </a:t>
            </a:r>
            <a:r>
              <a:rPr lang="ru-RU" sz="1600" dirty="0" err="1"/>
              <a:t>пристосованець</a:t>
            </a:r>
            <a:r>
              <a:rPr lang="ru-RU" sz="1600" dirty="0"/>
              <a:t>).</a:t>
            </a:r>
          </a:p>
          <a:p>
            <a:r>
              <a:rPr lang="ru-RU" sz="1600" dirty="0"/>
              <a:t>Одним з </a:t>
            </a:r>
            <a:r>
              <a:rPr lang="ru-RU" sz="1600" dirty="0" err="1"/>
              <a:t>проявів</a:t>
            </a:r>
            <a:r>
              <a:rPr lang="ru-RU" sz="1600" dirty="0"/>
              <a:t> ВІЛ - </a:t>
            </a:r>
            <a:r>
              <a:rPr lang="ru-RU" sz="1600" dirty="0" err="1"/>
              <a:t>інфекції</a:t>
            </a:r>
            <a:r>
              <a:rPr lang="ru-RU" sz="1600" dirty="0"/>
              <a:t> є </a:t>
            </a:r>
            <a:r>
              <a:rPr lang="ru-RU" sz="1600" dirty="0" err="1"/>
              <a:t>поява</a:t>
            </a:r>
            <a:r>
              <a:rPr lang="ru-RU" sz="1600" dirty="0"/>
              <a:t> </a:t>
            </a:r>
            <a:r>
              <a:rPr lang="ru-RU" sz="1600" dirty="0" err="1"/>
              <a:t>пухлин</a:t>
            </a:r>
            <a:r>
              <a:rPr lang="ru-RU" sz="1600" dirty="0"/>
              <a:t> (Саркома </a:t>
            </a:r>
            <a:r>
              <a:rPr lang="ru-RU" sz="1600" dirty="0" err="1"/>
              <a:t>Капоші</a:t>
            </a:r>
            <a:r>
              <a:rPr lang="ru-RU" sz="1600" dirty="0"/>
              <a:t>, </a:t>
            </a:r>
            <a:r>
              <a:rPr lang="ru-RU" sz="1600" dirty="0" err="1"/>
              <a:t>злоякісні</a:t>
            </a:r>
            <a:r>
              <a:rPr lang="ru-RU" sz="1600" dirty="0"/>
              <a:t> </a:t>
            </a:r>
            <a:r>
              <a:rPr lang="ru-RU" sz="1600" dirty="0" err="1"/>
              <a:t>лімфоми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лімфосаркоми</a:t>
            </a:r>
            <a:r>
              <a:rPr lang="ru-RU" sz="1600" dirty="0"/>
              <a:t>).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5798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" y="-8008"/>
            <a:ext cx="4581525" cy="343852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4290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17568"/>
            <a:ext cx="4591424" cy="344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1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6"/>
            <a:ext cx="21463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Перебіг</a:t>
            </a:r>
            <a:r>
              <a:rPr lang="ru-RU" dirty="0"/>
              <a:t> ВІЛ - </a:t>
            </a:r>
            <a:r>
              <a:rPr lang="ru-RU" dirty="0" err="1"/>
              <a:t>інфекції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Клінічна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стадія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інкубаційного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 ВІЛ - </a:t>
            </a:r>
            <a:r>
              <a:rPr lang="ru-RU" dirty="0" err="1"/>
              <a:t>інфекції</a:t>
            </a:r>
            <a:r>
              <a:rPr lang="ru-RU" dirty="0"/>
              <a:t> становить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до шести </a:t>
            </a:r>
            <a:r>
              <a:rPr lang="ru-RU" dirty="0" err="1"/>
              <a:t>тижнів</a:t>
            </a:r>
            <a:r>
              <a:rPr lang="ru-RU" dirty="0"/>
              <a:t>, у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ВІЛ - </a:t>
            </a:r>
            <a:r>
              <a:rPr lang="ru-RU" dirty="0" err="1"/>
              <a:t>інфікованих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5 до 10, а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і до 20 </a:t>
            </a:r>
            <a:r>
              <a:rPr lang="ru-RU" dirty="0" err="1"/>
              <a:t>років</a:t>
            </a:r>
            <a:r>
              <a:rPr lang="ru-RU" dirty="0"/>
              <a:t>) не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жодних</a:t>
            </a:r>
            <a:r>
              <a:rPr lang="ru-RU" dirty="0"/>
              <a:t> </a:t>
            </a:r>
            <a:r>
              <a:rPr lang="ru-RU" dirty="0" err="1"/>
              <a:t>симптомів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у </a:t>
            </a:r>
            <a:r>
              <a:rPr lang="ru-RU" dirty="0" err="1"/>
              <a:t>невеликої</a:t>
            </a:r>
            <a:r>
              <a:rPr lang="ru-RU" dirty="0"/>
              <a:t> </a:t>
            </a:r>
            <a:r>
              <a:rPr lang="ru-RU" dirty="0" err="1"/>
              <a:t>ачстини</a:t>
            </a:r>
            <a:r>
              <a:rPr lang="ru-RU" dirty="0"/>
              <a:t> ВІЛ - </a:t>
            </a:r>
            <a:r>
              <a:rPr lang="ru-RU" dirty="0" err="1"/>
              <a:t>інфікованих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клінічні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гострої</a:t>
            </a:r>
            <a:r>
              <a:rPr lang="ru-RU" dirty="0"/>
              <a:t> </a:t>
            </a:r>
            <a:r>
              <a:rPr lang="ru-RU" dirty="0" err="1"/>
              <a:t>вірусної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: </a:t>
            </a:r>
            <a:r>
              <a:rPr lang="ru-RU" dirty="0" err="1"/>
              <a:t>висока</a:t>
            </a:r>
            <a:r>
              <a:rPr lang="ru-RU" dirty="0"/>
              <a:t> температура, </a:t>
            </a:r>
            <a:r>
              <a:rPr lang="ru-RU" dirty="0" err="1"/>
              <a:t>болі</a:t>
            </a:r>
            <a:r>
              <a:rPr lang="ru-RU" dirty="0"/>
              <a:t> у </a:t>
            </a:r>
            <a:r>
              <a:rPr lang="ru-RU" dirty="0" err="1"/>
              <a:t>горлі</a:t>
            </a:r>
            <a:r>
              <a:rPr lang="ru-RU" dirty="0"/>
              <a:t>, </a:t>
            </a:r>
            <a:r>
              <a:rPr lang="ru-RU" dirty="0" err="1"/>
              <a:t>слібкість</a:t>
            </a:r>
            <a:r>
              <a:rPr lang="ru-RU" dirty="0"/>
              <a:t>, </a:t>
            </a:r>
            <a:r>
              <a:rPr lang="ru-RU" dirty="0" err="1"/>
              <a:t>міалгії</a:t>
            </a:r>
            <a:r>
              <a:rPr lang="ru-RU" dirty="0"/>
              <a:t>, </a:t>
            </a:r>
            <a:r>
              <a:rPr lang="ru-RU" dirty="0" err="1"/>
              <a:t>артралгії</a:t>
            </a:r>
            <a:r>
              <a:rPr lang="ru-RU" dirty="0"/>
              <a:t>, </a:t>
            </a:r>
            <a:r>
              <a:rPr lang="ru-RU" dirty="0" err="1"/>
              <a:t>висипка</a:t>
            </a:r>
            <a:r>
              <a:rPr lang="ru-RU" dirty="0"/>
              <a:t>,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завушних</a:t>
            </a:r>
            <a:r>
              <a:rPr lang="ru-RU" dirty="0"/>
              <a:t>, </a:t>
            </a:r>
            <a:r>
              <a:rPr lang="ru-RU" dirty="0" err="1"/>
              <a:t>шийних</a:t>
            </a:r>
            <a:r>
              <a:rPr lang="ru-RU" dirty="0"/>
              <a:t>, над - і </a:t>
            </a:r>
            <a:r>
              <a:rPr lang="ru-RU" dirty="0" err="1"/>
              <a:t>підключичних</a:t>
            </a:r>
            <a:r>
              <a:rPr lang="ru-RU" dirty="0"/>
              <a:t>, </a:t>
            </a:r>
            <a:r>
              <a:rPr lang="ru-RU" dirty="0" err="1"/>
              <a:t>підпахових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лімфатичних</a:t>
            </a:r>
            <a:r>
              <a:rPr lang="ru-RU" dirty="0"/>
              <a:t> </a:t>
            </a:r>
            <a:r>
              <a:rPr lang="ru-RU" dirty="0" err="1"/>
              <a:t>вузлів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.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вищеназвані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згасають</a:t>
            </a:r>
            <a:r>
              <a:rPr lang="ru-RU" dirty="0"/>
              <a:t> і ВІЛ - </a:t>
            </a:r>
            <a:r>
              <a:rPr lang="ru-RU" dirty="0" err="1"/>
              <a:t>інфекція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безсимптомного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. В </a:t>
            </a:r>
            <a:r>
              <a:rPr lang="ru-RU" dirty="0" err="1"/>
              <a:t>цей</a:t>
            </a:r>
            <a:r>
              <a:rPr lang="ru-RU" dirty="0"/>
              <a:t> час ВІЛ - </a:t>
            </a:r>
            <a:r>
              <a:rPr lang="ru-RU" dirty="0" err="1"/>
              <a:t>інфіковані</a:t>
            </a:r>
            <a:r>
              <a:rPr lang="ru-RU" dirty="0"/>
              <a:t>, як правило, </a:t>
            </a:r>
            <a:r>
              <a:rPr lang="ru-RU" dirty="0" err="1"/>
              <a:t>почуваються</a:t>
            </a:r>
            <a:r>
              <a:rPr lang="ru-RU" dirty="0"/>
              <a:t> добре, </a:t>
            </a:r>
            <a:r>
              <a:rPr lang="ru-RU" dirty="0" err="1"/>
              <a:t>ведуть</a:t>
            </a:r>
            <a:r>
              <a:rPr lang="ru-RU" dirty="0"/>
              <a:t> </a:t>
            </a:r>
            <a:r>
              <a:rPr lang="ru-RU" dirty="0" err="1"/>
              <a:t>звичайне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часу </a:t>
            </a:r>
            <a:r>
              <a:rPr lang="ru-RU" dirty="0" err="1"/>
              <a:t>безсимптомного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розмножується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безсимптомна</a:t>
            </a:r>
            <a:r>
              <a:rPr lang="ru-RU" dirty="0"/>
              <a:t> </a:t>
            </a:r>
            <a:r>
              <a:rPr lang="ru-RU" dirty="0" err="1"/>
              <a:t>інфекція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переходити</a:t>
            </a:r>
            <a:r>
              <a:rPr lang="ru-RU" dirty="0"/>
              <a:t> у </a:t>
            </a:r>
            <a:r>
              <a:rPr lang="ru-RU" dirty="0" err="1"/>
              <a:t>персистуючу</a:t>
            </a:r>
            <a:r>
              <a:rPr lang="ru-RU" dirty="0"/>
              <a:t> </a:t>
            </a:r>
            <a:r>
              <a:rPr lang="ru-RU" dirty="0" err="1"/>
              <a:t>генералізовану</a:t>
            </a:r>
            <a:r>
              <a:rPr lang="ru-RU" dirty="0"/>
              <a:t> </a:t>
            </a:r>
            <a:r>
              <a:rPr lang="ru-RU" dirty="0" err="1"/>
              <a:t>лімфаденопатію</a:t>
            </a:r>
            <a:r>
              <a:rPr lang="ru-RU" dirty="0"/>
              <a:t> (ПГЛ).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лімфовузлів</a:t>
            </a:r>
            <a:r>
              <a:rPr lang="ru-RU" dirty="0"/>
              <a:t>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випадково</a:t>
            </a:r>
            <a:r>
              <a:rPr lang="ru-RU" dirty="0"/>
              <a:t>  при </a:t>
            </a:r>
            <a:r>
              <a:rPr lang="ru-RU" dirty="0" err="1"/>
              <a:t>медичному</a:t>
            </a:r>
            <a:r>
              <a:rPr lang="ru-RU" dirty="0"/>
              <a:t> </a:t>
            </a:r>
            <a:r>
              <a:rPr lang="ru-RU" dirty="0" err="1"/>
              <a:t>огляді</a:t>
            </a:r>
            <a:r>
              <a:rPr lang="ru-RU" dirty="0"/>
              <a:t>. </a:t>
            </a:r>
            <a:r>
              <a:rPr lang="ru-RU" dirty="0" err="1"/>
              <a:t>Здебільшого</a:t>
            </a:r>
            <a:r>
              <a:rPr lang="ru-RU" dirty="0"/>
              <a:t> вони не </a:t>
            </a:r>
            <a:r>
              <a:rPr lang="ru-RU" dirty="0" err="1"/>
              <a:t>турбують</a:t>
            </a:r>
            <a:r>
              <a:rPr lang="ru-RU" dirty="0"/>
              <a:t> ВІЛ - </a:t>
            </a:r>
            <a:r>
              <a:rPr lang="ru-RU" dirty="0" err="1"/>
              <a:t>інфіковану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. Вони не </a:t>
            </a:r>
            <a:r>
              <a:rPr lang="ru-RU" dirty="0" err="1"/>
              <a:t>болючі</a:t>
            </a:r>
            <a:r>
              <a:rPr lang="ru-RU" dirty="0"/>
              <a:t>, </a:t>
            </a:r>
            <a:r>
              <a:rPr lang="ru-RU" dirty="0" err="1"/>
              <a:t>м'які</a:t>
            </a:r>
            <a:r>
              <a:rPr lang="ru-RU" dirty="0"/>
              <a:t>, не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навколишньою</a:t>
            </a:r>
            <a:r>
              <a:rPr lang="ru-RU" dirty="0"/>
              <a:t> </a:t>
            </a:r>
            <a:r>
              <a:rPr lang="ru-RU" dirty="0" err="1"/>
              <a:t>клітковиною</a:t>
            </a:r>
            <a:r>
              <a:rPr lang="ru-RU" dirty="0"/>
              <a:t>,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над ними </a:t>
            </a:r>
            <a:r>
              <a:rPr lang="ru-RU" dirty="0" err="1"/>
              <a:t>незмінний</a:t>
            </a:r>
            <a:r>
              <a:rPr lang="ru-RU" dirty="0"/>
              <a:t>. В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лімфовузли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зменшуватись</a:t>
            </a:r>
            <a:r>
              <a:rPr lang="ru-RU" dirty="0"/>
              <a:t> у </a:t>
            </a:r>
            <a:r>
              <a:rPr lang="ru-RU" dirty="0" err="1"/>
              <a:t>розмірі</a:t>
            </a:r>
            <a:r>
              <a:rPr lang="ru-RU" dirty="0"/>
              <a:t> та </a:t>
            </a:r>
            <a:r>
              <a:rPr lang="ru-RU" dirty="0" err="1"/>
              <a:t>ставати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щільними</a:t>
            </a:r>
            <a:r>
              <a:rPr lang="ru-RU" dirty="0"/>
              <a:t> (</a:t>
            </a:r>
            <a:r>
              <a:rPr lang="ru-RU" dirty="0" err="1"/>
              <a:t>твердими</a:t>
            </a:r>
            <a:r>
              <a:rPr lang="ru-RU" dirty="0"/>
              <a:t>) </a:t>
            </a:r>
            <a:r>
              <a:rPr lang="ru-RU" dirty="0" err="1"/>
              <a:t>проте</a:t>
            </a:r>
            <a:r>
              <a:rPr lang="ru-RU" dirty="0"/>
              <a:t> не </a:t>
            </a:r>
            <a:r>
              <a:rPr lang="ru-RU" dirty="0" err="1"/>
              <a:t>болять</a:t>
            </a:r>
            <a:r>
              <a:rPr lang="ru-RU" dirty="0"/>
              <a:t>. У </a:t>
            </a:r>
            <a:r>
              <a:rPr lang="ru-RU" dirty="0" err="1"/>
              <a:t>частини</a:t>
            </a:r>
            <a:r>
              <a:rPr lang="ru-RU" dirty="0"/>
              <a:t> ВІЛ - </a:t>
            </a:r>
            <a:r>
              <a:rPr lang="ru-RU" dirty="0" err="1"/>
              <a:t>інфікованих</a:t>
            </a:r>
            <a:r>
              <a:rPr lang="ru-RU" dirty="0"/>
              <a:t> ПГЛ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 температурою (39°С і </a:t>
            </a:r>
            <a:r>
              <a:rPr lang="ru-RU" dirty="0" err="1"/>
              <a:t>вище</a:t>
            </a:r>
            <a:r>
              <a:rPr lang="ru-RU" dirty="0"/>
              <a:t>), ознобами, </a:t>
            </a:r>
            <a:r>
              <a:rPr lang="ru-RU" dirty="0" err="1"/>
              <a:t>посиленим</a:t>
            </a:r>
            <a:r>
              <a:rPr lang="ru-RU" dirty="0"/>
              <a:t> </a:t>
            </a:r>
            <a:r>
              <a:rPr lang="ru-RU" dirty="0" err="1"/>
              <a:t>потовиділенням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21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113</TotalTime>
  <Words>1419</Words>
  <Application>Microsoft Office PowerPoint</Application>
  <PresentationFormat>Экран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Тема6</vt:lpstr>
      <vt:lpstr>  С  Н  І  Д </vt:lpstr>
      <vt:lpstr>Снід</vt:lpstr>
      <vt:lpstr>Історія</vt:lpstr>
      <vt:lpstr>…в Україні</vt:lpstr>
      <vt:lpstr>ВІЛ передається трьома чітко визначеними шляхами:</vt:lpstr>
      <vt:lpstr>Презентация PowerPoint</vt:lpstr>
      <vt:lpstr>Прояви ВІЛ - інфекції</vt:lpstr>
      <vt:lpstr>Презентация PowerPoint</vt:lpstr>
      <vt:lpstr>Перебіг ВІЛ - інфекції</vt:lpstr>
      <vt:lpstr>Презентация PowerPoint</vt:lpstr>
      <vt:lpstr>Презентация PowerPoint</vt:lpstr>
      <vt:lpstr>Презентация PowerPoint</vt:lpstr>
      <vt:lpstr>Період «вікна»</vt:lpstr>
      <vt:lpstr>Стійкість вірусу в навколишньому середовищі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 Н  ІД </dc:title>
  <dc:creator>Admin</dc:creator>
  <cp:lastModifiedBy>Admin</cp:lastModifiedBy>
  <cp:revision>9</cp:revision>
  <dcterms:created xsi:type="dcterms:W3CDTF">2013-12-05T15:20:32Z</dcterms:created>
  <dcterms:modified xsi:type="dcterms:W3CDTF">2013-12-05T17:14:18Z</dcterms:modified>
</cp:coreProperties>
</file>