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13.12.2011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13.12.2011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4%D1%96%D1%94%D1%82%D0%B0" TargetMode="External"/><Relationship Id="rId3" Type="http://schemas.openxmlformats.org/officeDocument/2006/relationships/hyperlink" Target="http://uk.wikipedia.org/w/index.php?title=%D0%A2%D0%B5%D0%BD%D0%B5%D0%B7%D0%BC&amp;action=edit&amp;redlink=1" TargetMode="External"/><Relationship Id="rId7" Type="http://schemas.openxmlformats.org/officeDocument/2006/relationships/hyperlink" Target="http://uk.wikipedia.org/w/index.php?title=%D0%93%D0%B5%D0%BB%D1%8C%D0%BC%D1%96%D0%BD%D1%82%D0%BE%D0%B7&amp;action=edit&amp;redlink=1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Relationship Id="rId6" Type="http://schemas.openxmlformats.org/officeDocument/2006/relationships/hyperlink" Target="http://uk.wikipedia.org/w/index.php?title=%D0%93%D0%B5%D0%BC%D0%BE%D1%80%D0%B0%D0%B3%D1%96%D1%8F&amp;action=edit&amp;redlink=1" TargetMode="External"/><Relationship Id="rId5" Type="http://schemas.openxmlformats.org/officeDocument/2006/relationships/hyperlink" Target="http://uk.wikipedia.org/wiki/%D0%9A%D0%B0%D1%82%D0%B0%D1%80" TargetMode="External"/><Relationship Id="rId4" Type="http://schemas.openxmlformats.org/officeDocument/2006/relationships/hyperlink" Target="http://uk.wikipedia.org/w/index.php?title=%D0%93%D1%96%D0%BF%D0%B5%D1%80%D0%B5%D0%BC%D1%96%D1%8F&amp;action=edit&amp;redlink=1" TargetMode="External"/><Relationship Id="rId9" Type="http://schemas.openxmlformats.org/officeDocument/2006/relationships/hyperlink" Target="http://uk.wikipedia.org/wiki/%D0%86%D0%BD%D1%82%D0%BE%D0%BA%D1%81%D0%B8%D0%BA%D0%B0%D1%86%D1%96%D1%8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5400" dirty="0" err="1" smtClean="0"/>
              <a:t>Дитяч</a:t>
            </a:r>
            <a:r>
              <a:rPr lang="uk-UA" sz="5400" dirty="0" smtClean="0"/>
              <a:t>і інфекційні захворювання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anchor="ctr">
            <a:normAutofit/>
          </a:bodyPr>
          <a:lstStyle/>
          <a:p>
            <a:r>
              <a:rPr lang="uk-UA" dirty="0" smtClean="0"/>
              <a:t>Підготувала учениця </a:t>
            </a:r>
            <a:r>
              <a:rPr lang="en-US" dirty="0" smtClean="0"/>
              <a:t>I </a:t>
            </a:r>
            <a:r>
              <a:rPr lang="uk-UA" dirty="0" smtClean="0"/>
              <a:t>курсу</a:t>
            </a:r>
          </a:p>
          <a:p>
            <a:r>
              <a:rPr lang="uk-UA" dirty="0" smtClean="0"/>
              <a:t>Фізико-математичного </a:t>
            </a:r>
            <a:r>
              <a:rPr lang="uk-UA" dirty="0" smtClean="0"/>
              <a:t>класу</a:t>
            </a:r>
          </a:p>
          <a:p>
            <a:r>
              <a:rPr lang="uk-UA" dirty="0" smtClean="0"/>
              <a:t>Кучерявець  І.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611px-Streptococcus_pyogenes_0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43025" y="1285860"/>
            <a:ext cx="5310582" cy="521497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err="1" smtClean="0"/>
              <a:t>Ангіна</a:t>
            </a:r>
            <a:r>
              <a:rPr lang="ru-RU" sz="4400" dirty="0" smtClean="0"/>
              <a:t> 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ru-RU" b="1" dirty="0" err="1" smtClean="0"/>
              <a:t>Гострий</a:t>
            </a:r>
            <a:r>
              <a:rPr lang="ru-RU" b="1" dirty="0" smtClean="0"/>
              <a:t> </a:t>
            </a:r>
            <a:r>
              <a:rPr lang="ru-RU" b="1" dirty="0" err="1" smtClean="0"/>
              <a:t>тонзиліт</a:t>
            </a:r>
            <a:r>
              <a:rPr lang="ru-RU" dirty="0" smtClean="0"/>
              <a:t> (</a:t>
            </a:r>
            <a:r>
              <a:rPr lang="ru-RU" b="1" dirty="0" err="1" smtClean="0"/>
              <a:t>Ангіна</a:t>
            </a:r>
            <a:r>
              <a:rPr lang="ru-RU" dirty="0" smtClean="0"/>
              <a:t> </a:t>
            </a:r>
            <a:r>
              <a:rPr lang="ru-RU" dirty="0" err="1" smtClean="0"/>
              <a:t>піднебінних</a:t>
            </a:r>
            <a:r>
              <a:rPr lang="ru-RU" dirty="0" smtClean="0"/>
              <a:t> </a:t>
            </a:r>
            <a:r>
              <a:rPr lang="ru-RU" dirty="0" err="1" smtClean="0"/>
              <a:t>мигдаликів</a:t>
            </a:r>
            <a:r>
              <a:rPr lang="ru-RU" dirty="0" smtClean="0"/>
              <a:t>) - </a:t>
            </a:r>
            <a:r>
              <a:rPr lang="ru-RU" dirty="0" err="1" smtClean="0"/>
              <a:t>гостре</a:t>
            </a:r>
            <a:r>
              <a:rPr lang="ru-RU" dirty="0" smtClean="0"/>
              <a:t> </a:t>
            </a:r>
            <a:r>
              <a:rPr lang="ru-RU" dirty="0" err="1" smtClean="0"/>
              <a:t>інфекційне</a:t>
            </a:r>
            <a:r>
              <a:rPr lang="ru-RU" dirty="0" smtClean="0"/>
              <a:t> </a:t>
            </a:r>
            <a:r>
              <a:rPr lang="ru-RU" dirty="0" err="1" smtClean="0"/>
              <a:t>захворювання</a:t>
            </a:r>
            <a:r>
              <a:rPr lang="ru-RU" dirty="0" smtClean="0"/>
              <a:t>, яке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 </a:t>
            </a:r>
            <a:r>
              <a:rPr lang="ru-RU" dirty="0" err="1" smtClean="0"/>
              <a:t>запаленням</a:t>
            </a:r>
            <a:r>
              <a:rPr lang="ru-RU" dirty="0" smtClean="0"/>
              <a:t> </a:t>
            </a:r>
            <a:r>
              <a:rPr lang="ru-RU" dirty="0" err="1" smtClean="0"/>
              <a:t>зокрема</a:t>
            </a:r>
            <a:r>
              <a:rPr lang="ru-RU" dirty="0" smtClean="0"/>
              <a:t> </a:t>
            </a:r>
            <a:r>
              <a:rPr lang="ru-RU" dirty="0" err="1" smtClean="0"/>
              <a:t>обох</a:t>
            </a:r>
            <a:r>
              <a:rPr lang="ru-RU" dirty="0" smtClean="0"/>
              <a:t> </a:t>
            </a:r>
            <a:r>
              <a:rPr lang="ru-RU" dirty="0" err="1" smtClean="0"/>
              <a:t>піднебінних</a:t>
            </a:r>
            <a:r>
              <a:rPr lang="ru-RU" dirty="0" smtClean="0"/>
              <a:t> </a:t>
            </a:r>
            <a:r>
              <a:rPr lang="ru-RU" dirty="0" err="1" smtClean="0"/>
              <a:t>мигдаликів,слизової</a:t>
            </a:r>
            <a:r>
              <a:rPr lang="ru-RU" dirty="0" smtClean="0"/>
              <a:t> </a:t>
            </a:r>
            <a:r>
              <a:rPr lang="ru-RU" dirty="0" err="1" smtClean="0"/>
              <a:t>оболонки</a:t>
            </a:r>
            <a:r>
              <a:rPr lang="ru-RU" dirty="0" smtClean="0"/>
              <a:t> горла, </a:t>
            </a:r>
            <a:r>
              <a:rPr lang="ru-RU" dirty="0" err="1" smtClean="0"/>
              <a:t>лімфаденоїдного</a:t>
            </a:r>
            <a:r>
              <a:rPr lang="ru-RU" dirty="0" smtClean="0"/>
              <a:t> </a:t>
            </a:r>
            <a:r>
              <a:rPr lang="ru-RU" dirty="0" err="1" smtClean="0"/>
              <a:t>глоткового</a:t>
            </a:r>
            <a:r>
              <a:rPr lang="ru-RU" dirty="0" smtClean="0"/>
              <a:t> </a:t>
            </a:r>
            <a:r>
              <a:rPr lang="ru-RU" dirty="0" err="1" smtClean="0"/>
              <a:t>кільця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спричиняється</a:t>
            </a:r>
            <a:r>
              <a:rPr lang="ru-RU" dirty="0" smtClean="0"/>
              <a:t> </a:t>
            </a:r>
            <a:r>
              <a:rPr lang="ru-RU" dirty="0" err="1" smtClean="0"/>
              <a:t>деякими</a:t>
            </a:r>
            <a:r>
              <a:rPr lang="ru-RU" dirty="0" smtClean="0"/>
              <a:t> </a:t>
            </a:r>
            <a:r>
              <a:rPr lang="ru-RU" dirty="0" err="1" smtClean="0"/>
              <a:t>мікроорганізмами</a:t>
            </a:r>
            <a:r>
              <a:rPr lang="ru-RU" dirty="0" smtClean="0"/>
              <a:t>, </a:t>
            </a:r>
            <a:r>
              <a:rPr lang="ru-RU" dirty="0" err="1" smtClean="0"/>
              <a:t>здебільшого</a:t>
            </a:r>
            <a:r>
              <a:rPr lang="ru-RU" dirty="0" smtClean="0"/>
              <a:t> </a:t>
            </a:r>
            <a:r>
              <a:rPr lang="ru-RU" dirty="0" err="1" smtClean="0"/>
              <a:t>стрептококом</a:t>
            </a:r>
            <a:r>
              <a:rPr lang="ru-RU" dirty="0" smtClean="0"/>
              <a:t>, </a:t>
            </a:r>
            <a:r>
              <a:rPr lang="ru-RU" dirty="0" err="1" smtClean="0"/>
              <a:t>стафілококом</a:t>
            </a:r>
            <a:r>
              <a:rPr lang="ru-RU" dirty="0" smtClean="0"/>
              <a:t> та </a:t>
            </a:r>
            <a:r>
              <a:rPr lang="ru-RU" dirty="0" err="1" smtClean="0"/>
              <a:t>пневмококом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28" y="1071546"/>
            <a:ext cx="586803" cy="4681637"/>
          </a:xfrm>
        </p:spPr>
        <p:txBody>
          <a:bodyPr/>
          <a:lstStyle/>
          <a:p>
            <a:r>
              <a:rPr lang="ru-RU" b="0" dirty="0" err="1" smtClean="0"/>
              <a:t>Катаральна</a:t>
            </a:r>
            <a:r>
              <a:rPr lang="ru-RU" b="0" dirty="0" smtClean="0"/>
              <a:t> </a:t>
            </a:r>
            <a:r>
              <a:rPr lang="ru-RU" b="0" dirty="0" err="1" smtClean="0"/>
              <a:t>ангіна</a:t>
            </a:r>
            <a:endParaRPr lang="ru-RU" dirty="0"/>
          </a:p>
        </p:txBody>
      </p:sp>
      <p:pic>
        <p:nvPicPr>
          <p:cNvPr id="6" name="Рисунок 5" descr="734px-Tonsillitis_-_cdc_6323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9196" r="9196"/>
          <a:stretch>
            <a:fillRect/>
          </a:stretch>
        </p:blipFill>
        <p:spPr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429256" y="1071546"/>
            <a:ext cx="3249987" cy="4719251"/>
          </a:xfrm>
        </p:spPr>
        <p:txBody>
          <a:bodyPr/>
          <a:lstStyle/>
          <a:p>
            <a:r>
              <a:rPr lang="ru-RU" dirty="0" err="1" smtClean="0"/>
              <a:t>Джерелом</a:t>
            </a:r>
            <a:r>
              <a:rPr lang="ru-RU" dirty="0" smtClean="0"/>
              <a:t> </a:t>
            </a:r>
            <a:r>
              <a:rPr lang="ru-RU" dirty="0" err="1" smtClean="0"/>
              <a:t>інфекції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, хвора на </a:t>
            </a:r>
            <a:r>
              <a:rPr lang="ru-RU" dirty="0" err="1" smtClean="0"/>
              <a:t>ангіну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іншу</a:t>
            </a:r>
            <a:r>
              <a:rPr lang="ru-RU" dirty="0" smtClean="0"/>
              <a:t> </a:t>
            </a:r>
            <a:r>
              <a:rPr lang="ru-RU" dirty="0" err="1" smtClean="0"/>
              <a:t>стрептококову</a:t>
            </a:r>
            <a:r>
              <a:rPr lang="ru-RU" dirty="0" smtClean="0"/>
              <a:t> </a:t>
            </a:r>
            <a:r>
              <a:rPr lang="ru-RU" dirty="0" err="1" smtClean="0"/>
              <a:t>інфекцію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реконвалесцент</a:t>
            </a:r>
            <a:r>
              <a:rPr lang="ru-RU" dirty="0" smtClean="0"/>
              <a:t>, </a:t>
            </a:r>
            <a:r>
              <a:rPr lang="ru-RU" dirty="0" err="1" smtClean="0"/>
              <a:t>рідше</a:t>
            </a:r>
            <a:r>
              <a:rPr lang="ru-RU" dirty="0" smtClean="0"/>
              <a:t> — здоровий </a:t>
            </a:r>
            <a:r>
              <a:rPr lang="ru-RU" dirty="0" err="1" smtClean="0"/>
              <a:t>носій</a:t>
            </a:r>
            <a:r>
              <a:rPr lang="ru-RU" dirty="0" smtClean="0"/>
              <a:t> </a:t>
            </a:r>
            <a:r>
              <a:rPr lang="ru-RU" dirty="0" err="1" smtClean="0"/>
              <a:t>гемолітичного</a:t>
            </a:r>
            <a:r>
              <a:rPr lang="ru-RU" dirty="0" smtClean="0"/>
              <a:t> </a:t>
            </a:r>
            <a:r>
              <a:rPr lang="ru-RU" dirty="0" err="1" smtClean="0"/>
              <a:t>стрептокока</a:t>
            </a:r>
            <a:r>
              <a:rPr lang="ru-RU" dirty="0" smtClean="0"/>
              <a:t>. Передача </a:t>
            </a:r>
            <a:r>
              <a:rPr lang="ru-RU" dirty="0" err="1" smtClean="0"/>
              <a:t>інфекції</a:t>
            </a:r>
            <a:r>
              <a:rPr lang="ru-RU" dirty="0" smtClean="0"/>
              <a:t> </a:t>
            </a:r>
            <a:r>
              <a:rPr lang="ru-RU" dirty="0" err="1" smtClean="0"/>
              <a:t>здійснюється</a:t>
            </a:r>
            <a:r>
              <a:rPr lang="ru-RU" dirty="0" smtClean="0"/>
              <a:t> </a:t>
            </a:r>
            <a:r>
              <a:rPr lang="ru-RU" dirty="0" err="1" smtClean="0"/>
              <a:t>повітряно-крапельним</a:t>
            </a:r>
            <a:r>
              <a:rPr lang="ru-RU" dirty="0" smtClean="0"/>
              <a:t> шляхом, </a:t>
            </a:r>
            <a:r>
              <a:rPr lang="ru-RU" dirty="0" err="1" smtClean="0"/>
              <a:t>іноді</a:t>
            </a:r>
            <a:r>
              <a:rPr lang="ru-RU" dirty="0" smtClean="0"/>
              <a:t> — </a:t>
            </a:r>
            <a:r>
              <a:rPr lang="ru-RU" dirty="0" err="1" smtClean="0"/>
              <a:t>аліментарним</a:t>
            </a:r>
            <a:r>
              <a:rPr lang="ru-RU" dirty="0" smtClean="0"/>
              <a:t>. </a:t>
            </a:r>
            <a:r>
              <a:rPr lang="ru-RU" dirty="0" err="1" smtClean="0"/>
              <a:t>Захворюваність</a:t>
            </a:r>
            <a:r>
              <a:rPr lang="ru-RU" dirty="0" smtClean="0"/>
              <a:t> </a:t>
            </a:r>
            <a:r>
              <a:rPr lang="ru-RU" dirty="0" err="1" smtClean="0"/>
              <a:t>зростає</a:t>
            </a:r>
            <a:r>
              <a:rPr lang="ru-RU" dirty="0" smtClean="0"/>
              <a:t> в </a:t>
            </a:r>
            <a:r>
              <a:rPr lang="ru-RU" dirty="0" err="1" smtClean="0"/>
              <a:t>холодну</a:t>
            </a:r>
            <a:r>
              <a:rPr lang="ru-RU" dirty="0" smtClean="0"/>
              <a:t> пору року, особливо </a:t>
            </a:r>
            <a:r>
              <a:rPr lang="ru-RU" dirty="0" err="1" smtClean="0"/>
              <a:t>напровесні</a:t>
            </a:r>
            <a:r>
              <a:rPr lang="ru-RU" dirty="0" smtClean="0"/>
              <a:t> та </a:t>
            </a:r>
            <a:r>
              <a:rPr lang="ru-RU" dirty="0" err="1" smtClean="0"/>
              <a:t>восени</a:t>
            </a:r>
            <a:r>
              <a:rPr lang="ru-RU" dirty="0" smtClean="0"/>
              <a:t>, коли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не </a:t>
            </a:r>
            <a:r>
              <a:rPr lang="ru-RU" dirty="0" err="1" smtClean="0"/>
              <a:t>встигає</a:t>
            </a:r>
            <a:r>
              <a:rPr lang="ru-RU" dirty="0" smtClean="0"/>
              <a:t> </a:t>
            </a:r>
            <a:r>
              <a:rPr lang="ru-RU" dirty="0" err="1" smtClean="0"/>
              <a:t>пристосуватись</a:t>
            </a:r>
            <a:r>
              <a:rPr lang="ru-RU" dirty="0" smtClean="0"/>
              <a:t> до </a:t>
            </a:r>
            <a:r>
              <a:rPr lang="ru-RU" dirty="0" err="1" smtClean="0"/>
              <a:t>різких</a:t>
            </a:r>
            <a:r>
              <a:rPr lang="ru-RU" dirty="0" smtClean="0"/>
              <a:t> </a:t>
            </a:r>
            <a:r>
              <a:rPr lang="ru-RU" dirty="0" err="1" smtClean="0"/>
              <a:t>змін</a:t>
            </a:r>
            <a:r>
              <a:rPr lang="ru-RU" dirty="0" smtClean="0"/>
              <a:t> </a:t>
            </a:r>
            <a:r>
              <a:rPr lang="ru-RU" dirty="0" err="1" smtClean="0"/>
              <a:t>температури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характерною для </a:t>
            </a:r>
            <a:r>
              <a:rPr lang="ru-RU" dirty="0" err="1" smtClean="0"/>
              <a:t>нещодавно</a:t>
            </a:r>
            <a:r>
              <a:rPr lang="ru-RU" dirty="0" smtClean="0"/>
              <a:t> </a:t>
            </a:r>
            <a:r>
              <a:rPr lang="ru-RU" dirty="0" err="1" smtClean="0"/>
              <a:t>сформованих</a:t>
            </a:r>
            <a:r>
              <a:rPr lang="ru-RU" dirty="0" smtClean="0"/>
              <a:t> </a:t>
            </a:r>
            <a:r>
              <a:rPr lang="ru-RU" dirty="0" err="1" smtClean="0"/>
              <a:t>колективів</a:t>
            </a:r>
            <a:r>
              <a:rPr lang="ru-RU" dirty="0" smtClean="0"/>
              <a:t> (</a:t>
            </a:r>
            <a:r>
              <a:rPr lang="ru-RU" dirty="0" err="1" smtClean="0"/>
              <a:t>студентські</a:t>
            </a:r>
            <a:r>
              <a:rPr lang="ru-RU" dirty="0" smtClean="0"/>
              <a:t> </a:t>
            </a:r>
            <a:r>
              <a:rPr lang="ru-RU" dirty="0" err="1" smtClean="0"/>
              <a:t>гуртожитки</a:t>
            </a:r>
            <a:r>
              <a:rPr lang="ru-RU" dirty="0" smtClean="0"/>
              <a:t>, </a:t>
            </a:r>
            <a:r>
              <a:rPr lang="ru-RU" dirty="0" err="1" smtClean="0"/>
              <a:t>військові</a:t>
            </a:r>
            <a:r>
              <a:rPr lang="ru-RU" dirty="0" smtClean="0"/>
              <a:t> </a:t>
            </a:r>
            <a:r>
              <a:rPr lang="ru-RU" dirty="0" err="1" smtClean="0"/>
              <a:t>колективи</a:t>
            </a:r>
            <a:r>
              <a:rPr lang="ru-RU" dirty="0" smtClean="0"/>
              <a:t>, </a:t>
            </a:r>
            <a:r>
              <a:rPr lang="ru-RU" dirty="0" err="1" smtClean="0"/>
              <a:t>дитячі</a:t>
            </a:r>
            <a:r>
              <a:rPr lang="ru-RU" dirty="0" smtClean="0"/>
              <a:t> </a:t>
            </a:r>
            <a:r>
              <a:rPr lang="ru-RU" dirty="0" err="1" smtClean="0"/>
              <a:t>заклади</a:t>
            </a:r>
            <a:r>
              <a:rPr lang="ru-RU" dirty="0" smtClean="0"/>
              <a:t>). </a:t>
            </a:r>
            <a:r>
              <a:rPr lang="ru-RU" dirty="0" err="1" smtClean="0"/>
              <a:t>Спостерігаються</a:t>
            </a:r>
            <a:r>
              <a:rPr lang="ru-RU" dirty="0" smtClean="0"/>
              <a:t> як </a:t>
            </a:r>
            <a:r>
              <a:rPr lang="ru-RU" dirty="0" err="1" smtClean="0"/>
              <a:t>спорадичні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,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епідемічні</a:t>
            </a:r>
            <a:r>
              <a:rPr lang="ru-RU" dirty="0" smtClean="0"/>
              <a:t> </a:t>
            </a:r>
            <a:r>
              <a:rPr lang="ru-RU" dirty="0" err="1" smtClean="0"/>
              <a:t>спалахи</a:t>
            </a:r>
            <a:r>
              <a:rPr lang="ru-RU" dirty="0" smtClean="0"/>
              <a:t>. </a:t>
            </a:r>
            <a:r>
              <a:rPr lang="ru-RU" dirty="0" err="1" smtClean="0"/>
              <a:t>Особлива</a:t>
            </a:r>
            <a:r>
              <a:rPr lang="ru-RU" dirty="0" smtClean="0"/>
              <a:t> </a:t>
            </a:r>
            <a:r>
              <a:rPr lang="ru-RU" dirty="0" err="1" smtClean="0"/>
              <a:t>сприйнятливість</a:t>
            </a:r>
            <a:r>
              <a:rPr lang="ru-RU" dirty="0" smtClean="0"/>
              <a:t> до </a:t>
            </a:r>
            <a:r>
              <a:rPr lang="ru-RU" dirty="0" err="1" smtClean="0"/>
              <a:t>ангіни</a:t>
            </a:r>
            <a:r>
              <a:rPr lang="ru-RU" dirty="0" smtClean="0"/>
              <a:t> </a:t>
            </a:r>
            <a:r>
              <a:rPr lang="ru-RU" dirty="0" err="1" smtClean="0"/>
              <a:t>помічається</a:t>
            </a:r>
            <a:r>
              <a:rPr lang="ru-RU" dirty="0" smtClean="0"/>
              <a:t> у людей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слабкою</a:t>
            </a:r>
            <a:r>
              <a:rPr lang="ru-RU" dirty="0" smtClean="0"/>
              <a:t> </a:t>
            </a:r>
            <a:r>
              <a:rPr lang="ru-RU" dirty="0" err="1" smtClean="0"/>
              <a:t>опірністю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28" y="1071546"/>
            <a:ext cx="586803" cy="4681637"/>
          </a:xfrm>
        </p:spPr>
        <p:txBody>
          <a:bodyPr/>
          <a:lstStyle/>
          <a:p>
            <a:r>
              <a:rPr lang="ru-RU" b="0" dirty="0" smtClean="0"/>
              <a:t>Лакунарна </a:t>
            </a:r>
            <a:r>
              <a:rPr lang="ru-RU" b="0" dirty="0" err="1" smtClean="0"/>
              <a:t>ангіна</a:t>
            </a:r>
            <a:endParaRPr lang="ru-RU" dirty="0"/>
          </a:p>
        </p:txBody>
      </p:sp>
      <p:pic>
        <p:nvPicPr>
          <p:cNvPr id="5" name="Рисунок 4" descr="787px-Tonsillitis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1881" r="11881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429256" y="1071546"/>
            <a:ext cx="3249987" cy="4719251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З перших </a:t>
            </a:r>
            <a:r>
              <a:rPr lang="ru-RU" dirty="0" err="1" smtClean="0"/>
              <a:t>днів</a:t>
            </a:r>
            <a:r>
              <a:rPr lang="ru-RU" dirty="0" smtClean="0"/>
              <a:t> </a:t>
            </a:r>
            <a:r>
              <a:rPr lang="ru-RU" dirty="0" err="1" smtClean="0"/>
              <a:t>хвороби</a:t>
            </a:r>
            <a:r>
              <a:rPr lang="ru-RU" dirty="0" smtClean="0"/>
              <a:t> </a:t>
            </a:r>
            <a:r>
              <a:rPr lang="ru-RU" dirty="0" err="1" smtClean="0"/>
              <a:t>відзначають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</a:t>
            </a:r>
            <a:r>
              <a:rPr lang="ru-RU" dirty="0" err="1" smtClean="0"/>
              <a:t>ураження</a:t>
            </a:r>
            <a:r>
              <a:rPr lang="ru-RU" dirty="0" smtClean="0"/>
              <a:t> </a:t>
            </a:r>
            <a:r>
              <a:rPr lang="ru-RU" dirty="0" err="1" smtClean="0"/>
              <a:t>серцево-судинної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: </a:t>
            </a:r>
            <a:r>
              <a:rPr lang="ru-RU" dirty="0" err="1" smtClean="0"/>
              <a:t>тахікардію</a:t>
            </a:r>
            <a:r>
              <a:rPr lang="ru-RU" dirty="0" smtClean="0"/>
              <a:t>, </a:t>
            </a:r>
            <a:r>
              <a:rPr lang="ru-RU" dirty="0" err="1" smtClean="0"/>
              <a:t>приглушені</a:t>
            </a:r>
            <a:r>
              <a:rPr lang="ru-RU" dirty="0" smtClean="0"/>
              <a:t> тони </a:t>
            </a:r>
            <a:r>
              <a:rPr lang="ru-RU" dirty="0" err="1" smtClean="0"/>
              <a:t>серця</a:t>
            </a:r>
            <a:r>
              <a:rPr lang="ru-RU" dirty="0" smtClean="0"/>
              <a:t>, </a:t>
            </a:r>
            <a:r>
              <a:rPr lang="ru-RU" dirty="0" err="1" smtClean="0"/>
              <a:t>гіпотонію</a:t>
            </a:r>
            <a:r>
              <a:rPr lang="ru-RU" dirty="0" smtClean="0"/>
              <a:t>, </a:t>
            </a:r>
            <a:r>
              <a:rPr lang="ru-RU" dirty="0" err="1" smtClean="0"/>
              <a:t>іноді</a:t>
            </a:r>
            <a:r>
              <a:rPr lang="ru-RU" dirty="0" smtClean="0"/>
              <a:t>, </a:t>
            </a:r>
            <a:r>
              <a:rPr lang="ru-RU" dirty="0" err="1" smtClean="0"/>
              <a:t>загрудинний</a:t>
            </a:r>
            <a:r>
              <a:rPr lang="ru-RU" dirty="0" smtClean="0"/>
              <a:t> </a:t>
            </a:r>
            <a:r>
              <a:rPr lang="ru-RU" dirty="0" err="1" smtClean="0"/>
              <a:t>біль</a:t>
            </a:r>
            <a:r>
              <a:rPr lang="ru-RU" dirty="0" smtClean="0"/>
              <a:t>, </a:t>
            </a:r>
            <a:r>
              <a:rPr lang="ru-RU" dirty="0" err="1" smtClean="0"/>
              <a:t>значний</a:t>
            </a:r>
            <a:r>
              <a:rPr lang="ru-RU" dirty="0" smtClean="0"/>
              <a:t> </a:t>
            </a:r>
            <a:r>
              <a:rPr lang="ru-RU" dirty="0" err="1" smtClean="0"/>
              <a:t>біль</a:t>
            </a:r>
            <a:r>
              <a:rPr lang="ru-RU" dirty="0" smtClean="0"/>
              <a:t> у </a:t>
            </a:r>
            <a:r>
              <a:rPr lang="ru-RU" dirty="0" err="1" smtClean="0"/>
              <a:t>горлі</a:t>
            </a:r>
            <a:r>
              <a:rPr lang="ru-RU" dirty="0" smtClean="0"/>
              <a:t>, </a:t>
            </a:r>
            <a:r>
              <a:rPr lang="ru-RU" dirty="0" err="1" smtClean="0"/>
              <a:t>розлад</a:t>
            </a:r>
            <a:r>
              <a:rPr lang="ru-RU" dirty="0" smtClean="0"/>
              <a:t> </a:t>
            </a:r>
            <a:r>
              <a:rPr lang="ru-RU" dirty="0" err="1" smtClean="0"/>
              <a:t>ковтання</a:t>
            </a:r>
            <a:r>
              <a:rPr lang="ru-RU" dirty="0" smtClean="0"/>
              <a:t>, </a:t>
            </a:r>
            <a:r>
              <a:rPr lang="ru-RU" dirty="0" err="1" smtClean="0"/>
              <a:t>заг</a:t>
            </a:r>
            <a:r>
              <a:rPr lang="ru-RU" dirty="0" smtClean="0"/>
              <a:t>. </a:t>
            </a:r>
            <a:r>
              <a:rPr lang="ru-RU" dirty="0" err="1" smtClean="0"/>
              <a:t>кволість</a:t>
            </a:r>
            <a:r>
              <a:rPr lang="ru-RU" dirty="0" smtClean="0"/>
              <a:t>, </a:t>
            </a: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температури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,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болючість</a:t>
            </a:r>
            <a:r>
              <a:rPr lang="ru-RU" dirty="0" smtClean="0"/>
              <a:t> </a:t>
            </a:r>
            <a:r>
              <a:rPr lang="ru-RU" dirty="0" err="1" smtClean="0"/>
              <a:t>прилеглих</a:t>
            </a:r>
            <a:r>
              <a:rPr lang="ru-RU" dirty="0" smtClean="0"/>
              <a:t> </a:t>
            </a:r>
            <a:r>
              <a:rPr lang="ru-RU" dirty="0" err="1" smtClean="0"/>
              <a:t>лімфатичних</a:t>
            </a:r>
            <a:r>
              <a:rPr lang="ru-RU" dirty="0" smtClean="0"/>
              <a:t> </a:t>
            </a:r>
            <a:r>
              <a:rPr lang="ru-RU" dirty="0" err="1" smtClean="0"/>
              <a:t>вузлів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На ЕКГ </a:t>
            </a:r>
            <a:r>
              <a:rPr lang="ru-RU" dirty="0" err="1" smtClean="0"/>
              <a:t>виявляють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свідчать</a:t>
            </a:r>
            <a:r>
              <a:rPr lang="ru-RU" dirty="0" smtClean="0"/>
              <a:t> про </a:t>
            </a:r>
            <a:r>
              <a:rPr lang="ru-RU" dirty="0" err="1" smtClean="0"/>
              <a:t>гіпоксію</a:t>
            </a:r>
            <a:r>
              <a:rPr lang="ru-RU" dirty="0" smtClean="0"/>
              <a:t> </a:t>
            </a:r>
            <a:r>
              <a:rPr lang="ru-RU" dirty="0" err="1" smtClean="0"/>
              <a:t>міокарда</a:t>
            </a:r>
            <a:r>
              <a:rPr lang="ru-RU" dirty="0" smtClean="0"/>
              <a:t>. Часто </a:t>
            </a:r>
            <a:r>
              <a:rPr lang="ru-RU" dirty="0" err="1" smtClean="0"/>
              <a:t>спостерігають</a:t>
            </a:r>
            <a:r>
              <a:rPr lang="ru-RU" dirty="0" smtClean="0"/>
              <a:t> </a:t>
            </a:r>
            <a:r>
              <a:rPr lang="ru-RU" dirty="0" err="1" smtClean="0"/>
              <a:t>токсичні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нирок</a:t>
            </a:r>
            <a:r>
              <a:rPr lang="ru-RU" dirty="0" smtClean="0"/>
              <a:t> (</a:t>
            </a:r>
            <a:r>
              <a:rPr lang="ru-RU" dirty="0" err="1" smtClean="0"/>
              <a:t>мікрогематурія</a:t>
            </a:r>
            <a:r>
              <a:rPr lang="ru-RU" dirty="0" smtClean="0"/>
              <a:t>, </a:t>
            </a:r>
            <a:r>
              <a:rPr lang="ru-RU" dirty="0" err="1" smtClean="0"/>
              <a:t>протеїнурія</a:t>
            </a:r>
            <a:r>
              <a:rPr lang="ru-RU" dirty="0" smtClean="0"/>
              <a:t>). </a:t>
            </a:r>
            <a:r>
              <a:rPr lang="ru-RU" dirty="0" smtClean="0"/>
              <a:t>Як правило,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зникненням</a:t>
            </a:r>
            <a:r>
              <a:rPr lang="ru-RU" dirty="0" smtClean="0"/>
              <a:t> синдрому </a:t>
            </a:r>
            <a:r>
              <a:rPr lang="ru-RU" dirty="0" err="1" smtClean="0"/>
              <a:t>інтоксикації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явища</a:t>
            </a:r>
            <a:r>
              <a:rPr lang="ru-RU" dirty="0" smtClean="0"/>
              <a:t> </a:t>
            </a:r>
            <a:r>
              <a:rPr lang="ru-RU" dirty="0" err="1" smtClean="0"/>
              <a:t>минають</a:t>
            </a:r>
            <a:r>
              <a:rPr lang="ru-RU" dirty="0" smtClean="0"/>
              <a:t>.</a:t>
            </a:r>
          </a:p>
          <a:p>
            <a:endParaRPr lang="uk-UA" dirty="0" smtClean="0"/>
          </a:p>
          <a:p>
            <a:r>
              <a:rPr lang="ru-RU" dirty="0" err="1" smtClean="0"/>
              <a:t>Запобіганню</a:t>
            </a:r>
            <a:r>
              <a:rPr lang="ru-RU" dirty="0" smtClean="0"/>
              <a:t> </a:t>
            </a:r>
            <a:r>
              <a:rPr lang="ru-RU" dirty="0" err="1" smtClean="0"/>
              <a:t>ангіни</a:t>
            </a:r>
            <a:r>
              <a:rPr lang="ru-RU" dirty="0" smtClean="0"/>
              <a:t> </a:t>
            </a:r>
            <a:r>
              <a:rPr lang="ru-RU" dirty="0" err="1" smtClean="0"/>
              <a:t>сприяє</a:t>
            </a:r>
            <a:r>
              <a:rPr lang="ru-RU" dirty="0" smtClean="0"/>
              <a:t> </a:t>
            </a:r>
            <a:r>
              <a:rPr lang="ru-RU" dirty="0" err="1" smtClean="0"/>
              <a:t>загартування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(спорт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фізкультурні</a:t>
            </a:r>
            <a:r>
              <a:rPr lang="ru-RU" dirty="0" smtClean="0"/>
              <a:t> </a:t>
            </a:r>
            <a:r>
              <a:rPr lang="ru-RU" dirty="0" err="1" smtClean="0"/>
              <a:t>вправи</a:t>
            </a:r>
            <a:r>
              <a:rPr lang="ru-RU" dirty="0" smtClean="0"/>
              <a:t>, </a:t>
            </a:r>
            <a:r>
              <a:rPr lang="ru-RU" dirty="0" err="1" smtClean="0"/>
              <a:t>правильний</a:t>
            </a:r>
            <a:r>
              <a:rPr lang="ru-RU" dirty="0" smtClean="0"/>
              <a:t> режим </a:t>
            </a:r>
            <a:r>
              <a:rPr lang="ru-RU" dirty="0" err="1" smtClean="0"/>
              <a:t>праці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відпочинку</a:t>
            </a:r>
            <a:r>
              <a:rPr lang="ru-RU" dirty="0" smtClean="0"/>
              <a:t>), </a:t>
            </a:r>
            <a:r>
              <a:rPr lang="ru-RU" dirty="0" err="1" smtClean="0"/>
              <a:t>ліквідація</a:t>
            </a:r>
            <a:r>
              <a:rPr lang="ru-RU" dirty="0" smtClean="0"/>
              <a:t> </a:t>
            </a:r>
            <a:r>
              <a:rPr lang="ru-RU" dirty="0" err="1" smtClean="0"/>
              <a:t>вогнищ</a:t>
            </a:r>
            <a:r>
              <a:rPr lang="ru-RU" dirty="0" smtClean="0"/>
              <a:t> </a:t>
            </a:r>
            <a:r>
              <a:rPr lang="ru-RU" dirty="0" err="1" smtClean="0"/>
              <a:t>інфекції</a:t>
            </a:r>
            <a:r>
              <a:rPr lang="ru-RU" dirty="0" smtClean="0"/>
              <a:t> (</a:t>
            </a:r>
            <a:r>
              <a:rPr lang="ru-RU" dirty="0" err="1" smtClean="0"/>
              <a:t>каріозні</a:t>
            </a:r>
            <a:r>
              <a:rPr lang="ru-RU" dirty="0" smtClean="0"/>
              <a:t> </a:t>
            </a:r>
            <a:r>
              <a:rPr lang="ru-RU" dirty="0" err="1" smtClean="0"/>
              <a:t>зуби</a:t>
            </a:r>
            <a:r>
              <a:rPr lang="ru-RU" dirty="0" smtClean="0"/>
              <a:t>, </a:t>
            </a:r>
            <a:r>
              <a:rPr lang="ru-RU" dirty="0" err="1" smtClean="0"/>
              <a:t>гайморити</a:t>
            </a:r>
            <a:r>
              <a:rPr lang="ru-RU" dirty="0" smtClean="0"/>
              <a:t>), </a:t>
            </a:r>
            <a:r>
              <a:rPr lang="ru-RU" dirty="0" err="1" smtClean="0"/>
              <a:t>налагодження</a:t>
            </a:r>
            <a:r>
              <a:rPr lang="ru-RU" dirty="0" smtClean="0"/>
              <a:t> носового </a:t>
            </a:r>
            <a:r>
              <a:rPr lang="ru-RU" dirty="0" err="1" smtClean="0"/>
              <a:t>дихання</a:t>
            </a:r>
            <a:r>
              <a:rPr lang="ru-RU" dirty="0" smtClean="0"/>
              <a:t> шляхом </a:t>
            </a:r>
            <a:r>
              <a:rPr lang="ru-RU" dirty="0" err="1" smtClean="0"/>
              <a:t>видалення</a:t>
            </a:r>
            <a:r>
              <a:rPr lang="ru-RU" dirty="0" smtClean="0"/>
              <a:t> </a:t>
            </a:r>
            <a:r>
              <a:rPr lang="ru-RU" dirty="0" err="1" smtClean="0"/>
              <a:t>аденоїдів</a:t>
            </a:r>
            <a:r>
              <a:rPr lang="ru-RU" dirty="0" smtClean="0"/>
              <a:t> у </a:t>
            </a:r>
            <a:r>
              <a:rPr lang="ru-RU" dirty="0" err="1" smtClean="0"/>
              <a:t>дітей</a:t>
            </a:r>
            <a:r>
              <a:rPr lang="ru-RU" dirty="0" smtClean="0"/>
              <a:t>, </a:t>
            </a:r>
            <a:r>
              <a:rPr lang="ru-RU" dirty="0" err="1" smtClean="0"/>
              <a:t>виправлення</a:t>
            </a:r>
            <a:r>
              <a:rPr lang="ru-RU" dirty="0" smtClean="0"/>
              <a:t> </a:t>
            </a:r>
            <a:r>
              <a:rPr lang="ru-RU" dirty="0" err="1" smtClean="0"/>
              <a:t>викривлень</a:t>
            </a:r>
            <a:r>
              <a:rPr lang="ru-RU" dirty="0" smtClean="0"/>
              <a:t> </a:t>
            </a:r>
            <a:r>
              <a:rPr lang="ru-RU" dirty="0" err="1" smtClean="0"/>
              <a:t>носової</a:t>
            </a:r>
            <a:r>
              <a:rPr lang="ru-RU" dirty="0" smtClean="0"/>
              <a:t> </a:t>
            </a:r>
            <a:r>
              <a:rPr lang="ru-RU" dirty="0" err="1" smtClean="0"/>
              <a:t>перетинки</a:t>
            </a:r>
            <a:r>
              <a:rPr lang="ru-RU" dirty="0" smtClean="0"/>
              <a:t> та </a:t>
            </a:r>
            <a:r>
              <a:rPr lang="ru-RU" dirty="0" err="1" smtClean="0"/>
              <a:t>видалення</a:t>
            </a:r>
            <a:r>
              <a:rPr lang="ru-RU" dirty="0" smtClean="0"/>
              <a:t> </a:t>
            </a:r>
            <a:r>
              <a:rPr lang="ru-RU" dirty="0" err="1" smtClean="0"/>
              <a:t>поліпів</a:t>
            </a:r>
            <a:r>
              <a:rPr lang="ru-RU" dirty="0" smtClean="0"/>
              <a:t> у </a:t>
            </a:r>
            <a:r>
              <a:rPr lang="ru-RU" dirty="0" err="1" smtClean="0"/>
              <a:t>дорослих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0" dirty="0" smtClean="0"/>
              <a:t>Краснуха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ru-RU" b="1" dirty="0" smtClean="0"/>
              <a:t>Краснуха</a:t>
            </a:r>
            <a:r>
              <a:rPr lang="ru-RU" dirty="0" smtClean="0"/>
              <a:t> (</a:t>
            </a:r>
            <a:r>
              <a:rPr lang="ru-RU" dirty="0" smtClean="0"/>
              <a:t>лат. </a:t>
            </a:r>
            <a:r>
              <a:rPr lang="en-US" i="1" dirty="0" smtClean="0"/>
              <a:t>rubella</a:t>
            </a:r>
            <a:r>
              <a:rPr lang="en-US" dirty="0" smtClean="0"/>
              <a:t>) — </a:t>
            </a:r>
            <a:r>
              <a:rPr lang="ru-RU" dirty="0" err="1" smtClean="0"/>
              <a:t>епідемічне</a:t>
            </a:r>
            <a:r>
              <a:rPr lang="ru-RU" dirty="0" smtClean="0"/>
              <a:t> </a:t>
            </a:r>
            <a:r>
              <a:rPr lang="ru-RU" dirty="0" err="1" smtClean="0"/>
              <a:t>вірусне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, </a:t>
            </a:r>
            <a:r>
              <a:rPr lang="ru-RU" dirty="0" err="1" smtClean="0"/>
              <a:t>антропонозна</a:t>
            </a:r>
            <a:r>
              <a:rPr lang="ru-RU" dirty="0" smtClean="0"/>
              <a:t> </a:t>
            </a:r>
            <a:r>
              <a:rPr lang="ru-RU" dirty="0" err="1" smtClean="0"/>
              <a:t>вірусна</a:t>
            </a:r>
            <a:r>
              <a:rPr lang="ru-RU" dirty="0" smtClean="0"/>
              <a:t> </a:t>
            </a:r>
            <a:r>
              <a:rPr lang="ru-RU" dirty="0" err="1" smtClean="0"/>
              <a:t>інфекція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генералізованою</a:t>
            </a:r>
            <a:r>
              <a:rPr lang="ru-RU" dirty="0" smtClean="0"/>
              <a:t> </a:t>
            </a:r>
            <a:r>
              <a:rPr lang="ru-RU" dirty="0" err="1" smtClean="0"/>
              <a:t>лімфаденопатією</a:t>
            </a:r>
            <a:r>
              <a:rPr lang="ru-RU" dirty="0" smtClean="0"/>
              <a:t> (</a:t>
            </a:r>
            <a:r>
              <a:rPr lang="ru-RU" dirty="0" err="1" smtClean="0"/>
              <a:t>запаленням</a:t>
            </a:r>
            <a:r>
              <a:rPr lang="ru-RU" dirty="0" smtClean="0"/>
              <a:t> </a:t>
            </a:r>
            <a:r>
              <a:rPr lang="ru-RU" dirty="0" err="1" smtClean="0"/>
              <a:t>лімф.вузлів</a:t>
            </a:r>
            <a:r>
              <a:rPr lang="ru-RU" dirty="0" smtClean="0"/>
              <a:t>) та </a:t>
            </a:r>
            <a:r>
              <a:rPr lang="ru-RU" dirty="0" err="1" smtClean="0"/>
              <a:t>дрібноплямистою</a:t>
            </a:r>
            <a:r>
              <a:rPr lang="ru-RU" dirty="0" smtClean="0"/>
              <a:t> </a:t>
            </a:r>
            <a:r>
              <a:rPr lang="ru-RU" dirty="0" err="1" smtClean="0"/>
              <a:t>екзантемою</a:t>
            </a:r>
            <a:r>
              <a:rPr lang="ru-RU" dirty="0" smtClean="0"/>
              <a:t> (</a:t>
            </a:r>
            <a:r>
              <a:rPr lang="ru-RU" dirty="0" err="1" smtClean="0"/>
              <a:t>шкірним</a:t>
            </a:r>
            <a:r>
              <a:rPr lang="ru-RU" dirty="0" smtClean="0"/>
              <a:t> </a:t>
            </a:r>
            <a:r>
              <a:rPr lang="ru-RU" dirty="0" err="1" smtClean="0"/>
              <a:t>висипом</a:t>
            </a:r>
            <a:r>
              <a:rPr lang="ru-RU" dirty="0" smtClean="0"/>
              <a:t>).</a:t>
            </a:r>
            <a:endParaRPr lang="ru-RU" dirty="0"/>
          </a:p>
        </p:txBody>
      </p:sp>
      <p:pic>
        <p:nvPicPr>
          <p:cNvPr id="5" name="Содержимое 4" descr="Rubella_virus_TEM_B82-0203_lores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 l="2593" r="9259"/>
          <a:stretch>
            <a:fillRect/>
          </a:stretch>
        </p:blipFill>
        <p:spPr>
          <a:xfrm>
            <a:off x="285720" y="1785926"/>
            <a:ext cx="4857784" cy="385765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0" y="1071546"/>
            <a:ext cx="586803" cy="4681637"/>
          </a:xfrm>
        </p:spPr>
        <p:txBody>
          <a:bodyPr/>
          <a:lstStyle/>
          <a:p>
            <a:r>
              <a:rPr lang="uk-UA" dirty="0" smtClean="0"/>
              <a:t>Висип на шкірі</a:t>
            </a:r>
            <a:endParaRPr lang="ru-RU" dirty="0"/>
          </a:p>
        </p:txBody>
      </p:sp>
      <p:pic>
        <p:nvPicPr>
          <p:cNvPr id="6" name="Рисунок 5" descr="395px-Rash_of_rubella_on_skin_of_child's_back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7083" b="17083"/>
          <a:stretch>
            <a:fillRect/>
          </a:stretch>
        </p:blipFill>
        <p:spPr>
          <a:xfrm>
            <a:off x="403671" y="1143000"/>
            <a:ext cx="4096891" cy="45720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72066" y="785794"/>
            <a:ext cx="3786214" cy="5715040"/>
          </a:xfrm>
        </p:spPr>
        <p:txBody>
          <a:bodyPr>
            <a:normAutofit fontScale="92500"/>
          </a:bodyPr>
          <a:lstStyle/>
          <a:p>
            <a:r>
              <a:rPr lang="ru-RU" dirty="0" err="1" smtClean="0"/>
              <a:t>Джерелом</a:t>
            </a:r>
            <a:r>
              <a:rPr lang="ru-RU" dirty="0" smtClean="0"/>
              <a:t> </a:t>
            </a:r>
            <a:r>
              <a:rPr lang="ru-RU" dirty="0" err="1" smtClean="0"/>
              <a:t>інфекції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хворі</a:t>
            </a:r>
            <a:r>
              <a:rPr lang="ru-RU" dirty="0" smtClean="0"/>
              <a:t> краснухою.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заразні</a:t>
            </a:r>
            <a:r>
              <a:rPr lang="ru-RU" dirty="0" smtClean="0"/>
              <a:t> </a:t>
            </a:r>
            <a:r>
              <a:rPr lang="ru-RU" dirty="0" err="1" smtClean="0"/>
              <a:t>хворі</a:t>
            </a:r>
            <a:r>
              <a:rPr lang="ru-RU" dirty="0" smtClean="0"/>
              <a:t> у </a:t>
            </a:r>
            <a:r>
              <a:rPr lang="ru-RU" dirty="0" err="1" smtClean="0"/>
              <a:t>перші</a:t>
            </a:r>
            <a:r>
              <a:rPr lang="ru-RU" dirty="0" smtClean="0"/>
              <a:t> 5 </a:t>
            </a:r>
            <a:r>
              <a:rPr lang="ru-RU" dirty="0" err="1" smtClean="0"/>
              <a:t>днів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початку </a:t>
            </a:r>
            <a:r>
              <a:rPr lang="ru-RU" dirty="0" err="1" smtClean="0"/>
              <a:t>захворювання</a:t>
            </a:r>
            <a:r>
              <a:rPr lang="ru-RU" dirty="0" smtClean="0"/>
              <a:t>. </a:t>
            </a:r>
            <a:r>
              <a:rPr lang="ru-RU" dirty="0" err="1" smtClean="0"/>
              <a:t>Інфекція</a:t>
            </a:r>
            <a:r>
              <a:rPr lang="ru-RU" dirty="0" smtClean="0"/>
              <a:t> </a:t>
            </a:r>
            <a:r>
              <a:rPr lang="ru-RU" dirty="0" err="1" smtClean="0"/>
              <a:t>передається</a:t>
            </a:r>
            <a:r>
              <a:rPr lang="ru-RU" dirty="0" smtClean="0"/>
              <a:t> </a:t>
            </a:r>
            <a:r>
              <a:rPr lang="ru-RU" dirty="0" err="1" smtClean="0"/>
              <a:t>повітряно-крапельним</a:t>
            </a:r>
            <a:r>
              <a:rPr lang="ru-RU" dirty="0" smtClean="0"/>
              <a:t> шляхом. </a:t>
            </a:r>
            <a:r>
              <a:rPr lang="ru-RU" dirty="0" err="1" smtClean="0"/>
              <a:t>Частіше</a:t>
            </a:r>
            <a:r>
              <a:rPr lang="ru-RU" dirty="0" smtClean="0"/>
              <a:t> </a:t>
            </a:r>
            <a:r>
              <a:rPr lang="ru-RU" dirty="0" err="1" smtClean="0"/>
              <a:t>хворіють</a:t>
            </a:r>
            <a:r>
              <a:rPr lang="ru-RU" dirty="0" smtClean="0"/>
              <a:t> </a:t>
            </a:r>
            <a:r>
              <a:rPr lang="ru-RU" dirty="0" err="1" smtClean="0"/>
              <a:t>діти</a:t>
            </a:r>
            <a:r>
              <a:rPr lang="ru-RU" dirty="0" smtClean="0"/>
              <a:t> у </a:t>
            </a:r>
            <a:r>
              <a:rPr lang="ru-RU" dirty="0" err="1" smtClean="0"/>
              <a:t>віці</a:t>
            </a:r>
            <a:r>
              <a:rPr lang="ru-RU" dirty="0" smtClean="0"/>
              <a:t> 4-10 </a:t>
            </a:r>
            <a:r>
              <a:rPr lang="ru-RU" dirty="0" err="1" smtClean="0"/>
              <a:t>років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Захворювання</a:t>
            </a:r>
            <a:r>
              <a:rPr lang="ru-RU" dirty="0" smtClean="0"/>
              <a:t> </a:t>
            </a:r>
            <a:r>
              <a:rPr lang="ru-RU" dirty="0" err="1" smtClean="0"/>
              <a:t>надзвичайно</a:t>
            </a:r>
            <a:r>
              <a:rPr lang="ru-RU" dirty="0" smtClean="0"/>
              <a:t> </a:t>
            </a:r>
            <a:r>
              <a:rPr lang="ru-RU" dirty="0" err="1" smtClean="0"/>
              <a:t>небезпечне</a:t>
            </a:r>
            <a:r>
              <a:rPr lang="ru-RU" dirty="0" smtClean="0"/>
              <a:t> для </a:t>
            </a:r>
            <a:r>
              <a:rPr lang="ru-RU" dirty="0" err="1" smtClean="0"/>
              <a:t>вагітних</a:t>
            </a:r>
            <a:r>
              <a:rPr lang="ru-RU" dirty="0" smtClean="0"/>
              <a:t>, тому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призводить</a:t>
            </a:r>
            <a:r>
              <a:rPr lang="ru-RU" dirty="0" smtClean="0"/>
              <a:t> до </a:t>
            </a:r>
            <a:r>
              <a:rPr lang="ru-RU" dirty="0" err="1" smtClean="0"/>
              <a:t>ураженню</a:t>
            </a:r>
            <a:r>
              <a:rPr lang="ru-RU" dirty="0" smtClean="0"/>
              <a:t> плоду та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вроджених</a:t>
            </a:r>
            <a:r>
              <a:rPr lang="ru-RU" dirty="0" smtClean="0"/>
              <a:t> </a:t>
            </a:r>
            <a:r>
              <a:rPr lang="ru-RU" dirty="0" err="1" smtClean="0"/>
              <a:t>виродливостей</a:t>
            </a:r>
            <a:r>
              <a:rPr lang="ru-RU" dirty="0" smtClean="0"/>
              <a:t>.</a:t>
            </a:r>
          </a:p>
          <a:p>
            <a:endParaRPr lang="uk-UA" dirty="0" smtClean="0"/>
          </a:p>
          <a:p>
            <a:r>
              <a:rPr lang="ru-RU" b="1" dirty="0" err="1" smtClean="0"/>
              <a:t>Інкубаційний</a:t>
            </a:r>
            <a:r>
              <a:rPr lang="ru-RU" b="1" dirty="0" smtClean="0"/>
              <a:t> </a:t>
            </a:r>
            <a:r>
              <a:rPr lang="ru-RU" b="1" dirty="0" err="1" smtClean="0"/>
              <a:t>період</a:t>
            </a:r>
            <a:r>
              <a:rPr lang="ru-RU" dirty="0" smtClean="0"/>
              <a:t> </a:t>
            </a:r>
            <a:r>
              <a:rPr lang="ru-RU" dirty="0" err="1" smtClean="0"/>
              <a:t>від</a:t>
            </a:r>
            <a:r>
              <a:rPr lang="ru-RU" dirty="0" smtClean="0"/>
              <a:t> 12 до 24 </a:t>
            </a:r>
            <a:r>
              <a:rPr lang="ru-RU" dirty="0" err="1" smtClean="0"/>
              <a:t>днів</a:t>
            </a:r>
            <a:r>
              <a:rPr lang="ru-RU" dirty="0" smtClean="0"/>
              <a:t>. З початку </a:t>
            </a:r>
            <a:r>
              <a:rPr lang="ru-RU" dirty="0" err="1" smtClean="0"/>
              <a:t>захворювання</a:t>
            </a:r>
            <a:r>
              <a:rPr lang="ru-RU" dirty="0" smtClean="0"/>
              <a:t> </a:t>
            </a:r>
            <a:r>
              <a:rPr lang="ru-RU" dirty="0" err="1" smtClean="0"/>
              <a:t>відмічаються</a:t>
            </a:r>
            <a:r>
              <a:rPr lang="ru-RU" dirty="0" smtClean="0"/>
              <a:t> </a:t>
            </a: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температури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 (37,5-38,5 °</a:t>
            </a:r>
            <a:r>
              <a:rPr lang="en-US" dirty="0" smtClean="0"/>
              <a:t>C), </a:t>
            </a:r>
            <a:r>
              <a:rPr lang="ru-RU" dirty="0" smtClean="0"/>
              <a:t>нежить, невеликий </a:t>
            </a:r>
            <a:r>
              <a:rPr lang="ru-RU" dirty="0" err="1" smtClean="0"/>
              <a:t>сухий</a:t>
            </a:r>
            <a:r>
              <a:rPr lang="ru-RU" dirty="0" smtClean="0"/>
              <a:t> кашель, </a:t>
            </a:r>
            <a:r>
              <a:rPr lang="ru-RU" dirty="0" err="1" smtClean="0"/>
              <a:t>кон'юнктивіт</a:t>
            </a:r>
            <a:r>
              <a:rPr lang="ru-RU" dirty="0" smtClean="0"/>
              <a:t>; </a:t>
            </a:r>
            <a:r>
              <a:rPr lang="ru-RU" dirty="0" err="1" smtClean="0"/>
              <a:t>самопочуття</a:t>
            </a:r>
            <a:r>
              <a:rPr lang="ru-RU" dirty="0" smtClean="0"/>
              <a:t> хворого </a:t>
            </a:r>
            <a:r>
              <a:rPr lang="ru-RU" dirty="0" err="1" smtClean="0"/>
              <a:t>задовільне</a:t>
            </a:r>
            <a:r>
              <a:rPr lang="ru-RU" dirty="0" smtClean="0"/>
              <a:t>. </a:t>
            </a:r>
            <a:r>
              <a:rPr lang="ru-RU" dirty="0" err="1" smtClean="0"/>
              <a:t>Висип</a:t>
            </a:r>
            <a:r>
              <a:rPr lang="ru-RU" dirty="0" smtClean="0"/>
              <a:t> на </a:t>
            </a:r>
            <a:r>
              <a:rPr lang="ru-RU" dirty="0" err="1" smtClean="0"/>
              <a:t>шкірі</a:t>
            </a:r>
            <a:r>
              <a:rPr lang="ru-RU" dirty="0" smtClean="0"/>
              <a:t> </a:t>
            </a:r>
            <a:r>
              <a:rPr lang="ru-RU" dirty="0" err="1" smtClean="0"/>
              <a:t>з'являється</a:t>
            </a:r>
            <a:r>
              <a:rPr lang="ru-RU" dirty="0" smtClean="0"/>
              <a:t> </a:t>
            </a:r>
            <a:r>
              <a:rPr lang="ru-RU" dirty="0" err="1" smtClean="0"/>
              <a:t>наприкінці</a:t>
            </a:r>
            <a:r>
              <a:rPr lang="ru-RU" dirty="0" smtClean="0"/>
              <a:t> 1-го </a:t>
            </a:r>
            <a:r>
              <a:rPr lang="ru-RU" dirty="0" err="1" smtClean="0"/>
              <a:t>або</a:t>
            </a:r>
            <a:r>
              <a:rPr lang="ru-RU" dirty="0" smtClean="0"/>
              <a:t> на 2-3-й день </a:t>
            </a:r>
            <a:r>
              <a:rPr lang="ru-RU" dirty="0" err="1" smtClean="0"/>
              <a:t>хвороби</a:t>
            </a:r>
            <a:r>
              <a:rPr lang="ru-RU" dirty="0" smtClean="0"/>
              <a:t>;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дрібних</a:t>
            </a:r>
            <a:r>
              <a:rPr lang="ru-RU" dirty="0" smtClean="0"/>
              <a:t> </a:t>
            </a:r>
            <a:r>
              <a:rPr lang="ru-RU" dirty="0" err="1" smtClean="0"/>
              <a:t>розеольозних</a:t>
            </a:r>
            <a:r>
              <a:rPr lang="ru-RU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 на </a:t>
            </a:r>
            <a:r>
              <a:rPr lang="ru-RU" dirty="0" err="1" smtClean="0"/>
              <a:t>обличчі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швидко</a:t>
            </a:r>
            <a:r>
              <a:rPr lang="ru-RU" dirty="0" smtClean="0"/>
              <a:t>, </a:t>
            </a:r>
            <a:r>
              <a:rPr lang="ru-RU" dirty="0" err="1" smtClean="0"/>
              <a:t>упродовж</a:t>
            </a:r>
            <a:r>
              <a:rPr lang="ru-RU" dirty="0" smtClean="0"/>
              <a:t> 15-20 годин, </a:t>
            </a:r>
            <a:r>
              <a:rPr lang="ru-RU" dirty="0" err="1" smtClean="0"/>
              <a:t>поширюються</a:t>
            </a:r>
            <a:r>
              <a:rPr lang="ru-RU" dirty="0" smtClean="0"/>
              <a:t> без </a:t>
            </a:r>
            <a:r>
              <a:rPr lang="ru-RU" dirty="0" err="1" smtClean="0"/>
              <a:t>будь-якої</a:t>
            </a:r>
            <a:r>
              <a:rPr lang="ru-RU" dirty="0" smtClean="0"/>
              <a:t> </a:t>
            </a:r>
            <a:r>
              <a:rPr lang="ru-RU" dirty="0" err="1" smtClean="0"/>
              <a:t>послідовності</a:t>
            </a:r>
            <a:r>
              <a:rPr lang="ru-RU" dirty="0" smtClean="0"/>
              <a:t> по </a:t>
            </a:r>
            <a:r>
              <a:rPr lang="ru-RU" dirty="0" err="1" smtClean="0"/>
              <a:t>всьому</a:t>
            </a:r>
            <a:r>
              <a:rPr lang="ru-RU" dirty="0" smtClean="0"/>
              <a:t> </a:t>
            </a:r>
            <a:r>
              <a:rPr lang="ru-RU" dirty="0" err="1" smtClean="0"/>
              <a:t>тілу</a:t>
            </a:r>
            <a:r>
              <a:rPr lang="ru-RU" dirty="0" smtClean="0"/>
              <a:t>. Через 2-3 </a:t>
            </a:r>
            <a:r>
              <a:rPr lang="ru-RU" dirty="0" err="1" smtClean="0"/>
              <a:t>дні</a:t>
            </a:r>
            <a:r>
              <a:rPr lang="ru-RU" dirty="0" smtClean="0"/>
              <a:t> </a:t>
            </a:r>
            <a:r>
              <a:rPr lang="ru-RU" dirty="0" err="1" smtClean="0"/>
              <a:t>висип</a:t>
            </a:r>
            <a:r>
              <a:rPr lang="ru-RU" dirty="0" smtClean="0"/>
              <a:t> </a:t>
            </a:r>
            <a:r>
              <a:rPr lang="ru-RU" dirty="0" err="1" smtClean="0"/>
              <a:t>зникає</a:t>
            </a:r>
            <a:r>
              <a:rPr lang="ru-RU" dirty="0" smtClean="0"/>
              <a:t>. </a:t>
            </a:r>
            <a:r>
              <a:rPr lang="ru-RU" dirty="0" err="1" smtClean="0"/>
              <a:t>Одночасно</a:t>
            </a:r>
            <a:r>
              <a:rPr lang="ru-RU" dirty="0" smtClean="0"/>
              <a:t> </a:t>
            </a:r>
            <a:r>
              <a:rPr lang="ru-RU" dirty="0" err="1" smtClean="0"/>
              <a:t>потиличні</a:t>
            </a:r>
            <a:r>
              <a:rPr lang="ru-RU" dirty="0" smtClean="0"/>
              <a:t> </a:t>
            </a:r>
            <a:r>
              <a:rPr lang="ru-RU" dirty="0" err="1" smtClean="0"/>
              <a:t>лімфатичні</a:t>
            </a:r>
            <a:r>
              <a:rPr lang="ru-RU" dirty="0" smtClean="0"/>
              <a:t> </a:t>
            </a:r>
            <a:r>
              <a:rPr lang="ru-RU" dirty="0" err="1" smtClean="0"/>
              <a:t>вузли</a:t>
            </a:r>
            <a:r>
              <a:rPr lang="ru-RU" dirty="0" smtClean="0"/>
              <a:t> </a:t>
            </a:r>
            <a:r>
              <a:rPr lang="ru-RU" dirty="0" err="1" smtClean="0"/>
              <a:t>набувають</a:t>
            </a:r>
            <a:r>
              <a:rPr lang="ru-RU" dirty="0" smtClean="0"/>
              <a:t> </a:t>
            </a:r>
            <a:r>
              <a:rPr lang="ru-RU" dirty="0" err="1" smtClean="0"/>
              <a:t>щільноеластичну</a:t>
            </a:r>
            <a:r>
              <a:rPr lang="ru-RU" dirty="0" smtClean="0"/>
              <a:t> </a:t>
            </a:r>
            <a:r>
              <a:rPr lang="ru-RU" dirty="0" err="1" smtClean="0"/>
              <a:t>консистенцію</a:t>
            </a:r>
            <a:r>
              <a:rPr lang="ru-RU" dirty="0" smtClean="0"/>
              <a:t>, вони не </a:t>
            </a:r>
            <a:r>
              <a:rPr lang="ru-RU" dirty="0" err="1" smtClean="0"/>
              <a:t>спаяні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собою та </a:t>
            </a:r>
            <a:r>
              <a:rPr lang="ru-RU" dirty="0" err="1" smtClean="0"/>
              <a:t>підшкірною</a:t>
            </a:r>
            <a:r>
              <a:rPr lang="ru-RU" dirty="0" smtClean="0"/>
              <a:t> </a:t>
            </a:r>
            <a:r>
              <a:rPr lang="ru-RU" dirty="0" err="1" smtClean="0"/>
              <a:t>клітковиною</a:t>
            </a:r>
            <a:r>
              <a:rPr lang="ru-RU" dirty="0" smtClean="0"/>
              <a:t>. Картина </a:t>
            </a:r>
            <a:r>
              <a:rPr lang="ru-RU" dirty="0" err="1" smtClean="0"/>
              <a:t>крові</a:t>
            </a:r>
            <a:r>
              <a:rPr lang="ru-RU" dirty="0" smtClean="0"/>
              <a:t>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 </a:t>
            </a:r>
            <a:r>
              <a:rPr lang="ru-RU" dirty="0" err="1" smtClean="0"/>
              <a:t>лейкопенією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3-4-го дня </a:t>
            </a:r>
            <a:r>
              <a:rPr lang="ru-RU" dirty="0" err="1" smtClean="0"/>
              <a:t>хвороби</a:t>
            </a:r>
            <a:r>
              <a:rPr lang="ru-RU" dirty="0" smtClean="0"/>
              <a:t> </a:t>
            </a:r>
            <a:r>
              <a:rPr lang="ru-RU" dirty="0" err="1" smtClean="0"/>
              <a:t>з'являється</a:t>
            </a:r>
            <a:r>
              <a:rPr lang="ru-RU" dirty="0" smtClean="0"/>
              <a:t> </a:t>
            </a:r>
            <a:r>
              <a:rPr lang="ru-RU" dirty="0" err="1" smtClean="0"/>
              <a:t>моноцитоз</a:t>
            </a:r>
            <a:r>
              <a:rPr lang="ru-RU" dirty="0" smtClean="0"/>
              <a:t>.</a:t>
            </a:r>
          </a:p>
          <a:p>
            <a:endParaRPr lang="uk-UA" dirty="0" smtClean="0"/>
          </a:p>
          <a:p>
            <a:r>
              <a:rPr lang="ru-RU" dirty="0" err="1" smtClean="0"/>
              <a:t>Спеціального</a:t>
            </a:r>
            <a:r>
              <a:rPr lang="ru-RU" dirty="0" smtClean="0"/>
              <a:t> </a:t>
            </a:r>
            <a:r>
              <a:rPr lang="ru-RU" dirty="0" err="1" smtClean="0"/>
              <a:t>лікування</a:t>
            </a:r>
            <a:r>
              <a:rPr lang="ru-RU" dirty="0" smtClean="0"/>
              <a:t> </a:t>
            </a:r>
            <a:r>
              <a:rPr lang="ru-RU" dirty="0" err="1" smtClean="0"/>
              <a:t>хворі</a:t>
            </a:r>
            <a:r>
              <a:rPr lang="ru-RU" dirty="0" smtClean="0"/>
              <a:t> не </a:t>
            </a:r>
            <a:r>
              <a:rPr lang="ru-RU" dirty="0" err="1" smtClean="0"/>
              <a:t>потребують</a:t>
            </a:r>
            <a:r>
              <a:rPr lang="ru-RU" dirty="0" smtClean="0"/>
              <a:t>.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дотримуватися</a:t>
            </a:r>
            <a:r>
              <a:rPr lang="ru-RU" dirty="0" smtClean="0"/>
              <a:t> </a:t>
            </a:r>
            <a:r>
              <a:rPr lang="ru-RU" dirty="0" err="1" smtClean="0"/>
              <a:t>постільного</a:t>
            </a:r>
            <a:r>
              <a:rPr lang="ru-RU" dirty="0" smtClean="0"/>
              <a:t> режиму. За </a:t>
            </a:r>
            <a:r>
              <a:rPr lang="ru-RU" dirty="0" err="1" smtClean="0"/>
              <a:t>показаннями</a:t>
            </a:r>
            <a:r>
              <a:rPr lang="ru-RU" dirty="0" smtClean="0"/>
              <a:t> </a:t>
            </a:r>
            <a:r>
              <a:rPr lang="ru-RU" dirty="0" err="1" smtClean="0"/>
              <a:t>застосовують</a:t>
            </a:r>
            <a:r>
              <a:rPr lang="ru-RU" dirty="0" smtClean="0"/>
              <a:t> </a:t>
            </a:r>
            <a:r>
              <a:rPr lang="ru-RU" dirty="0" err="1" smtClean="0"/>
              <a:t>симптоматичні</a:t>
            </a:r>
            <a:r>
              <a:rPr lang="ru-RU" dirty="0" smtClean="0"/>
              <a:t> </a:t>
            </a:r>
            <a:r>
              <a:rPr lang="ru-RU" dirty="0" err="1" smtClean="0"/>
              <a:t>засоби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Необхідна</a:t>
            </a:r>
            <a:r>
              <a:rPr lang="ru-RU" dirty="0" smtClean="0"/>
              <a:t> </a:t>
            </a:r>
            <a:r>
              <a:rPr lang="ru-RU" dirty="0" err="1" smtClean="0"/>
              <a:t>ізоляція</a:t>
            </a:r>
            <a:r>
              <a:rPr lang="ru-RU" dirty="0" smtClean="0"/>
              <a:t> </a:t>
            </a:r>
            <a:r>
              <a:rPr lang="ru-RU" dirty="0" err="1" smtClean="0"/>
              <a:t>хворих</a:t>
            </a:r>
            <a:r>
              <a:rPr lang="ru-RU" dirty="0" smtClean="0"/>
              <a:t> до 5-го дня </a:t>
            </a:r>
            <a:r>
              <a:rPr lang="ru-RU" dirty="0" err="1" smtClean="0"/>
              <a:t>з</a:t>
            </a:r>
            <a:r>
              <a:rPr lang="ru-RU" dirty="0" smtClean="0"/>
              <a:t> моменту </a:t>
            </a:r>
            <a:r>
              <a:rPr lang="ru-RU" dirty="0" err="1" smtClean="0"/>
              <a:t>висипання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3600" dirty="0" smtClean="0"/>
              <a:t>Вітряна</a:t>
            </a:r>
            <a:r>
              <a:rPr lang="uk-UA" sz="3600" dirty="0" smtClean="0"/>
              <a:t> </a:t>
            </a:r>
            <a:r>
              <a:rPr lang="vi-VN" sz="3600" dirty="0" smtClean="0"/>
              <a:t>віспа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vi-VN" b="1" dirty="0" smtClean="0"/>
              <a:t>Вітряна</a:t>
            </a:r>
            <a:r>
              <a:rPr lang="uk-UA" b="1" dirty="0" smtClean="0"/>
              <a:t> </a:t>
            </a:r>
            <a:r>
              <a:rPr lang="vi-VN" b="1" dirty="0" smtClean="0"/>
              <a:t>віспа</a:t>
            </a:r>
            <a:r>
              <a:rPr lang="vi-VN" dirty="0" smtClean="0"/>
              <a:t>,</a:t>
            </a:r>
            <a:r>
              <a:rPr lang="vi-VN" dirty="0" smtClean="0"/>
              <a:t> </a:t>
            </a:r>
            <a:r>
              <a:rPr lang="vi-VN" i="1" dirty="0" smtClean="0"/>
              <a:t>вітря́нка</a:t>
            </a:r>
            <a:r>
              <a:rPr lang="vi-VN" dirty="0" smtClean="0"/>
              <a:t> (лат. </a:t>
            </a:r>
            <a:r>
              <a:rPr lang="en-US" i="1" dirty="0" err="1" smtClean="0"/>
              <a:t>Varicella</a:t>
            </a:r>
            <a:r>
              <a:rPr lang="en-US" dirty="0" smtClean="0"/>
              <a:t>, </a:t>
            </a:r>
            <a:r>
              <a:rPr lang="vi-VN" dirty="0" smtClean="0"/>
              <a:t>грец. </a:t>
            </a:r>
            <a:r>
              <a:rPr lang="el-GR" i="1" dirty="0" smtClean="0"/>
              <a:t>Ανεμοβλογιά</a:t>
            </a:r>
            <a:r>
              <a:rPr lang="el-GR" dirty="0" smtClean="0"/>
              <a:t>) — </a:t>
            </a:r>
            <a:r>
              <a:rPr lang="vi-VN" dirty="0" smtClean="0"/>
              <a:t>гостре інфекційне </a:t>
            </a:r>
            <a:r>
              <a:rPr lang="vi-VN" dirty="0" smtClean="0"/>
              <a:t>захворювання</a:t>
            </a:r>
            <a:r>
              <a:rPr lang="uk-UA" dirty="0" smtClean="0"/>
              <a:t> </a:t>
            </a:r>
            <a:r>
              <a:rPr lang="vi-VN" dirty="0" smtClean="0"/>
              <a:t>з </a:t>
            </a:r>
            <a:r>
              <a:rPr lang="vi-VN" dirty="0" smtClean="0"/>
              <a:t>повітряно-крапельним шляхом передачі. </a:t>
            </a:r>
            <a:r>
              <a:rPr lang="vi-VN" dirty="0" smtClean="0"/>
              <a:t>Характеризується</a:t>
            </a:r>
            <a:r>
              <a:rPr lang="uk-UA" dirty="0" smtClean="0"/>
              <a:t> </a:t>
            </a:r>
            <a:r>
              <a:rPr lang="vi-VN" dirty="0" smtClean="0"/>
              <a:t>лихоманкою</a:t>
            </a:r>
            <a:r>
              <a:rPr lang="vi-VN" dirty="0" smtClean="0"/>
              <a:t>, папуловезикульознми висипанням із доброякісним протіканням.</a:t>
            </a:r>
            <a:endParaRPr lang="ru-RU" dirty="0"/>
          </a:p>
        </p:txBody>
      </p:sp>
      <p:pic>
        <p:nvPicPr>
          <p:cNvPr id="5" name="Содержимое 4" descr="Varicella_(Chickenpox)_Virus_PHIL_1878_lores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00034" y="1214422"/>
            <a:ext cx="4727790" cy="471490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594px-Windpocken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500" b="500"/>
          <a:stretch>
            <a:fillRect/>
          </a:stretch>
        </p:blipFill>
        <p:spPr>
          <a:xfrm>
            <a:off x="403671" y="1143000"/>
            <a:ext cx="4025453" cy="4572000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0" y="642918"/>
            <a:ext cx="4429156" cy="6215082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Чутливість</a:t>
            </a:r>
            <a:r>
              <a:rPr lang="ru-RU" dirty="0" smtClean="0"/>
              <a:t> до </a:t>
            </a:r>
            <a:r>
              <a:rPr lang="ru-RU" dirty="0" err="1" smtClean="0"/>
              <a:t>вітряної</a:t>
            </a:r>
            <a:r>
              <a:rPr lang="ru-RU" dirty="0" smtClean="0"/>
              <a:t> </a:t>
            </a:r>
            <a:r>
              <a:rPr lang="ru-RU" dirty="0" err="1" smtClean="0"/>
              <a:t>віспи</a:t>
            </a:r>
            <a:r>
              <a:rPr lang="ru-RU" dirty="0" smtClean="0"/>
              <a:t> </a:t>
            </a:r>
            <a:r>
              <a:rPr lang="ru-RU" dirty="0" err="1" smtClean="0"/>
              <a:t>унікальна</a:t>
            </a:r>
            <a:r>
              <a:rPr lang="ru-RU" dirty="0" smtClean="0"/>
              <a:t> — вона </a:t>
            </a:r>
            <a:r>
              <a:rPr lang="ru-RU" dirty="0" err="1" smtClean="0"/>
              <a:t>складає</a:t>
            </a:r>
            <a:r>
              <a:rPr lang="ru-RU" dirty="0" smtClean="0"/>
              <a:t> 100 %. </a:t>
            </a:r>
            <a:r>
              <a:rPr lang="ru-RU" dirty="0" err="1" smtClean="0"/>
              <a:t>Заразними</a:t>
            </a:r>
            <a:r>
              <a:rPr lang="ru-RU" dirty="0" smtClean="0"/>
              <a:t> </a:t>
            </a:r>
            <a:r>
              <a:rPr lang="ru-RU" dirty="0" err="1" smtClean="0"/>
              <a:t>хворі</a:t>
            </a:r>
            <a:r>
              <a:rPr lang="ru-RU" dirty="0" smtClean="0"/>
              <a:t> </a:t>
            </a:r>
            <a:r>
              <a:rPr lang="ru-RU" dirty="0" err="1" smtClean="0"/>
              <a:t>вітряною</a:t>
            </a:r>
            <a:r>
              <a:rPr lang="ru-RU" dirty="0" smtClean="0"/>
              <a:t> </a:t>
            </a:r>
            <a:r>
              <a:rPr lang="ru-RU" dirty="0" err="1" smtClean="0"/>
              <a:t>віспою</a:t>
            </a:r>
            <a:r>
              <a:rPr lang="ru-RU" dirty="0" smtClean="0"/>
              <a:t> </a:t>
            </a:r>
            <a:r>
              <a:rPr lang="ru-RU" dirty="0" err="1" smtClean="0"/>
              <a:t>стають</a:t>
            </a:r>
            <a:r>
              <a:rPr lang="ru-RU" dirty="0" smtClean="0"/>
              <a:t> за 20—24 годин до </a:t>
            </a:r>
            <a:r>
              <a:rPr lang="ru-RU" dirty="0" err="1" smtClean="0"/>
              <a:t>появи</a:t>
            </a:r>
            <a:r>
              <a:rPr lang="ru-RU" dirty="0" smtClean="0"/>
              <a:t> </a:t>
            </a:r>
            <a:r>
              <a:rPr lang="ru-RU" dirty="0" err="1" smtClean="0"/>
              <a:t>висипання</a:t>
            </a:r>
            <a:r>
              <a:rPr lang="ru-RU" dirty="0" smtClean="0"/>
              <a:t> та </a:t>
            </a:r>
            <a:r>
              <a:rPr lang="ru-RU" dirty="0" err="1" smtClean="0"/>
              <a:t>залишаються</a:t>
            </a:r>
            <a:r>
              <a:rPr lang="ru-RU" dirty="0" smtClean="0"/>
              <a:t> ними до 5-го дня </a:t>
            </a:r>
            <a:r>
              <a:rPr lang="ru-RU" dirty="0" err="1" smtClean="0"/>
              <a:t>з</a:t>
            </a:r>
            <a:r>
              <a:rPr lang="ru-RU" dirty="0" smtClean="0"/>
              <a:t> моменту </a:t>
            </a:r>
            <a:r>
              <a:rPr lang="ru-RU" dirty="0" err="1" smtClean="0"/>
              <a:t>реєстрації</a:t>
            </a:r>
            <a:r>
              <a:rPr lang="ru-RU" dirty="0" smtClean="0"/>
              <a:t> </a:t>
            </a:r>
            <a:r>
              <a:rPr lang="ru-RU" dirty="0" err="1" smtClean="0"/>
              <a:t>останнього</a:t>
            </a:r>
            <a:r>
              <a:rPr lang="ru-RU" dirty="0" smtClean="0"/>
              <a:t> </a:t>
            </a:r>
            <a:r>
              <a:rPr lang="ru-RU" dirty="0" err="1" smtClean="0"/>
              <a:t>елементу</a:t>
            </a:r>
            <a:r>
              <a:rPr lang="ru-RU" dirty="0" smtClean="0"/>
              <a:t> </a:t>
            </a:r>
            <a:r>
              <a:rPr lang="ru-RU" dirty="0" err="1" smtClean="0"/>
              <a:t>висипання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Інфекція</a:t>
            </a:r>
            <a:r>
              <a:rPr lang="ru-RU" dirty="0" smtClean="0"/>
              <a:t> </a:t>
            </a:r>
            <a:r>
              <a:rPr lang="ru-RU" dirty="0" err="1" smtClean="0"/>
              <a:t>передається</a:t>
            </a:r>
            <a:r>
              <a:rPr lang="ru-RU" dirty="0" smtClean="0"/>
              <a:t> </a:t>
            </a:r>
            <a:r>
              <a:rPr lang="ru-RU" dirty="0" err="1" smtClean="0"/>
              <a:t>повітряно-крапельним</a:t>
            </a:r>
            <a:r>
              <a:rPr lang="ru-RU" dirty="0" smtClean="0"/>
              <a:t> шляхом. З моменту </a:t>
            </a:r>
            <a:r>
              <a:rPr lang="ru-RU" dirty="0" err="1" smtClean="0"/>
              <a:t>утворення</a:t>
            </a:r>
            <a:r>
              <a:rPr lang="ru-RU" dirty="0" smtClean="0"/>
              <a:t> </a:t>
            </a:r>
            <a:r>
              <a:rPr lang="ru-RU" dirty="0" err="1" smtClean="0"/>
              <a:t>кірок</a:t>
            </a:r>
            <a:r>
              <a:rPr lang="ru-RU" dirty="0" smtClean="0"/>
              <a:t> на </a:t>
            </a:r>
            <a:r>
              <a:rPr lang="ru-RU" dirty="0" err="1" smtClean="0"/>
              <a:t>місцях</a:t>
            </a:r>
            <a:r>
              <a:rPr lang="ru-RU" dirty="0" smtClean="0"/>
              <a:t> </a:t>
            </a:r>
            <a:r>
              <a:rPr lang="ru-RU" dirty="0" err="1" smtClean="0"/>
              <a:t>висипань</a:t>
            </a:r>
            <a:r>
              <a:rPr lang="ru-RU" dirty="0" smtClean="0"/>
              <a:t> </a:t>
            </a:r>
            <a:r>
              <a:rPr lang="ru-RU" dirty="0" err="1" smtClean="0"/>
              <a:t>збудник</a:t>
            </a:r>
            <a:r>
              <a:rPr lang="ru-RU" dirty="0" smtClean="0"/>
              <a:t> </a:t>
            </a:r>
            <a:r>
              <a:rPr lang="ru-RU" dirty="0" err="1" smtClean="0"/>
              <a:t>передається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хворого до здорового </a:t>
            </a:r>
            <a:r>
              <a:rPr lang="ru-RU" dirty="0" err="1" smtClean="0"/>
              <a:t>контактним</a:t>
            </a:r>
            <a:r>
              <a:rPr lang="ru-RU" dirty="0" smtClean="0"/>
              <a:t> шляхом</a:t>
            </a:r>
            <a:r>
              <a:rPr lang="ru-RU" dirty="0" smtClean="0"/>
              <a:t>.</a:t>
            </a:r>
          </a:p>
          <a:p>
            <a:endParaRPr lang="uk-UA" dirty="0" smtClean="0"/>
          </a:p>
          <a:p>
            <a:r>
              <a:rPr lang="ru-RU" dirty="0" err="1" smtClean="0"/>
              <a:t>Тривалість</a:t>
            </a:r>
            <a:r>
              <a:rPr lang="ru-RU" dirty="0" smtClean="0"/>
              <a:t> </a:t>
            </a:r>
            <a:r>
              <a:rPr lang="ru-RU" b="1" dirty="0" err="1" smtClean="0"/>
              <a:t>інкубаційного</a:t>
            </a:r>
            <a:r>
              <a:rPr lang="ru-RU" b="1" dirty="0" smtClean="0"/>
              <a:t> </a:t>
            </a:r>
            <a:r>
              <a:rPr lang="ru-RU" b="1" dirty="0" err="1" smtClean="0"/>
              <a:t>періоду</a:t>
            </a:r>
            <a:r>
              <a:rPr lang="ru-RU" dirty="0" smtClean="0"/>
              <a:t> - </a:t>
            </a:r>
            <a:r>
              <a:rPr lang="ru-RU" dirty="0" err="1" smtClean="0"/>
              <a:t>від</a:t>
            </a:r>
            <a:r>
              <a:rPr lang="ru-RU" dirty="0" smtClean="0"/>
              <a:t> 11 до 21 дня (у </a:t>
            </a:r>
            <a:r>
              <a:rPr lang="ru-RU" dirty="0" err="1" smtClean="0"/>
              <a:t>середньому</a:t>
            </a:r>
            <a:r>
              <a:rPr lang="ru-RU" dirty="0" smtClean="0"/>
              <a:t> 15-17 </a:t>
            </a:r>
            <a:r>
              <a:rPr lang="ru-RU" dirty="0" err="1" smtClean="0"/>
              <a:t>днів</a:t>
            </a:r>
            <a:r>
              <a:rPr lang="ru-RU" dirty="0" smtClean="0"/>
              <a:t>). </a:t>
            </a:r>
            <a:r>
              <a:rPr lang="ru-RU" dirty="0" err="1" smtClean="0"/>
              <a:t>Зрідка</a:t>
            </a:r>
            <a:r>
              <a:rPr lang="ru-RU" dirty="0" smtClean="0"/>
              <a:t>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 </a:t>
            </a:r>
            <a:r>
              <a:rPr lang="ru-RU" dirty="0" err="1" smtClean="0"/>
              <a:t>короткочасний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передвісників</a:t>
            </a:r>
            <a:r>
              <a:rPr lang="ru-RU" dirty="0" smtClean="0"/>
              <a:t> (продрому),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триває</a:t>
            </a:r>
            <a:r>
              <a:rPr lang="ru-RU" dirty="0" smtClean="0"/>
              <a:t> </a:t>
            </a:r>
            <a:r>
              <a:rPr lang="ru-RU" dirty="0" err="1" smtClean="0"/>
              <a:t>добу</a:t>
            </a:r>
            <a:r>
              <a:rPr lang="ru-RU" dirty="0" smtClean="0"/>
              <a:t>; у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на </a:t>
            </a:r>
            <a:r>
              <a:rPr lang="ru-RU" dirty="0" err="1" smtClean="0"/>
              <a:t>шкірі</a:t>
            </a:r>
            <a:r>
              <a:rPr lang="ru-RU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 </a:t>
            </a:r>
            <a:r>
              <a:rPr lang="ru-RU" dirty="0" err="1" smtClean="0"/>
              <a:t>висип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зникає</a:t>
            </a:r>
            <a:r>
              <a:rPr lang="ru-RU" dirty="0" smtClean="0"/>
              <a:t> через </a:t>
            </a:r>
            <a:r>
              <a:rPr lang="ru-RU" dirty="0" err="1" smtClean="0"/>
              <a:t>декілька</a:t>
            </a:r>
            <a:r>
              <a:rPr lang="ru-RU" dirty="0" smtClean="0"/>
              <a:t> годин.</a:t>
            </a:r>
          </a:p>
          <a:p>
            <a:r>
              <a:rPr lang="ru-RU" dirty="0" smtClean="0"/>
              <a:t>Часто хвороба </a:t>
            </a:r>
            <a:r>
              <a:rPr lang="ru-RU" dirty="0" err="1" smtClean="0"/>
              <a:t>розпочинається</a:t>
            </a:r>
            <a:r>
              <a:rPr lang="ru-RU" dirty="0" smtClean="0"/>
              <a:t> </a:t>
            </a:r>
            <a:r>
              <a:rPr lang="ru-RU" dirty="0" err="1" smtClean="0"/>
              <a:t>гостро</a:t>
            </a:r>
            <a:r>
              <a:rPr lang="ru-RU" dirty="0" smtClean="0"/>
              <a:t> -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температури</a:t>
            </a:r>
            <a:r>
              <a:rPr lang="ru-RU" dirty="0" smtClean="0"/>
              <a:t> до 38-39 °</a:t>
            </a:r>
            <a:r>
              <a:rPr lang="en-US" dirty="0" smtClean="0"/>
              <a:t>C, </a:t>
            </a:r>
            <a:r>
              <a:rPr lang="ru-RU" dirty="0" err="1" smtClean="0"/>
              <a:t>потім</a:t>
            </a:r>
            <a:r>
              <a:rPr lang="ru-RU" dirty="0" smtClean="0"/>
              <a:t> на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ділянках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, 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шкірі</a:t>
            </a:r>
            <a:r>
              <a:rPr lang="ru-RU" dirty="0" smtClean="0"/>
              <a:t> </a:t>
            </a:r>
            <a:r>
              <a:rPr lang="ru-RU" dirty="0" err="1" smtClean="0"/>
              <a:t>тулуба</a:t>
            </a:r>
            <a:r>
              <a:rPr lang="ru-RU" dirty="0" smtClean="0"/>
              <a:t>, </a:t>
            </a:r>
            <a:r>
              <a:rPr lang="ru-RU" dirty="0" err="1" smtClean="0"/>
              <a:t>з'являється</a:t>
            </a:r>
            <a:r>
              <a:rPr lang="ru-RU" dirty="0" smtClean="0"/>
              <a:t> </a:t>
            </a:r>
            <a:r>
              <a:rPr lang="ru-RU" dirty="0" err="1" smtClean="0"/>
              <a:t>доволі</a:t>
            </a:r>
            <a:r>
              <a:rPr lang="ru-RU" dirty="0" smtClean="0"/>
              <a:t> </a:t>
            </a:r>
            <a:r>
              <a:rPr lang="ru-RU" dirty="0" err="1" smtClean="0"/>
              <a:t>рясний</a:t>
            </a:r>
            <a:r>
              <a:rPr lang="ru-RU" dirty="0" smtClean="0"/>
              <a:t> </a:t>
            </a:r>
            <a:r>
              <a:rPr lang="ru-RU" dirty="0" err="1" smtClean="0"/>
              <a:t>висип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круглих</a:t>
            </a:r>
            <a:r>
              <a:rPr lang="ru-RU" dirty="0" smtClean="0"/>
              <a:t> </a:t>
            </a:r>
            <a:r>
              <a:rPr lang="ru-RU" dirty="0" err="1" smtClean="0"/>
              <a:t>рожевих</a:t>
            </a:r>
            <a:r>
              <a:rPr lang="ru-RU" dirty="0" smtClean="0"/>
              <a:t> </a:t>
            </a:r>
            <a:r>
              <a:rPr lang="ru-RU" dirty="0" err="1" smtClean="0"/>
              <a:t>плям</a:t>
            </a:r>
            <a:r>
              <a:rPr lang="ru-RU" dirty="0" smtClean="0"/>
              <a:t> </a:t>
            </a:r>
            <a:r>
              <a:rPr lang="ru-RU" dirty="0" err="1" smtClean="0"/>
              <a:t>діаметром</a:t>
            </a:r>
            <a:r>
              <a:rPr lang="ru-RU" dirty="0" smtClean="0"/>
              <a:t> 1-3 мм; </a:t>
            </a:r>
            <a:r>
              <a:rPr lang="ru-RU" dirty="0" err="1" smtClean="0"/>
              <a:t>такий</a:t>
            </a:r>
            <a:r>
              <a:rPr lang="ru-RU" dirty="0" smtClean="0"/>
              <a:t> же </a:t>
            </a:r>
            <a:r>
              <a:rPr lang="ru-RU" dirty="0" err="1" smtClean="0"/>
              <a:t>висип</a:t>
            </a:r>
            <a:r>
              <a:rPr lang="ru-RU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 на </a:t>
            </a:r>
            <a:r>
              <a:rPr lang="ru-RU" dirty="0" err="1" smtClean="0"/>
              <a:t>слизових</a:t>
            </a:r>
            <a:r>
              <a:rPr lang="ru-RU" dirty="0" smtClean="0"/>
              <a:t> носоглотки та </a:t>
            </a:r>
            <a:r>
              <a:rPr lang="ru-RU" dirty="0" err="1" smtClean="0"/>
              <a:t>зіва</a:t>
            </a:r>
            <a:r>
              <a:rPr lang="ru-RU" dirty="0" smtClean="0"/>
              <a:t>.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висипання</a:t>
            </a:r>
            <a:r>
              <a:rPr lang="ru-RU" dirty="0" smtClean="0"/>
              <a:t> </a:t>
            </a:r>
            <a:r>
              <a:rPr lang="ru-RU" dirty="0" err="1" smtClean="0"/>
              <a:t>перетворюється</a:t>
            </a:r>
            <a:r>
              <a:rPr lang="ru-RU" dirty="0" smtClean="0"/>
              <a:t> на </a:t>
            </a:r>
            <a:r>
              <a:rPr lang="ru-RU" dirty="0" err="1" smtClean="0"/>
              <a:t>пухирці</a:t>
            </a:r>
            <a:r>
              <a:rPr lang="ru-RU" dirty="0" smtClean="0"/>
              <a:t>, </a:t>
            </a:r>
            <a:r>
              <a:rPr lang="ru-RU" dirty="0" err="1" smtClean="0"/>
              <a:t>наповнені</a:t>
            </a:r>
            <a:r>
              <a:rPr lang="ru-RU" dirty="0" smtClean="0"/>
              <a:t> </a:t>
            </a:r>
            <a:r>
              <a:rPr lang="ru-RU" dirty="0" err="1" smtClean="0"/>
              <a:t>прозорою</a:t>
            </a:r>
            <a:r>
              <a:rPr lang="ru-RU" dirty="0" smtClean="0"/>
              <a:t> </a:t>
            </a:r>
            <a:r>
              <a:rPr lang="ru-RU" dirty="0" err="1" smtClean="0"/>
              <a:t>рідиною</a:t>
            </a:r>
            <a:r>
              <a:rPr lang="ru-RU" dirty="0" smtClean="0"/>
              <a:t>; </a:t>
            </a:r>
            <a:r>
              <a:rPr lang="ru-RU" dirty="0" err="1" smtClean="0"/>
              <a:t>навколо</a:t>
            </a:r>
            <a:r>
              <a:rPr lang="ru-RU" dirty="0" smtClean="0"/>
              <a:t> кожного </a:t>
            </a:r>
            <a:r>
              <a:rPr lang="ru-RU" dirty="0" err="1" smtClean="0"/>
              <a:t>пухирця</a:t>
            </a:r>
            <a:r>
              <a:rPr lang="ru-RU" dirty="0" smtClean="0"/>
              <a:t> (</a:t>
            </a:r>
            <a:r>
              <a:rPr lang="ru-RU" dirty="0" err="1" smtClean="0"/>
              <a:t>вазікули</a:t>
            </a:r>
            <a:r>
              <a:rPr lang="ru-RU" dirty="0" smtClean="0"/>
              <a:t>) </a:t>
            </a:r>
            <a:r>
              <a:rPr lang="ru-RU" dirty="0" err="1" smtClean="0"/>
              <a:t>утворюється</a:t>
            </a:r>
            <a:r>
              <a:rPr lang="ru-RU" dirty="0" smtClean="0"/>
              <a:t> </a:t>
            </a:r>
            <a:r>
              <a:rPr lang="ru-RU" dirty="0" err="1" smtClean="0"/>
              <a:t>вузька</a:t>
            </a:r>
            <a:r>
              <a:rPr lang="ru-RU" dirty="0" smtClean="0"/>
              <a:t> </a:t>
            </a:r>
            <a:r>
              <a:rPr lang="ru-RU" dirty="0" err="1" smtClean="0"/>
              <a:t>червона</a:t>
            </a:r>
            <a:r>
              <a:rPr lang="ru-RU" dirty="0" smtClean="0"/>
              <a:t> </a:t>
            </a:r>
            <a:r>
              <a:rPr lang="ru-RU" dirty="0" err="1" smtClean="0"/>
              <a:t>облямівка</a:t>
            </a:r>
            <a:r>
              <a:rPr lang="ru-RU" dirty="0" smtClean="0"/>
              <a:t> (</a:t>
            </a:r>
            <a:r>
              <a:rPr lang="ru-RU" dirty="0" err="1" smtClean="0"/>
              <a:t>обідок</a:t>
            </a:r>
            <a:r>
              <a:rPr lang="ru-RU" dirty="0" smtClean="0"/>
              <a:t> </a:t>
            </a:r>
            <a:r>
              <a:rPr lang="ru-RU" dirty="0" err="1" smtClean="0"/>
              <a:t>гіперемійованої</a:t>
            </a:r>
            <a:r>
              <a:rPr lang="ru-RU" dirty="0" smtClean="0"/>
              <a:t> </a:t>
            </a:r>
            <a:r>
              <a:rPr lang="ru-RU" dirty="0" err="1" smtClean="0"/>
              <a:t>шкіри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слизової</a:t>
            </a:r>
            <a:r>
              <a:rPr lang="ru-RU" dirty="0" smtClean="0"/>
              <a:t> </a:t>
            </a:r>
            <a:r>
              <a:rPr lang="ru-RU" dirty="0" err="1" smtClean="0"/>
              <a:t>оболонки</a:t>
            </a:r>
            <a:r>
              <a:rPr lang="ru-RU" dirty="0" smtClean="0"/>
              <a:t>). У </a:t>
            </a:r>
            <a:r>
              <a:rPr lang="ru-RU" dirty="0" err="1" smtClean="0"/>
              <a:t>центрі</a:t>
            </a:r>
            <a:r>
              <a:rPr lang="ru-RU" dirty="0" smtClean="0"/>
              <a:t>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пухирчиків</a:t>
            </a:r>
            <a:r>
              <a:rPr lang="ru-RU" dirty="0" smtClean="0"/>
              <a:t> </a:t>
            </a:r>
            <a:r>
              <a:rPr lang="ru-RU" dirty="0" err="1" smtClean="0"/>
              <a:t>з'являється</a:t>
            </a:r>
            <a:r>
              <a:rPr lang="ru-RU" dirty="0" smtClean="0"/>
              <a:t> </a:t>
            </a:r>
            <a:r>
              <a:rPr lang="ru-RU" dirty="0" err="1" smtClean="0"/>
              <a:t>вдавлення</a:t>
            </a:r>
            <a:r>
              <a:rPr lang="ru-RU" dirty="0" smtClean="0"/>
              <a:t>,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чого</a:t>
            </a:r>
            <a:r>
              <a:rPr lang="ru-RU" dirty="0" smtClean="0"/>
              <a:t> </a:t>
            </a:r>
            <a:r>
              <a:rPr lang="ru-RU" dirty="0" err="1" smtClean="0"/>
              <a:t>елементи</a:t>
            </a:r>
            <a:r>
              <a:rPr lang="ru-RU" dirty="0" smtClean="0"/>
              <a:t> </a:t>
            </a:r>
            <a:r>
              <a:rPr lang="ru-RU" dirty="0" err="1" smtClean="0"/>
              <a:t>висипу</a:t>
            </a:r>
            <a:r>
              <a:rPr lang="ru-RU" dirty="0" smtClean="0"/>
              <a:t> </a:t>
            </a:r>
            <a:r>
              <a:rPr lang="ru-RU" dirty="0" err="1" smtClean="0"/>
              <a:t>стають</a:t>
            </a:r>
            <a:r>
              <a:rPr lang="ru-RU" dirty="0" smtClean="0"/>
              <a:t> схожими на </a:t>
            </a:r>
            <a:r>
              <a:rPr lang="ru-RU" dirty="0" err="1" smtClean="0"/>
              <a:t>ті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виникають</a:t>
            </a:r>
            <a:r>
              <a:rPr lang="ru-RU" dirty="0" smtClean="0"/>
              <a:t> при </a:t>
            </a:r>
            <a:r>
              <a:rPr lang="ru-RU" dirty="0" err="1" smtClean="0"/>
              <a:t>натуральній</a:t>
            </a:r>
            <a:r>
              <a:rPr lang="ru-RU" dirty="0" smtClean="0"/>
              <a:t> </a:t>
            </a:r>
            <a:r>
              <a:rPr lang="ru-RU" dirty="0" err="1" smtClean="0"/>
              <a:t>віспі</a:t>
            </a:r>
            <a:r>
              <a:rPr lang="ru-RU" dirty="0" smtClean="0"/>
              <a:t>. </a:t>
            </a:r>
            <a:r>
              <a:rPr lang="ru-RU" dirty="0" err="1" smtClean="0"/>
              <a:t>Вже</a:t>
            </a:r>
            <a:r>
              <a:rPr lang="ru-RU" dirty="0" smtClean="0"/>
              <a:t> на </a:t>
            </a:r>
            <a:r>
              <a:rPr lang="ru-RU" dirty="0" err="1" smtClean="0"/>
              <a:t>другий</a:t>
            </a:r>
            <a:r>
              <a:rPr lang="ru-RU" dirty="0" smtClean="0"/>
              <a:t> день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пухирців</a:t>
            </a:r>
            <a:r>
              <a:rPr lang="ru-RU" dirty="0" smtClean="0"/>
              <a:t> </a:t>
            </a:r>
            <a:r>
              <a:rPr lang="ru-RU" dirty="0" err="1" smtClean="0"/>
              <a:t>лопаються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свербіжу</a:t>
            </a:r>
            <a:r>
              <a:rPr lang="ru-RU" dirty="0" smtClean="0"/>
              <a:t> </a:t>
            </a:r>
            <a:r>
              <a:rPr lang="ru-RU" dirty="0" err="1" smtClean="0"/>
              <a:t>хворий</a:t>
            </a:r>
            <a:r>
              <a:rPr lang="ru-RU" dirty="0" smtClean="0"/>
              <a:t> </a:t>
            </a:r>
            <a:r>
              <a:rPr lang="ru-RU" dirty="0" err="1" smtClean="0"/>
              <a:t>здирає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нігтями</a:t>
            </a:r>
            <a:r>
              <a:rPr lang="ru-RU" dirty="0" smtClean="0"/>
              <a:t>, </a:t>
            </a:r>
            <a:r>
              <a:rPr lang="ru-RU" dirty="0" err="1" smtClean="0"/>
              <a:t>вміст</a:t>
            </a:r>
            <a:r>
              <a:rPr lang="ru-RU" dirty="0" smtClean="0"/>
              <a:t> </a:t>
            </a:r>
            <a:r>
              <a:rPr lang="ru-RU" dirty="0" err="1" smtClean="0"/>
              <a:t>пухирців</a:t>
            </a:r>
            <a:r>
              <a:rPr lang="ru-RU" dirty="0" smtClean="0"/>
              <a:t> </a:t>
            </a:r>
            <a:r>
              <a:rPr lang="ru-RU" dirty="0" err="1" smtClean="0"/>
              <a:t>засихає</a:t>
            </a:r>
            <a:r>
              <a:rPr lang="ru-RU" dirty="0" smtClean="0"/>
              <a:t> на </a:t>
            </a:r>
            <a:r>
              <a:rPr lang="ru-RU" dirty="0" err="1" smtClean="0"/>
              <a:t>шкірі</a:t>
            </a:r>
            <a:r>
              <a:rPr lang="ru-RU" dirty="0" smtClean="0"/>
              <a:t>, </a:t>
            </a:r>
            <a:r>
              <a:rPr lang="ru-RU" dirty="0" err="1" smtClean="0"/>
              <a:t>утворюючі</a:t>
            </a:r>
            <a:r>
              <a:rPr lang="ru-RU" dirty="0" smtClean="0"/>
              <a:t> </a:t>
            </a:r>
            <a:r>
              <a:rPr lang="ru-RU" dirty="0" err="1" smtClean="0"/>
              <a:t>сухі</a:t>
            </a:r>
            <a:r>
              <a:rPr lang="ru-RU" dirty="0" smtClean="0"/>
              <a:t> </a:t>
            </a:r>
            <a:r>
              <a:rPr lang="ru-RU" dirty="0" err="1" smtClean="0"/>
              <a:t>темно-бурі</a:t>
            </a:r>
            <a:r>
              <a:rPr lang="ru-RU" dirty="0" smtClean="0"/>
              <a:t> </a:t>
            </a:r>
            <a:r>
              <a:rPr lang="ru-RU" dirty="0" err="1" smtClean="0"/>
              <a:t>кірки</a:t>
            </a:r>
            <a:r>
              <a:rPr lang="ru-RU" dirty="0" smtClean="0"/>
              <a:t>. </a:t>
            </a:r>
            <a:r>
              <a:rPr lang="ru-RU" dirty="0" err="1" smtClean="0"/>
              <a:t>Характернийполіморфізм</a:t>
            </a:r>
            <a:r>
              <a:rPr lang="ru-RU" dirty="0" smtClean="0"/>
              <a:t> </a:t>
            </a:r>
            <a:r>
              <a:rPr lang="ru-RU" dirty="0" err="1" smtClean="0"/>
              <a:t>висипу</a:t>
            </a:r>
            <a:r>
              <a:rPr lang="ru-RU" dirty="0" smtClean="0"/>
              <a:t>: </a:t>
            </a:r>
            <a:r>
              <a:rPr lang="ru-RU" dirty="0" err="1" smtClean="0"/>
              <a:t>одночасна</a:t>
            </a:r>
            <a:r>
              <a:rPr lang="ru-RU" dirty="0" smtClean="0"/>
              <a:t> </a:t>
            </a: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пухирців</a:t>
            </a:r>
            <a:r>
              <a:rPr lang="ru-RU" dirty="0" smtClean="0"/>
              <a:t> та сухих </a:t>
            </a:r>
            <a:r>
              <a:rPr lang="ru-RU" dirty="0" err="1" smtClean="0"/>
              <a:t>кірок</a:t>
            </a:r>
            <a:r>
              <a:rPr lang="ru-RU" dirty="0" smtClean="0"/>
              <a:t> на </a:t>
            </a:r>
            <a:r>
              <a:rPr lang="ru-RU" dirty="0" err="1" smtClean="0"/>
              <a:t>шкірі</a:t>
            </a:r>
            <a:r>
              <a:rPr lang="ru-RU" dirty="0" smtClean="0"/>
              <a:t> та </a:t>
            </a:r>
            <a:r>
              <a:rPr lang="ru-RU" dirty="0" err="1" smtClean="0"/>
              <a:t>слизових</a:t>
            </a:r>
            <a:r>
              <a:rPr lang="ru-RU" dirty="0" smtClean="0"/>
              <a:t> </a:t>
            </a:r>
            <a:r>
              <a:rPr lang="ru-RU" dirty="0" err="1" smtClean="0"/>
              <a:t>оболонках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Протягом</a:t>
            </a:r>
            <a:r>
              <a:rPr lang="ru-RU" dirty="0" smtClean="0"/>
              <a:t> 6-7 </a:t>
            </a:r>
            <a:r>
              <a:rPr lang="ru-RU" dirty="0" err="1" smtClean="0"/>
              <a:t>днів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спостерігатися</a:t>
            </a:r>
            <a:r>
              <a:rPr lang="ru-RU" dirty="0" smtClean="0"/>
              <a:t> </a:t>
            </a:r>
            <a:r>
              <a:rPr lang="ru-RU" dirty="0" err="1" smtClean="0"/>
              <a:t>повторні</a:t>
            </a:r>
            <a:r>
              <a:rPr lang="ru-RU" dirty="0" smtClean="0"/>
              <a:t> </a:t>
            </a:r>
            <a:r>
              <a:rPr lang="ru-RU" dirty="0" err="1" smtClean="0"/>
              <a:t>висипи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пухирців</a:t>
            </a:r>
            <a:r>
              <a:rPr lang="ru-RU" dirty="0" smtClean="0"/>
              <a:t>. На </a:t>
            </a:r>
            <a:r>
              <a:rPr lang="ru-RU" dirty="0" err="1" smtClean="0"/>
              <a:t>слизових</a:t>
            </a:r>
            <a:r>
              <a:rPr lang="ru-RU" dirty="0" smtClean="0"/>
              <a:t> </a:t>
            </a:r>
            <a:r>
              <a:rPr lang="ru-RU" dirty="0" err="1" smtClean="0"/>
              <a:t>оболонках</a:t>
            </a:r>
            <a:r>
              <a:rPr lang="ru-RU" dirty="0" smtClean="0"/>
              <a:t> носоглотки, </a:t>
            </a:r>
            <a:r>
              <a:rPr lang="ru-RU" dirty="0" err="1" smtClean="0"/>
              <a:t>гортані</a:t>
            </a:r>
            <a:r>
              <a:rPr lang="ru-RU" dirty="0" smtClean="0"/>
              <a:t>, </a:t>
            </a:r>
            <a:r>
              <a:rPr lang="ru-RU" dirty="0" err="1" smtClean="0"/>
              <a:t>кон'юнктиви</a:t>
            </a:r>
            <a:r>
              <a:rPr lang="ru-RU" dirty="0" smtClean="0"/>
              <a:t> </a:t>
            </a:r>
            <a:r>
              <a:rPr lang="ru-RU" dirty="0" err="1" smtClean="0"/>
              <a:t>повік</a:t>
            </a:r>
            <a:r>
              <a:rPr lang="ru-RU" dirty="0" smtClean="0"/>
              <a:t> </a:t>
            </a:r>
            <a:r>
              <a:rPr lang="ru-RU" dirty="0" err="1" smtClean="0"/>
              <a:t>пухирці</a:t>
            </a:r>
            <a:r>
              <a:rPr lang="ru-RU" dirty="0" smtClean="0"/>
              <a:t> легко </a:t>
            </a:r>
            <a:r>
              <a:rPr lang="ru-RU" dirty="0" err="1" smtClean="0"/>
              <a:t>лопаються</a:t>
            </a:r>
            <a:r>
              <a:rPr lang="ru-RU" dirty="0" smtClean="0"/>
              <a:t>, а </a:t>
            </a:r>
            <a:r>
              <a:rPr lang="ru-RU" dirty="0" err="1" smtClean="0"/>
              <a:t>ерозія</a:t>
            </a:r>
            <a:r>
              <a:rPr lang="ru-RU" dirty="0" smtClean="0"/>
              <a:t> </a:t>
            </a:r>
            <a:r>
              <a:rPr lang="ru-RU" dirty="0" err="1" smtClean="0"/>
              <a:t>слугує</a:t>
            </a:r>
            <a:r>
              <a:rPr lang="ru-RU" dirty="0" smtClean="0"/>
              <a:t> </a:t>
            </a:r>
            <a:r>
              <a:rPr lang="ru-RU" dirty="0" err="1" smtClean="0"/>
              <a:t>вхідними</a:t>
            </a:r>
            <a:r>
              <a:rPr lang="ru-RU" dirty="0" smtClean="0"/>
              <a:t> воротами для </a:t>
            </a:r>
            <a:r>
              <a:rPr lang="ru-RU" dirty="0" err="1" smtClean="0"/>
              <a:t>вторинної</a:t>
            </a:r>
            <a:r>
              <a:rPr lang="ru-RU" dirty="0" smtClean="0"/>
              <a:t> </a:t>
            </a:r>
            <a:r>
              <a:rPr lang="ru-RU" dirty="0" err="1" smtClean="0"/>
              <a:t>інфекції</a:t>
            </a:r>
            <a:r>
              <a:rPr lang="ru-RU" dirty="0" smtClean="0"/>
              <a:t>. У </a:t>
            </a:r>
            <a:r>
              <a:rPr lang="ru-RU" dirty="0" err="1" smtClean="0"/>
              <a:t>виснажених</a:t>
            </a:r>
            <a:r>
              <a:rPr lang="ru-RU" dirty="0" smtClean="0"/>
              <a:t> </a:t>
            </a:r>
            <a:r>
              <a:rPr lang="ru-RU" dirty="0" err="1" smtClean="0"/>
              <a:t>ослаблених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страждають</a:t>
            </a:r>
            <a:r>
              <a:rPr lang="ru-RU" dirty="0" smtClean="0"/>
              <a:t> на </a:t>
            </a:r>
            <a:r>
              <a:rPr lang="ru-RU" dirty="0" err="1" smtClean="0"/>
              <a:t>аліментарну</a:t>
            </a:r>
            <a:r>
              <a:rPr lang="ru-RU" dirty="0" smtClean="0"/>
              <a:t> </a:t>
            </a:r>
            <a:r>
              <a:rPr lang="ru-RU" dirty="0" err="1" smtClean="0"/>
              <a:t>дистрофію</a:t>
            </a:r>
            <a:r>
              <a:rPr lang="ru-RU" dirty="0" smtClean="0"/>
              <a:t>, </a:t>
            </a:r>
            <a:r>
              <a:rPr lang="ru-RU" dirty="0" err="1" smtClean="0"/>
              <a:t>вітряна</a:t>
            </a:r>
            <a:r>
              <a:rPr lang="ru-RU" dirty="0" smtClean="0"/>
              <a:t> </a:t>
            </a:r>
            <a:r>
              <a:rPr lang="ru-RU" dirty="0" err="1" smtClean="0"/>
              <a:t>віспа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приймати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важкий</a:t>
            </a:r>
            <a:r>
              <a:rPr lang="ru-RU" dirty="0" smtClean="0"/>
              <a:t> </a:t>
            </a:r>
            <a:r>
              <a:rPr lang="ru-RU" dirty="0" err="1" smtClean="0"/>
              <a:t>перебіг</a:t>
            </a:r>
            <a:r>
              <a:rPr lang="ru-RU" dirty="0" smtClean="0"/>
              <a:t> та в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випадках</a:t>
            </a:r>
            <a:r>
              <a:rPr lang="ru-RU" dirty="0" smtClean="0"/>
              <a:t> </a:t>
            </a:r>
            <a:r>
              <a:rPr lang="ru-RU" dirty="0" err="1" smtClean="0"/>
              <a:t>веде</a:t>
            </a:r>
            <a:r>
              <a:rPr lang="ru-RU" dirty="0" smtClean="0"/>
              <a:t> до </a:t>
            </a:r>
            <a:r>
              <a:rPr lang="ru-RU" dirty="0" err="1" smtClean="0"/>
              <a:t>смерті</a:t>
            </a:r>
            <a:r>
              <a:rPr lang="ru-RU" dirty="0" smtClean="0"/>
              <a:t> </a:t>
            </a:r>
            <a:r>
              <a:rPr lang="ru-RU" dirty="0" err="1" smtClean="0"/>
              <a:t>дитини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595px-Measles_virus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" y="1133787"/>
            <a:ext cx="5102225" cy="513652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5400" dirty="0" smtClean="0"/>
              <a:t>КІР</a:t>
            </a:r>
            <a:endParaRPr lang="ru-RU" sz="5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1600" b="1" i="1" dirty="0" err="1" smtClean="0"/>
              <a:t>Кір</a:t>
            </a:r>
            <a:r>
              <a:rPr lang="ru-RU" sz="1600" i="1" dirty="0" smtClean="0"/>
              <a:t> — хвороба, </a:t>
            </a:r>
            <a:r>
              <a:rPr lang="ru-RU" sz="1600" i="1" dirty="0" err="1" smtClean="0"/>
              <a:t>викликана</a:t>
            </a:r>
            <a:r>
              <a:rPr lang="ru-RU" sz="1600" i="1" dirty="0" smtClean="0"/>
              <a:t> </a:t>
            </a:r>
            <a:r>
              <a:rPr lang="ru-RU" sz="1600" i="1" dirty="0" err="1" smtClean="0">
                <a:solidFill>
                  <a:schemeClr val="tx2">
                    <a:lumMod val="75000"/>
                  </a:schemeClr>
                </a:solidFill>
              </a:rPr>
              <a:t>вірусом</a:t>
            </a:r>
            <a:r>
              <a:rPr lang="ru-RU" sz="1600" i="1" dirty="0" smtClean="0"/>
              <a:t> роду </a:t>
            </a:r>
            <a:r>
              <a:rPr lang="en-US" sz="1600" i="1" dirty="0" err="1" smtClean="0"/>
              <a:t>Morbill</a:t>
            </a:r>
            <a:r>
              <a:rPr lang="uk-UA" sz="1600" i="1" dirty="0" smtClean="0"/>
              <a:t>і</a:t>
            </a:r>
            <a:r>
              <a:rPr lang="en-US" sz="1600" i="1" dirty="0" smtClean="0"/>
              <a:t>virus</a:t>
            </a:r>
            <a:r>
              <a:rPr lang="en-US" sz="1600" i="1" dirty="0" smtClean="0"/>
              <a:t>, </a:t>
            </a:r>
            <a:r>
              <a:rPr lang="ru-RU" sz="1600" i="1" dirty="0" err="1" smtClean="0"/>
              <a:t>гостре</a:t>
            </a:r>
            <a:r>
              <a:rPr lang="ru-RU" sz="1600" i="1" dirty="0" smtClean="0"/>
              <a:t> </a:t>
            </a:r>
            <a:r>
              <a:rPr lang="ru-RU" sz="1600" i="1" dirty="0" err="1" smtClean="0"/>
              <a:t>вірусне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захворювання</a:t>
            </a:r>
            <a:r>
              <a:rPr lang="ru-RU" sz="1600" i="1" dirty="0" smtClean="0"/>
              <a:t>, яке </a:t>
            </a:r>
            <a:r>
              <a:rPr lang="ru-RU" sz="1600" i="1" dirty="0" err="1" smtClean="0"/>
              <a:t>характеризується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вираженою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інтоксикацією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катаральними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явищами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з</a:t>
            </a:r>
            <a:r>
              <a:rPr lang="ru-RU" sz="1600" i="1" dirty="0" smtClean="0"/>
              <a:t> боку </a:t>
            </a:r>
            <a:r>
              <a:rPr lang="ru-RU" sz="1600" i="1" dirty="0" err="1" smtClean="0"/>
              <a:t>дихальних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шляхів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кон'юнктивітом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появою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своєрідних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плям</a:t>
            </a:r>
            <a:r>
              <a:rPr lang="ru-RU" sz="1600" i="1" dirty="0" smtClean="0"/>
              <a:t> на </a:t>
            </a:r>
            <a:r>
              <a:rPr lang="ru-RU" sz="1600" i="1" dirty="0" err="1" smtClean="0"/>
              <a:t>слизовій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оболонці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щоки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папулезно-плямистим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висипом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на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шкірі</a:t>
            </a:r>
            <a:r>
              <a:rPr lang="ru-RU" sz="1600" i="1" dirty="0" smtClean="0"/>
              <a:t>.</a:t>
            </a:r>
            <a:endParaRPr lang="ru-RU" sz="1600" i="1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800px-Morbillivirus_measles_infection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6562" r="16562"/>
          <a:stretch>
            <a:fillRect/>
          </a:stretch>
        </p:blipFill>
        <p:spPr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11" name="Текст 10"/>
          <p:cNvSpPr>
            <a:spLocks noGrp="1"/>
          </p:cNvSpPr>
          <p:nvPr>
            <p:ph type="body" sz="half" idx="2"/>
          </p:nvPr>
        </p:nvSpPr>
        <p:spPr>
          <a:xfrm>
            <a:off x="4786314" y="500042"/>
            <a:ext cx="3892929" cy="6143668"/>
          </a:xfrm>
        </p:spPr>
        <p:txBody>
          <a:bodyPr>
            <a:normAutofit fontScale="92500" lnSpcReduction="10000"/>
          </a:bodyPr>
          <a:lstStyle/>
          <a:p>
            <a:r>
              <a:rPr lang="uk-UA" sz="1700" dirty="0" smtClean="0"/>
              <a:t>Симптоми</a:t>
            </a:r>
          </a:p>
          <a:p>
            <a:r>
              <a:rPr lang="ru-RU" dirty="0" err="1" smtClean="0"/>
              <a:t>Інкубаційний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 при кору </a:t>
            </a:r>
            <a:r>
              <a:rPr lang="ru-RU" dirty="0" err="1" smtClean="0"/>
              <a:t>складає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7 до 21, </a:t>
            </a:r>
            <a:r>
              <a:rPr lang="ru-RU" dirty="0" err="1" smtClean="0"/>
              <a:t>рідше</a:t>
            </a:r>
            <a:r>
              <a:rPr lang="ru-RU" dirty="0" smtClean="0"/>
              <a:t> 28 </a:t>
            </a:r>
            <a:r>
              <a:rPr lang="ru-RU" dirty="0" err="1" smtClean="0"/>
              <a:t>днів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smtClean="0"/>
              <a:t>Початок </a:t>
            </a:r>
            <a:r>
              <a:rPr lang="ru-RU" dirty="0" err="1" smtClean="0"/>
              <a:t>захворювання</a:t>
            </a:r>
            <a:r>
              <a:rPr lang="ru-RU" dirty="0" smtClean="0"/>
              <a:t> </a:t>
            </a:r>
            <a:r>
              <a:rPr lang="ru-RU" dirty="0" err="1" smtClean="0"/>
              <a:t>гострий.З'являються</a:t>
            </a:r>
            <a:r>
              <a:rPr lang="ru-RU" dirty="0" smtClean="0"/>
              <a:t> </a:t>
            </a:r>
            <a:r>
              <a:rPr lang="ru-RU" dirty="0" err="1" smtClean="0"/>
              <a:t>симптомиінтоксикації</a:t>
            </a:r>
            <a:r>
              <a:rPr lang="ru-RU" dirty="0" smtClean="0"/>
              <a:t>, </a:t>
            </a:r>
            <a:r>
              <a:rPr lang="ru-RU" dirty="0" err="1" smtClean="0"/>
              <a:t>катаральні</a:t>
            </a:r>
            <a:r>
              <a:rPr lang="ru-RU" dirty="0" smtClean="0"/>
              <a:t> </a:t>
            </a:r>
            <a:r>
              <a:rPr lang="ru-RU" dirty="0" err="1" smtClean="0"/>
              <a:t>явища</a:t>
            </a:r>
            <a:r>
              <a:rPr lang="ru-RU" dirty="0" smtClean="0"/>
              <a:t>. Температура </a:t>
            </a:r>
            <a:r>
              <a:rPr lang="ru-RU" dirty="0" err="1" smtClean="0"/>
              <a:t>звичайно</a:t>
            </a:r>
            <a:r>
              <a:rPr lang="ru-RU" dirty="0" smtClean="0"/>
              <a:t> </a:t>
            </a:r>
            <a:r>
              <a:rPr lang="ru-RU" dirty="0" err="1" smtClean="0"/>
              <a:t>висока</a:t>
            </a:r>
            <a:r>
              <a:rPr lang="ru-RU" dirty="0" smtClean="0"/>
              <a:t>, </a:t>
            </a:r>
            <a:r>
              <a:rPr lang="ru-RU" dirty="0" err="1" smtClean="0"/>
              <a:t>турбує</a:t>
            </a:r>
            <a:r>
              <a:rPr lang="ru-RU" dirty="0" smtClean="0"/>
              <a:t> </a:t>
            </a:r>
            <a:r>
              <a:rPr lang="ru-RU" dirty="0" err="1" smtClean="0"/>
              <a:t>головний</a:t>
            </a:r>
            <a:r>
              <a:rPr lang="ru-RU" dirty="0" smtClean="0"/>
              <a:t> </a:t>
            </a:r>
            <a:r>
              <a:rPr lang="ru-RU" dirty="0" err="1" smtClean="0"/>
              <a:t>біль</a:t>
            </a:r>
            <a:r>
              <a:rPr lang="ru-RU" dirty="0" smtClean="0"/>
              <a:t>, </a:t>
            </a:r>
            <a:r>
              <a:rPr lang="ru-RU" dirty="0" err="1" smtClean="0"/>
              <a:t>слабкість</a:t>
            </a:r>
            <a:r>
              <a:rPr lang="ru-RU" dirty="0" smtClean="0"/>
              <a:t>, нежить, кашель, </a:t>
            </a:r>
            <a:r>
              <a:rPr lang="ru-RU" dirty="0" err="1" smtClean="0"/>
              <a:t>виникають</a:t>
            </a:r>
            <a:r>
              <a:rPr lang="ru-RU" dirty="0" smtClean="0"/>
              <a:t> </a:t>
            </a:r>
            <a:r>
              <a:rPr lang="ru-RU" dirty="0" err="1" smtClean="0"/>
              <a:t>симптоми</a:t>
            </a:r>
            <a:r>
              <a:rPr lang="ru-RU" dirty="0" smtClean="0"/>
              <a:t> </a:t>
            </a:r>
            <a:r>
              <a:rPr lang="ru-RU" dirty="0" err="1" smtClean="0"/>
              <a:t>кон'юнктивіту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smtClean="0"/>
              <a:t>До </a:t>
            </a:r>
            <a:r>
              <a:rPr lang="ru-RU" dirty="0" err="1" smtClean="0"/>
              <a:t>кінця</a:t>
            </a:r>
            <a:r>
              <a:rPr lang="ru-RU" dirty="0" smtClean="0"/>
              <a:t> </a:t>
            </a:r>
            <a:r>
              <a:rPr lang="ru-RU" dirty="0" err="1" smtClean="0"/>
              <a:t>першого</a:t>
            </a:r>
            <a:r>
              <a:rPr lang="ru-RU" dirty="0" smtClean="0"/>
              <a:t> — початку 2-го </a:t>
            </a:r>
            <a:r>
              <a:rPr lang="ru-RU" dirty="0" err="1" smtClean="0"/>
              <a:t>тижня</a:t>
            </a:r>
            <a:r>
              <a:rPr lang="ru-RU" dirty="0" smtClean="0"/>
              <a:t> </a:t>
            </a:r>
            <a:r>
              <a:rPr lang="ru-RU" dirty="0" err="1" smtClean="0"/>
              <a:t>хвороби</a:t>
            </a:r>
            <a:r>
              <a:rPr lang="ru-RU" dirty="0" smtClean="0"/>
              <a:t> на </a:t>
            </a:r>
            <a:r>
              <a:rPr lang="ru-RU" dirty="0" err="1" smtClean="0"/>
              <a:t>слизовій</a:t>
            </a:r>
            <a:r>
              <a:rPr lang="ru-RU" dirty="0" smtClean="0"/>
              <a:t> </a:t>
            </a:r>
            <a:r>
              <a:rPr lang="ru-RU" dirty="0" err="1" smtClean="0"/>
              <a:t>оболонці</a:t>
            </a:r>
            <a:r>
              <a:rPr lang="ru-RU" dirty="0" smtClean="0"/>
              <a:t> </a:t>
            </a:r>
            <a:r>
              <a:rPr lang="ru-RU" dirty="0" err="1" smtClean="0"/>
              <a:t>щоки</a:t>
            </a:r>
            <a:r>
              <a:rPr lang="ru-RU" dirty="0" smtClean="0"/>
              <a:t> </a:t>
            </a:r>
            <a:r>
              <a:rPr lang="ru-RU" dirty="0" err="1" smtClean="0"/>
              <a:t>виникають</a:t>
            </a:r>
            <a:r>
              <a:rPr lang="ru-RU" dirty="0" smtClean="0"/>
              <a:t> </a:t>
            </a:r>
            <a:r>
              <a:rPr lang="ru-RU" dirty="0" err="1" smtClean="0"/>
              <a:t>плями</a:t>
            </a:r>
            <a:r>
              <a:rPr lang="ru-RU" dirty="0" smtClean="0"/>
              <a:t>, </a:t>
            </a:r>
            <a:r>
              <a:rPr lang="ru-RU" dirty="0" err="1" smtClean="0"/>
              <a:t>ніби</a:t>
            </a:r>
            <a:r>
              <a:rPr lang="ru-RU" dirty="0" smtClean="0"/>
              <a:t> </a:t>
            </a:r>
            <a:r>
              <a:rPr lang="ru-RU" dirty="0" err="1" smtClean="0"/>
              <a:t>посипані</a:t>
            </a:r>
            <a:r>
              <a:rPr lang="ru-RU" dirty="0" smtClean="0"/>
              <a:t> манною крупою.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цінна</a:t>
            </a:r>
            <a:r>
              <a:rPr lang="ru-RU" dirty="0" smtClean="0"/>
              <a:t> </a:t>
            </a:r>
            <a:r>
              <a:rPr lang="ru-RU" dirty="0" err="1" smtClean="0"/>
              <a:t>діагностична</a:t>
            </a:r>
            <a:r>
              <a:rPr lang="ru-RU" dirty="0" smtClean="0"/>
              <a:t> </a:t>
            </a:r>
            <a:r>
              <a:rPr lang="ru-RU" dirty="0" err="1" smtClean="0"/>
              <a:t>ознака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дозволяє</a:t>
            </a:r>
            <a:r>
              <a:rPr lang="ru-RU" dirty="0" smtClean="0"/>
              <a:t> </a:t>
            </a:r>
            <a:r>
              <a:rPr lang="ru-RU" dirty="0" err="1" smtClean="0"/>
              <a:t>поставити</a:t>
            </a:r>
            <a:r>
              <a:rPr lang="ru-RU" dirty="0" smtClean="0"/>
              <a:t> </a:t>
            </a:r>
            <a:r>
              <a:rPr lang="ru-RU" dirty="0" err="1" smtClean="0"/>
              <a:t>діагноз</a:t>
            </a:r>
            <a:r>
              <a:rPr lang="ru-RU" dirty="0" smtClean="0"/>
              <a:t> до </a:t>
            </a:r>
            <a:r>
              <a:rPr lang="ru-RU" dirty="0" err="1" smtClean="0"/>
              <a:t>появи</a:t>
            </a:r>
            <a:r>
              <a:rPr lang="ru-RU" dirty="0" smtClean="0"/>
              <a:t> </a:t>
            </a:r>
            <a:r>
              <a:rPr lang="ru-RU" dirty="0" err="1" smtClean="0"/>
              <a:t>висипу</a:t>
            </a:r>
            <a:r>
              <a:rPr lang="ru-RU" dirty="0" smtClean="0"/>
              <a:t>.( </a:t>
            </a:r>
            <a:r>
              <a:rPr lang="ru-RU" dirty="0" err="1" smtClean="0"/>
              <a:t>Він</a:t>
            </a:r>
            <a:r>
              <a:rPr lang="ru-RU" dirty="0" smtClean="0"/>
              <a:t> носить </a:t>
            </a:r>
            <a:r>
              <a:rPr lang="ru-RU" dirty="0" err="1" smtClean="0"/>
              <a:t>назву</a:t>
            </a:r>
            <a:r>
              <a:rPr lang="ru-RU" dirty="0" smtClean="0"/>
              <a:t> </a:t>
            </a:r>
            <a:r>
              <a:rPr lang="ru-RU" dirty="0" err="1" smtClean="0"/>
              <a:t>плями</a:t>
            </a:r>
            <a:r>
              <a:rPr lang="ru-RU" dirty="0" smtClean="0"/>
              <a:t> </a:t>
            </a:r>
            <a:r>
              <a:rPr lang="ru-RU" dirty="0" err="1" smtClean="0"/>
              <a:t>Бельського-Філатова-Копліка</a:t>
            </a:r>
            <a:r>
              <a:rPr lang="ru-RU" dirty="0" smtClean="0"/>
              <a:t>.) </a:t>
            </a:r>
            <a:r>
              <a:rPr lang="ru-RU" dirty="0" err="1" smtClean="0"/>
              <a:t>Плями</a:t>
            </a:r>
            <a:r>
              <a:rPr lang="ru-RU" dirty="0" smtClean="0"/>
              <a:t> </a:t>
            </a:r>
            <a:r>
              <a:rPr lang="ru-RU" dirty="0" err="1" smtClean="0"/>
              <a:t>існують</a:t>
            </a:r>
            <a:r>
              <a:rPr lang="ru-RU" dirty="0" smtClean="0"/>
              <a:t> 2-3 </a:t>
            </a:r>
            <a:r>
              <a:rPr lang="ru-RU" dirty="0" err="1" smtClean="0"/>
              <a:t>дні</a:t>
            </a:r>
            <a:r>
              <a:rPr lang="ru-RU" dirty="0" smtClean="0"/>
              <a:t>, </a:t>
            </a:r>
            <a:r>
              <a:rPr lang="ru-RU" dirty="0" err="1" smtClean="0"/>
              <a:t>іноді</a:t>
            </a:r>
            <a:r>
              <a:rPr lang="ru-RU" dirty="0" smtClean="0"/>
              <a:t> </a:t>
            </a:r>
            <a:r>
              <a:rPr lang="ru-RU" dirty="0" err="1" smtClean="0"/>
              <a:t>довше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зникають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появою</a:t>
            </a:r>
            <a:r>
              <a:rPr lang="ru-RU" dirty="0" smtClean="0"/>
              <a:t> </a:t>
            </a:r>
            <a:r>
              <a:rPr lang="ru-RU" dirty="0" err="1" smtClean="0"/>
              <a:t>висипу</a:t>
            </a:r>
            <a:r>
              <a:rPr lang="ru-RU" dirty="0" smtClean="0"/>
              <a:t>. Температура на короткий час </a:t>
            </a:r>
            <a:r>
              <a:rPr lang="ru-RU" dirty="0" err="1" smtClean="0"/>
              <a:t>знижується</a:t>
            </a:r>
            <a:r>
              <a:rPr lang="ru-RU" dirty="0" smtClean="0"/>
              <a:t>,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звичайно</a:t>
            </a:r>
            <a:r>
              <a:rPr lang="ru-RU" dirty="0" smtClean="0"/>
              <a:t> </a:t>
            </a:r>
            <a:r>
              <a:rPr lang="ru-RU" dirty="0" err="1" smtClean="0"/>
              <a:t>підвищується</a:t>
            </a:r>
            <a:r>
              <a:rPr lang="ru-RU" dirty="0" smtClean="0"/>
              <a:t> </a:t>
            </a:r>
            <a:r>
              <a:rPr lang="ru-RU" dirty="0" err="1" smtClean="0"/>
              <a:t>знов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у хворого </a:t>
            </a:r>
            <a:r>
              <a:rPr lang="ru-RU" dirty="0" err="1" smtClean="0"/>
              <a:t>з'являється</a:t>
            </a:r>
            <a:r>
              <a:rPr lang="ru-RU" dirty="0" smtClean="0"/>
              <a:t> </a:t>
            </a:r>
            <a:r>
              <a:rPr lang="ru-RU" dirty="0" err="1" smtClean="0"/>
              <a:t>висип</a:t>
            </a:r>
            <a:r>
              <a:rPr lang="ru-RU" dirty="0" smtClean="0"/>
              <a:t>.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елементи</a:t>
            </a:r>
            <a:r>
              <a:rPr lang="ru-RU" dirty="0" smtClean="0"/>
              <a:t> </a:t>
            </a:r>
            <a:r>
              <a:rPr lang="ru-RU" dirty="0" err="1" smtClean="0"/>
              <a:t>висипу</a:t>
            </a:r>
            <a:r>
              <a:rPr lang="ru-RU" dirty="0" smtClean="0"/>
              <a:t> </a:t>
            </a:r>
            <a:r>
              <a:rPr lang="ru-RU" dirty="0" err="1" smtClean="0"/>
              <a:t>з'являються</a:t>
            </a:r>
            <a:r>
              <a:rPr lang="ru-RU" dirty="0" smtClean="0"/>
              <a:t> за </a:t>
            </a:r>
            <a:r>
              <a:rPr lang="ru-RU" dirty="0" err="1" smtClean="0"/>
              <a:t>вухами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на </a:t>
            </a:r>
            <a:r>
              <a:rPr lang="ru-RU" dirty="0" err="1" smtClean="0"/>
              <a:t>обличчі</a:t>
            </a:r>
            <a:r>
              <a:rPr lang="ru-RU" dirty="0" smtClean="0"/>
              <a:t>,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висип</a:t>
            </a:r>
            <a:r>
              <a:rPr lang="ru-RU" dirty="0" smtClean="0"/>
              <a:t> </a:t>
            </a:r>
            <a:r>
              <a:rPr lang="ru-RU" dirty="0" err="1" smtClean="0"/>
              <a:t>поширюється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тулуб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кінцівки</a:t>
            </a:r>
            <a:r>
              <a:rPr lang="ru-RU" dirty="0" smtClean="0"/>
              <a:t>. </a:t>
            </a:r>
            <a:r>
              <a:rPr lang="ru-RU" dirty="0" err="1" smtClean="0"/>
              <a:t>Елементами</a:t>
            </a:r>
            <a:r>
              <a:rPr lang="ru-RU" dirty="0" smtClean="0"/>
              <a:t> </a:t>
            </a:r>
            <a:r>
              <a:rPr lang="ru-RU" dirty="0" err="1" smtClean="0"/>
              <a:t>висипу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плями</a:t>
            </a:r>
            <a:r>
              <a:rPr lang="ru-RU" dirty="0" smtClean="0"/>
              <a:t> — папули(горбики),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підносяться</a:t>
            </a:r>
            <a:r>
              <a:rPr lang="ru-RU" dirty="0" smtClean="0"/>
              <a:t> над </a:t>
            </a:r>
            <a:r>
              <a:rPr lang="ru-RU" dirty="0" err="1" smtClean="0"/>
              <a:t>поверхнею</a:t>
            </a:r>
            <a:r>
              <a:rPr lang="ru-RU" dirty="0" smtClean="0"/>
              <a:t> </a:t>
            </a:r>
            <a:r>
              <a:rPr lang="ru-RU" dirty="0" err="1" smtClean="0"/>
              <a:t>шкіри</a:t>
            </a:r>
            <a:r>
              <a:rPr lang="ru-RU" dirty="0" smtClean="0"/>
              <a:t>. </a:t>
            </a:r>
            <a:r>
              <a:rPr lang="ru-RU" dirty="0" err="1" smtClean="0"/>
              <a:t>Зникнення</a:t>
            </a:r>
            <a:r>
              <a:rPr lang="ru-RU" dirty="0" smtClean="0"/>
              <a:t> </a:t>
            </a:r>
            <a:r>
              <a:rPr lang="ru-RU" dirty="0" err="1" smtClean="0"/>
              <a:t>висипу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в </a:t>
            </a:r>
            <a:r>
              <a:rPr lang="ru-RU" dirty="0" err="1" smtClean="0"/>
              <a:t>зворотній</a:t>
            </a:r>
            <a:r>
              <a:rPr lang="ru-RU" dirty="0" smtClean="0"/>
              <a:t> </a:t>
            </a:r>
            <a:r>
              <a:rPr lang="ru-RU" dirty="0" err="1" smtClean="0"/>
              <a:t>послідовності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починає</a:t>
            </a:r>
            <a:r>
              <a:rPr lang="ru-RU" dirty="0" smtClean="0"/>
              <a:t> </a:t>
            </a:r>
            <a:r>
              <a:rPr lang="ru-RU" dirty="0" err="1" smtClean="0"/>
              <a:t>згасати</a:t>
            </a:r>
            <a:r>
              <a:rPr lang="ru-RU" dirty="0" smtClean="0"/>
              <a:t> </a:t>
            </a:r>
            <a:r>
              <a:rPr lang="ru-RU" dirty="0" err="1" smtClean="0"/>
              <a:t>спочатку</a:t>
            </a:r>
            <a:r>
              <a:rPr lang="ru-RU" dirty="0" smtClean="0"/>
              <a:t> на </a:t>
            </a:r>
            <a:r>
              <a:rPr lang="ru-RU" dirty="0" err="1" smtClean="0"/>
              <a:t>кінцівках</a:t>
            </a:r>
            <a:r>
              <a:rPr lang="ru-RU" dirty="0" smtClean="0"/>
              <a:t>,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тулубі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нарешті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обличчі</a:t>
            </a:r>
            <a:r>
              <a:rPr lang="ru-RU" dirty="0" smtClean="0"/>
              <a:t>. У </a:t>
            </a:r>
            <a:r>
              <a:rPr lang="ru-RU" dirty="0" err="1" smtClean="0"/>
              <a:t>хворих</a:t>
            </a:r>
            <a:r>
              <a:rPr lang="ru-RU" dirty="0" smtClean="0"/>
              <a:t> </a:t>
            </a:r>
            <a:r>
              <a:rPr lang="ru-RU" dirty="0" err="1" smtClean="0"/>
              <a:t>частий</a:t>
            </a:r>
            <a:r>
              <a:rPr lang="ru-RU" dirty="0" smtClean="0"/>
              <a:t> пульс, </a:t>
            </a:r>
            <a:r>
              <a:rPr lang="ru-RU" dirty="0" err="1" smtClean="0"/>
              <a:t>низький</a:t>
            </a:r>
            <a:r>
              <a:rPr lang="ru-RU" dirty="0" smtClean="0"/>
              <a:t> </a:t>
            </a:r>
            <a:r>
              <a:rPr lang="ru-RU" dirty="0" err="1" smtClean="0"/>
              <a:t>тиск</a:t>
            </a:r>
            <a:r>
              <a:rPr lang="ru-RU" dirty="0" smtClean="0"/>
              <a:t>. </a:t>
            </a:r>
            <a:r>
              <a:rPr lang="ru-RU" dirty="0" err="1" smtClean="0"/>
              <a:t>Іноді</a:t>
            </a:r>
            <a:r>
              <a:rPr lang="ru-RU" dirty="0" smtClean="0"/>
              <a:t>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 </a:t>
            </a:r>
            <a:r>
              <a:rPr lang="ru-RU" dirty="0" err="1" smtClean="0"/>
              <a:t>ураження</a:t>
            </a:r>
            <a:r>
              <a:rPr lang="ru-RU" dirty="0" smtClean="0"/>
              <a:t> </a:t>
            </a:r>
            <a:r>
              <a:rPr lang="ru-RU" dirty="0" err="1" smtClean="0"/>
              <a:t>шлунково-кишкового</a:t>
            </a:r>
            <a:r>
              <a:rPr lang="ru-RU" dirty="0" smtClean="0"/>
              <a:t> тракту: </a:t>
            </a:r>
            <a:r>
              <a:rPr lang="ru-RU" dirty="0" err="1" smtClean="0"/>
              <a:t>зниження</a:t>
            </a:r>
            <a:r>
              <a:rPr lang="ru-RU" dirty="0" smtClean="0"/>
              <a:t> </a:t>
            </a:r>
            <a:r>
              <a:rPr lang="ru-RU" dirty="0" err="1" smtClean="0"/>
              <a:t>апетиту</a:t>
            </a:r>
            <a:r>
              <a:rPr lang="ru-RU" dirty="0" smtClean="0"/>
              <a:t>, </a:t>
            </a:r>
            <a:r>
              <a:rPr lang="ru-RU" dirty="0" err="1" smtClean="0"/>
              <a:t>нудота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блювання</a:t>
            </a:r>
            <a:r>
              <a:rPr lang="ru-RU" dirty="0" smtClean="0"/>
              <a:t>, </a:t>
            </a:r>
            <a:r>
              <a:rPr lang="ru-RU" dirty="0" err="1" smtClean="0"/>
              <a:t>почастішання</a:t>
            </a:r>
            <a:r>
              <a:rPr lang="ru-RU" dirty="0" smtClean="0"/>
              <a:t> </a:t>
            </a:r>
            <a:r>
              <a:rPr lang="ru-RU" dirty="0" err="1" smtClean="0"/>
              <a:t>випорожнень</a:t>
            </a:r>
            <a:r>
              <a:rPr lang="ru-RU" dirty="0" smtClean="0"/>
              <a:t>. У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хворих</a:t>
            </a:r>
            <a:r>
              <a:rPr lang="ru-RU" dirty="0" smtClean="0"/>
              <a:t> </a:t>
            </a:r>
            <a:r>
              <a:rPr lang="ru-RU" dirty="0" err="1" smtClean="0"/>
              <a:t>буває</a:t>
            </a:r>
            <a:r>
              <a:rPr lang="ru-RU" dirty="0" smtClean="0"/>
              <a:t> </a:t>
            </a:r>
            <a:r>
              <a:rPr lang="ru-RU" dirty="0" err="1" smtClean="0"/>
              <a:t>мітигирований</a:t>
            </a:r>
            <a:r>
              <a:rPr lang="ru-RU" dirty="0" smtClean="0"/>
              <a:t> </a:t>
            </a:r>
            <a:r>
              <a:rPr lang="ru-RU" dirty="0" err="1" smtClean="0"/>
              <a:t>кір</a:t>
            </a:r>
            <a:r>
              <a:rPr lang="ru-RU" dirty="0" smtClean="0"/>
              <a:t>, </a:t>
            </a:r>
            <a:r>
              <a:rPr lang="ru-RU" dirty="0" err="1" smtClean="0"/>
              <a:t>ця</a:t>
            </a:r>
            <a:r>
              <a:rPr lang="ru-RU" dirty="0" smtClean="0"/>
              <a:t> форма </a:t>
            </a:r>
            <a:r>
              <a:rPr lang="ru-RU" dirty="0" err="1" smtClean="0"/>
              <a:t>розвивається</a:t>
            </a:r>
            <a:r>
              <a:rPr lang="ru-RU" dirty="0" smtClean="0"/>
              <a:t> при </a:t>
            </a:r>
            <a:r>
              <a:rPr lang="ru-RU" dirty="0" err="1" smtClean="0"/>
              <a:t>введенні</a:t>
            </a:r>
            <a:r>
              <a:rPr lang="ru-RU" dirty="0" smtClean="0"/>
              <a:t> </a:t>
            </a:r>
            <a:r>
              <a:rPr lang="ru-RU" dirty="0" err="1" smtClean="0"/>
              <a:t>імуноглобуліну</a:t>
            </a:r>
            <a:r>
              <a:rPr lang="ru-RU" dirty="0" smtClean="0"/>
              <a:t> </a:t>
            </a:r>
            <a:r>
              <a:rPr lang="ru-RU" dirty="0" err="1" smtClean="0"/>
              <a:t>або</a:t>
            </a:r>
            <a:r>
              <a:rPr lang="ru-RU" dirty="0" smtClean="0"/>
              <a:t> </a:t>
            </a:r>
            <a:r>
              <a:rPr lang="ru-RU" dirty="0" err="1" smtClean="0"/>
              <a:t>вакцини</a:t>
            </a:r>
            <a:r>
              <a:rPr lang="ru-RU" dirty="0" smtClean="0"/>
              <a:t>. Вона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 </a:t>
            </a:r>
            <a:r>
              <a:rPr lang="ru-RU" dirty="0" err="1" smtClean="0"/>
              <a:t>тривалішим</a:t>
            </a:r>
            <a:r>
              <a:rPr lang="ru-RU" dirty="0" smtClean="0"/>
              <a:t> </a:t>
            </a:r>
            <a:r>
              <a:rPr lang="ru-RU" dirty="0" err="1" smtClean="0"/>
              <a:t>інкубаційним</a:t>
            </a:r>
            <a:r>
              <a:rPr lang="ru-RU" dirty="0" smtClean="0"/>
              <a:t> </a:t>
            </a:r>
            <a:r>
              <a:rPr lang="ru-RU" dirty="0" err="1" smtClean="0"/>
              <a:t>періодом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легшим </a:t>
            </a:r>
            <a:r>
              <a:rPr lang="ru-RU" dirty="0" err="1" smtClean="0"/>
              <a:t>перебігом</a:t>
            </a:r>
            <a:r>
              <a:rPr lang="ru-RU" dirty="0" smtClean="0"/>
              <a:t>.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пам'ятати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 </a:t>
            </a:r>
            <a:r>
              <a:rPr lang="ru-RU" dirty="0" err="1" smtClean="0"/>
              <a:t>даний</a:t>
            </a:r>
            <a:r>
              <a:rPr lang="ru-RU" dirty="0" smtClean="0"/>
              <a:t> час </a:t>
            </a:r>
            <a:r>
              <a:rPr lang="ru-RU" dirty="0" err="1" smtClean="0"/>
              <a:t>кір</a:t>
            </a:r>
            <a:r>
              <a:rPr lang="ru-RU" dirty="0" smtClean="0"/>
              <a:t> </a:t>
            </a:r>
            <a:r>
              <a:rPr lang="ru-RU" dirty="0" err="1" smtClean="0"/>
              <a:t>зустрічається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у </a:t>
            </a:r>
            <a:r>
              <a:rPr lang="ru-RU" dirty="0" err="1" smtClean="0"/>
              <a:t>дітей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дорослих</a:t>
            </a:r>
            <a:r>
              <a:rPr lang="ru-RU" dirty="0" smtClean="0"/>
              <a:t>, </a:t>
            </a:r>
            <a:r>
              <a:rPr lang="ru-RU" dirty="0" err="1" smtClean="0"/>
              <a:t>причому</a:t>
            </a:r>
            <a:r>
              <a:rPr lang="ru-RU" dirty="0" smtClean="0"/>
              <a:t> </a:t>
            </a:r>
            <a:r>
              <a:rPr lang="ru-RU" dirty="0" err="1" smtClean="0"/>
              <a:t>перебігає</a:t>
            </a:r>
            <a:r>
              <a:rPr lang="ru-RU" dirty="0" smtClean="0"/>
              <a:t>, як правило, </a:t>
            </a:r>
            <a:r>
              <a:rPr lang="ru-RU" dirty="0" err="1" smtClean="0"/>
              <a:t>важче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429124" y="1071546"/>
            <a:ext cx="586803" cy="4681637"/>
          </a:xfrm>
        </p:spPr>
        <p:txBody>
          <a:bodyPr>
            <a:normAutofit/>
          </a:bodyPr>
          <a:lstStyle/>
          <a:p>
            <a:r>
              <a:rPr lang="uk-UA" dirty="0" smtClean="0"/>
              <a:t>Як кір уражає шкіру</a:t>
            </a:r>
            <a:endParaRPr lang="ru-RU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000628" y="1142984"/>
            <a:ext cx="586803" cy="4681637"/>
          </a:xfrm>
        </p:spPr>
        <p:txBody>
          <a:bodyPr>
            <a:normAutofit/>
          </a:bodyPr>
          <a:lstStyle/>
          <a:p>
            <a:r>
              <a:rPr lang="ru-RU" dirty="0" err="1" smtClean="0"/>
              <a:t>Плями</a:t>
            </a:r>
            <a:r>
              <a:rPr lang="ru-RU" dirty="0" smtClean="0"/>
              <a:t> </a:t>
            </a:r>
            <a:r>
              <a:rPr lang="ru-RU" dirty="0" err="1" smtClean="0"/>
              <a:t>Бельського-Філатова-Копліка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Содержимое 4" descr="230px-Koplik_spots,_measles_6111_lores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6304" r="16304"/>
          <a:stretch>
            <a:fillRect/>
          </a:stretch>
        </p:blipFill>
        <p:spPr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5500694" y="1071546"/>
            <a:ext cx="3178549" cy="4719251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ru-RU" sz="1400" b="1" dirty="0" err="1" smtClean="0"/>
              <a:t>Перебіг:</a:t>
            </a:r>
            <a:r>
              <a:rPr lang="ru-RU" sz="1400" dirty="0" err="1" smtClean="0"/>
              <a:t>Дітей</a:t>
            </a:r>
            <a:r>
              <a:rPr lang="ru-RU" sz="1400" dirty="0" smtClean="0"/>
              <a:t> </a:t>
            </a:r>
            <a:r>
              <a:rPr lang="ru-RU" sz="1400" dirty="0" err="1" smtClean="0"/>
              <a:t>лікують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вдома</a:t>
            </a:r>
            <a:r>
              <a:rPr lang="ru-RU" sz="1400" dirty="0" smtClean="0"/>
              <a:t>, </a:t>
            </a:r>
            <a:r>
              <a:rPr lang="ru-RU" sz="1400" dirty="0" err="1" smtClean="0"/>
              <a:t>дорослих</a:t>
            </a:r>
            <a:r>
              <a:rPr lang="ru-RU" sz="1400" dirty="0" smtClean="0"/>
              <a:t> </a:t>
            </a:r>
            <a:r>
              <a:rPr lang="ru-RU" sz="1400" dirty="0" err="1" smtClean="0"/>
              <a:t>звичайно</a:t>
            </a:r>
            <a:r>
              <a:rPr lang="ru-RU" sz="1400" dirty="0" smtClean="0"/>
              <a:t> </a:t>
            </a:r>
            <a:r>
              <a:rPr lang="ru-RU" sz="1400" dirty="0" err="1" smtClean="0"/>
              <a:t>госпіталізують</a:t>
            </a:r>
            <a:r>
              <a:rPr lang="ru-RU" sz="1400" dirty="0" smtClean="0"/>
              <a:t>. </a:t>
            </a:r>
            <a:r>
              <a:rPr lang="ru-RU" sz="1400" dirty="0" err="1" smtClean="0"/>
              <a:t>Застосовують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вітамінотерапію</a:t>
            </a:r>
            <a:r>
              <a:rPr lang="ru-RU" sz="1400" dirty="0" smtClean="0"/>
              <a:t>, при </a:t>
            </a:r>
            <a:r>
              <a:rPr lang="ru-RU" sz="1400" dirty="0" err="1" smtClean="0"/>
              <a:t>приєднанні</a:t>
            </a:r>
            <a:r>
              <a:rPr lang="ru-RU" sz="1400" dirty="0" smtClean="0"/>
              <a:t> </a:t>
            </a:r>
            <a:r>
              <a:rPr lang="ru-RU" sz="1400" dirty="0" err="1" smtClean="0"/>
              <a:t>ускладнень</a:t>
            </a:r>
            <a:r>
              <a:rPr lang="ru-RU" sz="1400" dirty="0" smtClean="0"/>
              <a:t> — </a:t>
            </a:r>
            <a:r>
              <a:rPr lang="ru-RU" sz="1400" dirty="0" err="1" smtClean="0"/>
              <a:t>антибіотики</a:t>
            </a:r>
            <a:r>
              <a:rPr lang="ru-RU" sz="1400" dirty="0" smtClean="0"/>
              <a:t>. </a:t>
            </a:r>
            <a:r>
              <a:rPr lang="ru-RU" sz="1400" dirty="0" err="1" smtClean="0"/>
              <a:t>Ослабленим</a:t>
            </a:r>
            <a:r>
              <a:rPr lang="ru-RU" sz="1400" dirty="0" smtClean="0"/>
              <a:t> </a:t>
            </a:r>
            <a:r>
              <a:rPr lang="ru-RU" sz="1400" dirty="0" err="1" smtClean="0"/>
              <a:t>хворим</a:t>
            </a:r>
            <a:r>
              <a:rPr lang="ru-RU" sz="1400" dirty="0" smtClean="0"/>
              <a:t> </a:t>
            </a:r>
            <a:r>
              <a:rPr lang="ru-RU" sz="1400" dirty="0" err="1" smtClean="0"/>
              <a:t>вводять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протикоровий</a:t>
            </a:r>
            <a:r>
              <a:rPr lang="ru-RU" sz="1400" dirty="0" smtClean="0"/>
              <a:t> </a:t>
            </a:r>
            <a:r>
              <a:rPr lang="ru-RU" sz="1400" dirty="0" err="1" smtClean="0"/>
              <a:t>імуноглобулін</a:t>
            </a:r>
            <a:r>
              <a:rPr lang="ru-RU" sz="1400" dirty="0" smtClean="0"/>
              <a:t>. </a:t>
            </a:r>
            <a:r>
              <a:rPr lang="ru-RU" sz="1400" b="1" i="1" dirty="0" err="1" smtClean="0"/>
              <a:t>Лікування</a:t>
            </a:r>
            <a:r>
              <a:rPr lang="ru-RU" sz="1400" b="1" i="1" dirty="0" smtClean="0"/>
              <a:t> </a:t>
            </a:r>
            <a:r>
              <a:rPr lang="ru-RU" sz="1400" b="1" i="1" dirty="0" err="1" smtClean="0"/>
              <a:t>проти</a:t>
            </a:r>
            <a:r>
              <a:rPr lang="ru-RU" sz="1400" b="1" i="1" dirty="0" smtClean="0"/>
              <a:t> самого </a:t>
            </a:r>
            <a:r>
              <a:rPr lang="ru-RU" sz="1400" b="1" i="1" dirty="0" err="1" smtClean="0"/>
              <a:t>висипу</a:t>
            </a:r>
            <a:r>
              <a:rPr lang="ru-RU" sz="1400" b="1" i="1" dirty="0" smtClean="0"/>
              <a:t> </a:t>
            </a:r>
            <a:r>
              <a:rPr lang="ru-RU" sz="1400" b="1" i="1" dirty="0" err="1" smtClean="0"/>
              <a:t>немає</a:t>
            </a:r>
            <a:r>
              <a:rPr lang="ru-RU" sz="1400" dirty="0" smtClean="0"/>
              <a:t>. </a:t>
            </a:r>
            <a:r>
              <a:rPr lang="ru-RU" sz="1400" dirty="0" err="1" smtClean="0"/>
              <a:t>Спочатку</a:t>
            </a:r>
            <a:r>
              <a:rPr lang="ru-RU" sz="1400" dirty="0" smtClean="0"/>
              <a:t> </a:t>
            </a:r>
            <a:r>
              <a:rPr lang="ru-RU" sz="1400" dirty="0" err="1" smtClean="0"/>
              <a:t>тіло</a:t>
            </a:r>
            <a:r>
              <a:rPr lang="ru-RU" sz="1400" dirty="0" smtClean="0"/>
              <a:t> </a:t>
            </a:r>
            <a:r>
              <a:rPr lang="ru-RU" sz="1400" dirty="0" err="1" smtClean="0"/>
              <a:t>має</a:t>
            </a:r>
            <a:r>
              <a:rPr lang="ru-RU" sz="1400" dirty="0" smtClean="0"/>
              <a:t> </a:t>
            </a:r>
            <a:r>
              <a:rPr lang="ru-RU" sz="1400" dirty="0" err="1" smtClean="0"/>
              <a:t>покритись</a:t>
            </a:r>
            <a:r>
              <a:rPr lang="ru-RU" sz="1400" dirty="0" smtClean="0"/>
              <a:t> </a:t>
            </a:r>
            <a:r>
              <a:rPr lang="ru-RU" sz="1400" dirty="0" err="1" smtClean="0"/>
              <a:t>висипом</a:t>
            </a:r>
            <a:r>
              <a:rPr lang="ru-RU" sz="1400" dirty="0" smtClean="0"/>
              <a:t> </a:t>
            </a:r>
            <a:r>
              <a:rPr lang="ru-RU" sz="1400" dirty="0" err="1" smtClean="0"/>
              <a:t>повністю</a:t>
            </a:r>
            <a:r>
              <a:rPr lang="ru-RU" sz="1400" dirty="0" smtClean="0"/>
              <a:t> (стати </a:t>
            </a:r>
            <a:r>
              <a:rPr lang="ru-RU" sz="1400" dirty="0" err="1" smtClean="0"/>
              <a:t>однорідною</a:t>
            </a:r>
            <a:r>
              <a:rPr lang="ru-RU" sz="1400" dirty="0" smtClean="0"/>
              <a:t> </a:t>
            </a:r>
            <a:r>
              <a:rPr lang="ru-RU" sz="1400" dirty="0" err="1" smtClean="0"/>
              <a:t>червоною</a:t>
            </a:r>
            <a:r>
              <a:rPr lang="ru-RU" sz="1400" dirty="0" smtClean="0"/>
              <a:t> </a:t>
            </a:r>
            <a:r>
              <a:rPr lang="ru-RU" sz="1400" dirty="0" err="1" smtClean="0"/>
              <a:t>плямою</a:t>
            </a:r>
            <a:r>
              <a:rPr lang="ru-RU" sz="1400" dirty="0" smtClean="0"/>
              <a:t>), </a:t>
            </a:r>
            <a:r>
              <a:rPr lang="ru-RU" sz="1400" dirty="0" err="1" smtClean="0"/>
              <a:t>тоді</a:t>
            </a:r>
            <a:r>
              <a:rPr lang="ru-RU" sz="1400" dirty="0" smtClean="0"/>
              <a:t> </a:t>
            </a:r>
            <a:r>
              <a:rPr lang="ru-RU" sz="1400" dirty="0" err="1" smtClean="0"/>
              <a:t>висип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проходитиме</a:t>
            </a:r>
            <a:r>
              <a:rPr lang="ru-RU" sz="1400" dirty="0" smtClean="0"/>
              <a:t>. В </a:t>
            </a:r>
            <a:r>
              <a:rPr lang="ru-RU" sz="1400" dirty="0" err="1" smtClean="0"/>
              <a:t>жодному</a:t>
            </a:r>
            <a:r>
              <a:rPr lang="ru-RU" sz="1400" dirty="0" smtClean="0"/>
              <a:t> </a:t>
            </a:r>
            <a:r>
              <a:rPr lang="ru-RU" sz="1400" dirty="0" err="1" smtClean="0"/>
              <a:t>разі</a:t>
            </a:r>
            <a:r>
              <a:rPr lang="ru-RU" sz="1400" dirty="0" smtClean="0"/>
              <a:t> не </a:t>
            </a:r>
            <a:r>
              <a:rPr lang="ru-RU" sz="1400" dirty="0" err="1" smtClean="0"/>
              <a:t>слід</a:t>
            </a:r>
            <a:r>
              <a:rPr lang="ru-RU" sz="1400" dirty="0" smtClean="0"/>
              <a:t> </a:t>
            </a:r>
            <a:r>
              <a:rPr lang="ru-RU" sz="1400" dirty="0" err="1" smtClean="0"/>
              <a:t>розчісувати</a:t>
            </a:r>
            <a:r>
              <a:rPr lang="ru-RU" sz="1400" dirty="0" smtClean="0"/>
              <a:t> </a:t>
            </a:r>
            <a:r>
              <a:rPr lang="ru-RU" sz="1400" dirty="0" err="1" smtClean="0"/>
              <a:t>висип</a:t>
            </a:r>
            <a:r>
              <a:rPr lang="ru-RU" sz="1400" dirty="0" smtClean="0"/>
              <a:t>, </a:t>
            </a:r>
            <a:r>
              <a:rPr lang="ru-RU" sz="1400" dirty="0" err="1" smtClean="0"/>
              <a:t>щоб</a:t>
            </a:r>
            <a:r>
              <a:rPr lang="ru-RU" sz="1400" dirty="0" smtClean="0"/>
              <a:t> </a:t>
            </a:r>
            <a:r>
              <a:rPr lang="ru-RU" sz="1400" dirty="0" err="1" smtClean="0"/>
              <a:t>не</a:t>
            </a:r>
            <a:r>
              <a:rPr lang="ru-RU" sz="1400" dirty="0" smtClean="0"/>
              <a:t> </a:t>
            </a:r>
            <a:r>
              <a:rPr lang="ru-RU" sz="1400" dirty="0" err="1" smtClean="0"/>
              <a:t>утворились</a:t>
            </a:r>
            <a:r>
              <a:rPr lang="ru-RU" sz="1400" dirty="0" smtClean="0"/>
              <a:t> рани. Не </a:t>
            </a:r>
            <a:r>
              <a:rPr lang="ru-RU" sz="1400" dirty="0" err="1" smtClean="0"/>
              <a:t>можна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простуджуватись</a:t>
            </a:r>
            <a:r>
              <a:rPr lang="ru-RU" sz="1400" dirty="0" smtClean="0"/>
              <a:t> </a:t>
            </a:r>
            <a:r>
              <a:rPr lang="ru-RU" sz="1400" dirty="0" err="1" smtClean="0"/>
              <a:t>чи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переохолоджуватись</a:t>
            </a:r>
            <a:r>
              <a:rPr lang="ru-RU" sz="1400" dirty="0" smtClean="0"/>
              <a:t> </a:t>
            </a:r>
            <a:r>
              <a:rPr lang="ru-RU" sz="1400" dirty="0" err="1" smtClean="0"/>
              <a:t>під</a:t>
            </a:r>
            <a:r>
              <a:rPr lang="ru-RU" sz="1400" dirty="0" smtClean="0"/>
              <a:t> час </a:t>
            </a:r>
            <a:r>
              <a:rPr lang="ru-RU" sz="1400" dirty="0" err="1" smtClean="0"/>
              <a:t>висипу</a:t>
            </a:r>
            <a:r>
              <a:rPr lang="ru-RU" sz="1400" dirty="0" smtClean="0"/>
              <a:t>! Рекомендовано </a:t>
            </a:r>
            <a:r>
              <a:rPr lang="ru-RU" sz="1400" dirty="0" err="1" smtClean="0"/>
              <a:t>залишатись</a:t>
            </a:r>
            <a:r>
              <a:rPr lang="ru-RU" sz="1400" dirty="0" smtClean="0"/>
              <a:t> у </a:t>
            </a:r>
            <a:r>
              <a:rPr lang="ru-RU" sz="1400" dirty="0" err="1" smtClean="0"/>
              <a:t>ліжку</a:t>
            </a:r>
            <a:r>
              <a:rPr lang="ru-RU" sz="1400" dirty="0" smtClean="0"/>
              <a:t> </a:t>
            </a:r>
            <a:r>
              <a:rPr lang="ru-RU" sz="1400" dirty="0" err="1" smtClean="0"/>
              <a:t>декілька</a:t>
            </a:r>
            <a:r>
              <a:rPr lang="ru-RU" sz="1400" dirty="0" smtClean="0"/>
              <a:t> </a:t>
            </a:r>
            <a:r>
              <a:rPr lang="ru-RU" sz="1400" dirty="0" err="1" smtClean="0"/>
              <a:t>днів</a:t>
            </a:r>
            <a:r>
              <a:rPr lang="ru-RU" sz="1400" dirty="0" smtClean="0"/>
              <a:t>, доки не </a:t>
            </a:r>
            <a:r>
              <a:rPr lang="ru-RU" sz="1400" dirty="0" err="1" smtClean="0"/>
              <a:t>зійде</a:t>
            </a:r>
            <a:r>
              <a:rPr lang="ru-RU" sz="1400" dirty="0" smtClean="0"/>
              <a:t> </a:t>
            </a:r>
            <a:r>
              <a:rPr lang="ru-RU" sz="1400" dirty="0" err="1" smtClean="0"/>
              <a:t>висипка</a:t>
            </a:r>
            <a:r>
              <a:rPr lang="ru-RU" sz="1400" dirty="0" smtClean="0"/>
              <a:t>. </a:t>
            </a:r>
            <a:r>
              <a:rPr lang="ru-RU" sz="1400" b="1" dirty="0" smtClean="0"/>
              <a:t>Не </a:t>
            </a:r>
            <a:r>
              <a:rPr lang="ru-RU" sz="1400" b="1" dirty="0" err="1" smtClean="0"/>
              <a:t>мочити</a:t>
            </a:r>
            <a:r>
              <a:rPr lang="ru-RU" sz="1400" b="1" dirty="0" smtClean="0"/>
              <a:t> та не </a:t>
            </a:r>
            <a:r>
              <a:rPr lang="ru-RU" sz="1400" b="1" dirty="0" err="1" smtClean="0"/>
              <a:t>розтирати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висип</a:t>
            </a:r>
            <a:r>
              <a:rPr lang="ru-RU" sz="1400" b="1" dirty="0" smtClean="0"/>
              <a:t>!</a:t>
            </a:r>
          </a:p>
          <a:p>
            <a:pPr>
              <a:lnSpc>
                <a:spcPct val="120000"/>
              </a:lnSpc>
            </a:pPr>
            <a:endParaRPr lang="uk-UA" sz="1400" b="1" dirty="0" smtClean="0"/>
          </a:p>
          <a:p>
            <a:pPr>
              <a:lnSpc>
                <a:spcPct val="120000"/>
              </a:lnSpc>
            </a:pPr>
            <a:r>
              <a:rPr lang="uk-UA" sz="1400" b="1" dirty="0" smtClean="0"/>
              <a:t>Профілактика :</a:t>
            </a:r>
            <a:r>
              <a:rPr lang="ru-RU" sz="1400" dirty="0" smtClean="0"/>
              <a:t>Проводиться </a:t>
            </a:r>
            <a:r>
              <a:rPr lang="ru-RU" sz="1400" dirty="0" err="1" smtClean="0"/>
              <a:t>своєчасне</a:t>
            </a:r>
            <a:r>
              <a:rPr lang="ru-RU" sz="1400" dirty="0" smtClean="0"/>
              <a:t> </a:t>
            </a:r>
            <a:r>
              <a:rPr lang="ru-RU" sz="1400" dirty="0" err="1" smtClean="0"/>
              <a:t>виявлення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ізоляція</a:t>
            </a:r>
            <a:r>
              <a:rPr lang="ru-RU" sz="1400" dirty="0" smtClean="0"/>
              <a:t> </a:t>
            </a:r>
            <a:r>
              <a:rPr lang="ru-RU" sz="1400" dirty="0" err="1" smtClean="0"/>
              <a:t>хворих</a:t>
            </a:r>
            <a:r>
              <a:rPr lang="ru-RU" sz="1400" dirty="0" smtClean="0"/>
              <a:t>. </a:t>
            </a:r>
            <a:r>
              <a:rPr lang="ru-RU" sz="1400" dirty="0" err="1" smtClean="0"/>
              <a:t>Дезинфекція</a:t>
            </a:r>
            <a:r>
              <a:rPr lang="ru-RU" sz="1400" dirty="0" smtClean="0"/>
              <a:t> не проводиться. </a:t>
            </a:r>
            <a:r>
              <a:rPr lang="ru-RU" sz="1400" dirty="0" err="1" smtClean="0"/>
              <a:t>Основним</a:t>
            </a:r>
            <a:r>
              <a:rPr lang="ru-RU" sz="1400" dirty="0" smtClean="0"/>
              <a:t> </a:t>
            </a:r>
            <a:r>
              <a:rPr lang="ru-RU" sz="1400" dirty="0" err="1" smtClean="0"/>
              <a:t>засобом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профілактики</a:t>
            </a:r>
            <a:r>
              <a:rPr lang="ru-RU" sz="1400" dirty="0" smtClean="0"/>
              <a:t> </a:t>
            </a:r>
            <a:r>
              <a:rPr lang="ru-RU" sz="1400" dirty="0" err="1" smtClean="0"/>
              <a:t>є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протикорова</a:t>
            </a:r>
            <a:r>
              <a:rPr lang="ru-RU" sz="1400" dirty="0" smtClean="0"/>
              <a:t> вакцина,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забезпечує</a:t>
            </a:r>
            <a:r>
              <a:rPr lang="ru-RU" sz="1400" dirty="0" smtClean="0"/>
              <a:t> </a:t>
            </a:r>
            <a:r>
              <a:rPr lang="ru-RU" sz="1400" dirty="0" err="1" smtClean="0"/>
              <a:t>захист</a:t>
            </a:r>
            <a:r>
              <a:rPr lang="ru-RU" sz="1400" dirty="0" smtClean="0"/>
              <a:t>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</a:t>
            </a:r>
            <a:r>
              <a:rPr lang="ru-RU" sz="1400" dirty="0" err="1" smtClean="0"/>
              <a:t>захворювання</a:t>
            </a:r>
            <a:r>
              <a:rPr lang="ru-RU" sz="1400" dirty="0" smtClean="0"/>
              <a:t>.</a:t>
            </a:r>
            <a:endParaRPr lang="ru-RU" sz="1400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Скарлатина 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1600" b="1" dirty="0" smtClean="0"/>
              <a:t>Скарлатина</a:t>
            </a:r>
            <a:r>
              <a:rPr lang="ru-RU" sz="1600" dirty="0" smtClean="0"/>
              <a:t> - </a:t>
            </a:r>
            <a:r>
              <a:rPr lang="ru-RU" sz="1600" dirty="0" err="1" smtClean="0"/>
              <a:t>гостре</a:t>
            </a:r>
            <a:r>
              <a:rPr lang="ru-RU" sz="1600" dirty="0" smtClean="0"/>
              <a:t> </a:t>
            </a:r>
            <a:r>
              <a:rPr lang="ru-RU" sz="1600" dirty="0" err="1" smtClean="0"/>
              <a:t>антропонозне</a:t>
            </a:r>
            <a:r>
              <a:rPr lang="ru-RU" sz="1600" dirty="0" smtClean="0"/>
              <a:t> </a:t>
            </a:r>
            <a:r>
              <a:rPr lang="ru-RU" sz="1600" dirty="0" err="1" smtClean="0"/>
              <a:t>захворювання</a:t>
            </a:r>
            <a:r>
              <a:rPr lang="ru-RU" sz="1600" dirty="0" smtClean="0"/>
              <a:t>, яке </a:t>
            </a:r>
            <a:r>
              <a:rPr lang="ru-RU" sz="1600" dirty="0" err="1" smtClean="0"/>
              <a:t>проявлюється</a:t>
            </a:r>
            <a:r>
              <a:rPr lang="ru-RU" sz="1600" dirty="0" smtClean="0"/>
              <a:t> </a:t>
            </a:r>
            <a:r>
              <a:rPr lang="ru-RU" sz="1600" dirty="0" err="1" smtClean="0"/>
              <a:t>інтоксикацією</a:t>
            </a:r>
            <a:r>
              <a:rPr lang="ru-RU" sz="1600" dirty="0" smtClean="0"/>
              <a:t>, </a:t>
            </a:r>
            <a:r>
              <a:rPr lang="ru-RU" sz="1600" dirty="0" err="1" smtClean="0"/>
              <a:t>ураженням</a:t>
            </a:r>
            <a:r>
              <a:rPr lang="ru-RU" sz="1600" dirty="0" smtClean="0"/>
              <a:t> ротоглотки та </a:t>
            </a:r>
            <a:r>
              <a:rPr lang="ru-RU" sz="1600" dirty="0" err="1" smtClean="0"/>
              <a:t>дрібнокрапчастою</a:t>
            </a:r>
            <a:r>
              <a:rPr lang="ru-RU" sz="1600" dirty="0" smtClean="0"/>
              <a:t> </a:t>
            </a:r>
            <a:r>
              <a:rPr lang="ru-RU" sz="1600" dirty="0" err="1" smtClean="0"/>
              <a:t>екзантемою</a:t>
            </a:r>
            <a:r>
              <a:rPr lang="ru-RU" sz="1600" dirty="0" smtClean="0"/>
              <a:t> (</a:t>
            </a:r>
            <a:r>
              <a:rPr lang="ru-RU" sz="1600" dirty="0" err="1" smtClean="0"/>
              <a:t>шкірним</a:t>
            </a:r>
            <a:r>
              <a:rPr lang="ru-RU" sz="1600" dirty="0" smtClean="0"/>
              <a:t> </a:t>
            </a:r>
            <a:r>
              <a:rPr lang="ru-RU" sz="1600" dirty="0" err="1" smtClean="0"/>
              <a:t>висипом</a:t>
            </a:r>
            <a:r>
              <a:rPr lang="ru-RU" sz="1600" dirty="0" smtClean="0"/>
              <a:t>).</a:t>
            </a:r>
            <a:endParaRPr lang="ru-RU" sz="1600" dirty="0"/>
          </a:p>
        </p:txBody>
      </p:sp>
      <p:pic>
        <p:nvPicPr>
          <p:cNvPr id="5" name="Содержимое 4" descr="Streptococcus_pyogenes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1857364"/>
            <a:ext cx="4867018" cy="34919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6314" y="1000108"/>
            <a:ext cx="586803" cy="4681637"/>
          </a:xfrm>
        </p:spPr>
        <p:txBody>
          <a:bodyPr/>
          <a:lstStyle/>
          <a:p>
            <a:r>
              <a:rPr lang="ru-RU" b="0" dirty="0" err="1" smtClean="0"/>
              <a:t>Малиновий</a:t>
            </a:r>
            <a:r>
              <a:rPr lang="ru-RU" b="0" dirty="0" smtClean="0"/>
              <a:t> </a:t>
            </a:r>
            <a:r>
              <a:rPr lang="ru-RU" b="0" dirty="0" err="1" smtClean="0"/>
              <a:t>язик</a:t>
            </a:r>
            <a:r>
              <a:rPr lang="ru-RU" b="0" dirty="0" smtClean="0"/>
              <a:t> </a:t>
            </a:r>
            <a:r>
              <a:rPr lang="ru-RU" b="0" dirty="0" err="1" smtClean="0"/>
              <a:t>із</a:t>
            </a:r>
            <a:r>
              <a:rPr lang="ru-RU" b="0" dirty="0" smtClean="0"/>
              <a:t> </a:t>
            </a:r>
            <a:r>
              <a:rPr lang="ru-RU" b="0" dirty="0" err="1" smtClean="0"/>
              <a:t>білим</a:t>
            </a:r>
            <a:r>
              <a:rPr lang="ru-RU" b="0" dirty="0" smtClean="0"/>
              <a:t> </a:t>
            </a:r>
            <a:r>
              <a:rPr lang="ru-RU" b="0" dirty="0" err="1" smtClean="0"/>
              <a:t>нальотом</a:t>
            </a:r>
            <a:endParaRPr lang="ru-RU" dirty="0"/>
          </a:p>
        </p:txBody>
      </p:sp>
      <p:pic>
        <p:nvPicPr>
          <p:cNvPr id="5" name="Рисунок 4" descr="Scharlach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9184" b="9184"/>
          <a:stretch>
            <a:fillRect/>
          </a:stretch>
        </p:blipFill>
        <p:spPr>
          <a:xfrm>
            <a:off x="214282" y="1214422"/>
            <a:ext cx="4572000" cy="457200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214942" y="571480"/>
            <a:ext cx="3929058" cy="6286520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/>
              <a:t>Тривалість</a:t>
            </a:r>
            <a:r>
              <a:rPr lang="ru-RU" dirty="0" smtClean="0"/>
              <a:t> </a:t>
            </a:r>
            <a:r>
              <a:rPr lang="ru-RU" b="1" dirty="0" err="1" smtClean="0"/>
              <a:t>інкубаційного</a:t>
            </a:r>
            <a:r>
              <a:rPr lang="ru-RU" b="1" dirty="0" smtClean="0"/>
              <a:t> </a:t>
            </a:r>
            <a:r>
              <a:rPr lang="ru-RU" b="1" dirty="0" err="1" smtClean="0"/>
              <a:t>періоду</a:t>
            </a:r>
            <a:r>
              <a:rPr lang="ru-RU" dirty="0" smtClean="0"/>
              <a:t> 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декількох</a:t>
            </a:r>
            <a:r>
              <a:rPr lang="ru-RU" dirty="0" smtClean="0"/>
              <a:t> годин до 12 </a:t>
            </a:r>
            <a:r>
              <a:rPr lang="ru-RU" dirty="0" err="1" smtClean="0"/>
              <a:t>днів</a:t>
            </a:r>
            <a:r>
              <a:rPr lang="ru-RU" dirty="0" smtClean="0"/>
              <a:t>. </a:t>
            </a:r>
            <a:r>
              <a:rPr lang="ru-RU" dirty="0" err="1" smtClean="0"/>
              <a:t>Типова</a:t>
            </a:r>
            <a:r>
              <a:rPr lang="ru-RU" dirty="0" smtClean="0"/>
              <a:t> форма </a:t>
            </a:r>
            <a:r>
              <a:rPr lang="ru-RU" dirty="0" err="1" smtClean="0"/>
              <a:t>скарлатини</a:t>
            </a:r>
            <a:r>
              <a:rPr lang="ru-RU" dirty="0" smtClean="0"/>
              <a:t> </a:t>
            </a:r>
            <a:r>
              <a:rPr lang="ru-RU" dirty="0" err="1" smtClean="0"/>
              <a:t>починається</a:t>
            </a:r>
            <a:r>
              <a:rPr lang="ru-RU" dirty="0" smtClean="0"/>
              <a:t> </a:t>
            </a:r>
            <a:r>
              <a:rPr lang="ru-RU" dirty="0" err="1" smtClean="0"/>
              <a:t>гостро</a:t>
            </a:r>
            <a:r>
              <a:rPr lang="ru-RU" dirty="0" smtClean="0"/>
              <a:t>: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незначної</a:t>
            </a:r>
            <a:r>
              <a:rPr lang="ru-RU" dirty="0" smtClean="0"/>
              <a:t> остуди температура </a:t>
            </a:r>
            <a:r>
              <a:rPr lang="ru-RU" dirty="0" err="1" smtClean="0"/>
              <a:t>тіла</a:t>
            </a:r>
            <a:r>
              <a:rPr lang="ru-RU" dirty="0" smtClean="0"/>
              <a:t> за 6-7 годин </a:t>
            </a:r>
            <a:r>
              <a:rPr lang="ru-RU" dirty="0" err="1" smtClean="0"/>
              <a:t>підвищується</a:t>
            </a:r>
            <a:r>
              <a:rPr lang="ru-RU" dirty="0" smtClean="0"/>
              <a:t> до 38,5-40°</a:t>
            </a:r>
            <a:r>
              <a:rPr lang="en-US" dirty="0" smtClean="0"/>
              <a:t>C. </a:t>
            </a:r>
            <a:r>
              <a:rPr lang="ru-RU" dirty="0" smtClean="0"/>
              <a:t>У маленьких </a:t>
            </a:r>
            <a:r>
              <a:rPr lang="ru-RU" dirty="0" err="1" smtClean="0"/>
              <a:t>дітей</a:t>
            </a:r>
            <a:r>
              <a:rPr lang="ru-RU" dirty="0" smtClean="0"/>
              <a:t> 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нерідко</a:t>
            </a:r>
            <a:r>
              <a:rPr lang="ru-RU" dirty="0" smtClean="0"/>
              <a:t> </a:t>
            </a:r>
            <a:r>
              <a:rPr lang="ru-RU" dirty="0" err="1" smtClean="0"/>
              <a:t>з’являється</a:t>
            </a:r>
            <a:r>
              <a:rPr lang="ru-RU" dirty="0" smtClean="0"/>
              <a:t> однократна </a:t>
            </a:r>
            <a:r>
              <a:rPr lang="ru-RU" dirty="0" err="1" smtClean="0"/>
              <a:t>або</a:t>
            </a:r>
            <a:r>
              <a:rPr lang="ru-RU" dirty="0" smtClean="0"/>
              <a:t> повторна </a:t>
            </a:r>
            <a:r>
              <a:rPr lang="ru-RU" dirty="0" err="1" smtClean="0"/>
              <a:t>блювота</a:t>
            </a:r>
            <a:r>
              <a:rPr lang="ru-RU" dirty="0" smtClean="0"/>
              <a:t>. </a:t>
            </a:r>
            <a:r>
              <a:rPr lang="ru-RU" dirty="0" err="1" smtClean="0"/>
              <a:t>Хворі</a:t>
            </a:r>
            <a:r>
              <a:rPr lang="ru-RU" dirty="0" smtClean="0"/>
              <a:t> </a:t>
            </a:r>
            <a:r>
              <a:rPr lang="ru-RU" dirty="0" err="1" smtClean="0"/>
              <a:t>скаржаться</a:t>
            </a:r>
            <a:r>
              <a:rPr lang="ru-RU" dirty="0" smtClean="0"/>
              <a:t> на </a:t>
            </a:r>
            <a:r>
              <a:rPr lang="ru-RU" dirty="0" err="1" smtClean="0"/>
              <a:t>головний</a:t>
            </a:r>
            <a:r>
              <a:rPr lang="ru-RU" dirty="0" smtClean="0"/>
              <a:t> </a:t>
            </a:r>
            <a:r>
              <a:rPr lang="ru-RU" dirty="0" err="1" smtClean="0"/>
              <a:t>біль</a:t>
            </a:r>
            <a:r>
              <a:rPr lang="ru-RU" dirty="0" smtClean="0"/>
              <a:t>, </a:t>
            </a:r>
            <a:r>
              <a:rPr lang="ru-RU" dirty="0" err="1" smtClean="0"/>
              <a:t>нездужання</a:t>
            </a:r>
            <a:r>
              <a:rPr lang="ru-RU" dirty="0" smtClean="0"/>
              <a:t>, </a:t>
            </a:r>
            <a:r>
              <a:rPr lang="ru-RU" dirty="0" err="1" smtClean="0"/>
              <a:t>хворобливість</a:t>
            </a:r>
            <a:r>
              <a:rPr lang="ru-RU" dirty="0" smtClean="0"/>
              <a:t> при </a:t>
            </a:r>
            <a:r>
              <a:rPr lang="ru-RU" dirty="0" err="1" smtClean="0"/>
              <a:t>ковтанні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Наприкінці</a:t>
            </a:r>
            <a:r>
              <a:rPr lang="ru-RU" dirty="0" smtClean="0"/>
              <a:t> </a:t>
            </a:r>
            <a:r>
              <a:rPr lang="ru-RU" dirty="0" err="1" smtClean="0"/>
              <a:t>першої</a:t>
            </a:r>
            <a:r>
              <a:rPr lang="ru-RU" dirty="0" smtClean="0"/>
              <a:t> </a:t>
            </a:r>
            <a:r>
              <a:rPr lang="ru-RU" dirty="0" err="1" smtClean="0"/>
              <a:t>доби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(</a:t>
            </a:r>
            <a:r>
              <a:rPr lang="ru-RU" dirty="0" err="1" smtClean="0"/>
              <a:t>іноді</a:t>
            </a:r>
            <a:r>
              <a:rPr lang="ru-RU" dirty="0" smtClean="0"/>
              <a:t> на </a:t>
            </a:r>
            <a:r>
              <a:rPr lang="ru-RU" dirty="0" err="1" smtClean="0"/>
              <a:t>другий</a:t>
            </a:r>
            <a:r>
              <a:rPr lang="ru-RU" dirty="0" smtClean="0"/>
              <a:t> день) </a:t>
            </a:r>
            <a:r>
              <a:rPr lang="ru-RU" dirty="0" err="1" smtClean="0"/>
              <a:t>з’являються</a:t>
            </a:r>
            <a:r>
              <a:rPr lang="ru-RU" dirty="0" smtClean="0"/>
              <a:t> </a:t>
            </a:r>
            <a:r>
              <a:rPr lang="ru-RU" dirty="0" err="1" smtClean="0"/>
              <a:t>характерні</a:t>
            </a:r>
            <a:r>
              <a:rPr lang="ru-RU" dirty="0" smtClean="0"/>
              <a:t> </a:t>
            </a:r>
            <a:r>
              <a:rPr lang="ru-RU" dirty="0" err="1" smtClean="0"/>
              <a:t>дрібні</a:t>
            </a:r>
            <a:r>
              <a:rPr lang="ru-RU" dirty="0" smtClean="0"/>
              <a:t> </a:t>
            </a:r>
            <a:r>
              <a:rPr lang="ru-RU" dirty="0" err="1" smtClean="0"/>
              <a:t>висипання</a:t>
            </a:r>
            <a:r>
              <a:rPr lang="ru-RU" dirty="0" smtClean="0"/>
              <a:t> на </a:t>
            </a:r>
            <a:r>
              <a:rPr lang="ru-RU" dirty="0" err="1" smtClean="0"/>
              <a:t>шкірі</a:t>
            </a:r>
            <a:r>
              <a:rPr lang="ru-RU" dirty="0" smtClean="0"/>
              <a:t>. </a:t>
            </a:r>
            <a:r>
              <a:rPr lang="ru-RU" dirty="0" err="1" smtClean="0"/>
              <a:t>Спочатку</a:t>
            </a:r>
            <a:r>
              <a:rPr lang="ru-RU" dirty="0" smtClean="0"/>
              <a:t> </a:t>
            </a:r>
            <a:r>
              <a:rPr lang="ru-RU" dirty="0" err="1" smtClean="0"/>
              <a:t>висип</a:t>
            </a:r>
            <a:r>
              <a:rPr lang="ru-RU" dirty="0" smtClean="0"/>
              <a:t> </a:t>
            </a:r>
            <a:r>
              <a:rPr lang="ru-RU" dirty="0" err="1" smtClean="0"/>
              <a:t>з’являється</a:t>
            </a:r>
            <a:r>
              <a:rPr lang="ru-RU" dirty="0" smtClean="0"/>
              <a:t> на </a:t>
            </a:r>
            <a:r>
              <a:rPr lang="ru-RU" dirty="0" err="1" smtClean="0"/>
              <a:t>шиї</a:t>
            </a:r>
            <a:r>
              <a:rPr lang="ru-RU" dirty="0" smtClean="0"/>
              <a:t> та </a:t>
            </a:r>
            <a:r>
              <a:rPr lang="ru-RU" dirty="0" err="1" smtClean="0"/>
              <a:t>верхній</a:t>
            </a:r>
            <a:r>
              <a:rPr lang="ru-RU" dirty="0" smtClean="0"/>
              <a:t> </a:t>
            </a:r>
            <a:r>
              <a:rPr lang="ru-RU" dirty="0" err="1" smtClean="0"/>
              <a:t>частині</a:t>
            </a:r>
            <a:r>
              <a:rPr lang="ru-RU" dirty="0" smtClean="0"/>
              <a:t> грудей, а </a:t>
            </a:r>
            <a:r>
              <a:rPr lang="ru-RU" dirty="0" err="1" smtClean="0"/>
              <a:t>упродовж</a:t>
            </a:r>
            <a:r>
              <a:rPr lang="ru-RU" dirty="0" smtClean="0"/>
              <a:t> </a:t>
            </a:r>
            <a:r>
              <a:rPr lang="ru-RU" dirty="0" err="1" smtClean="0"/>
              <a:t>наступних</a:t>
            </a:r>
            <a:r>
              <a:rPr lang="ru-RU" dirty="0" smtClean="0"/>
              <a:t> 2-3-х </a:t>
            </a:r>
            <a:r>
              <a:rPr lang="ru-RU" dirty="0" err="1" smtClean="0"/>
              <a:t>днів</a:t>
            </a:r>
            <a:r>
              <a:rPr lang="ru-RU" dirty="0" smtClean="0"/>
              <a:t> </a:t>
            </a:r>
            <a:r>
              <a:rPr lang="ru-RU" dirty="0" err="1" smtClean="0"/>
              <a:t>поширюється</a:t>
            </a:r>
            <a:r>
              <a:rPr lang="ru-RU" dirty="0" smtClean="0"/>
              <a:t> по </a:t>
            </a:r>
            <a:r>
              <a:rPr lang="ru-RU" dirty="0" err="1" smtClean="0"/>
              <a:t>всьому</a:t>
            </a:r>
            <a:r>
              <a:rPr lang="ru-RU" dirty="0" smtClean="0"/>
              <a:t> </a:t>
            </a:r>
            <a:r>
              <a:rPr lang="ru-RU" dirty="0" err="1" smtClean="0"/>
              <a:t>тілу</a:t>
            </a:r>
            <a:r>
              <a:rPr lang="ru-RU" dirty="0" smtClean="0"/>
              <a:t>. </a:t>
            </a:r>
            <a:r>
              <a:rPr lang="ru-RU" dirty="0" err="1" smtClean="0"/>
              <a:t>Висип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численних</a:t>
            </a:r>
            <a:r>
              <a:rPr lang="ru-RU" dirty="0" smtClean="0"/>
              <a:t> </a:t>
            </a:r>
            <a:r>
              <a:rPr lang="ru-RU" dirty="0" err="1" smtClean="0"/>
              <a:t>дрібно</a:t>
            </a:r>
            <a:r>
              <a:rPr lang="ru-RU" dirty="0" smtClean="0"/>
              <a:t> </a:t>
            </a:r>
            <a:r>
              <a:rPr lang="ru-RU" dirty="0" err="1" smtClean="0"/>
              <a:t>крапчастих</a:t>
            </a:r>
            <a:r>
              <a:rPr lang="ru-RU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, густо </a:t>
            </a:r>
            <a:r>
              <a:rPr lang="ru-RU" dirty="0" err="1" smtClean="0"/>
              <a:t>розташованих</a:t>
            </a:r>
            <a:r>
              <a:rPr lang="ru-RU" dirty="0" smtClean="0"/>
              <a:t> та </a:t>
            </a:r>
            <a:r>
              <a:rPr lang="ru-RU" dirty="0" err="1" smtClean="0"/>
              <a:t>утворюючих</a:t>
            </a:r>
            <a:r>
              <a:rPr lang="ru-RU" dirty="0" smtClean="0"/>
              <a:t> на </a:t>
            </a:r>
            <a:r>
              <a:rPr lang="ru-RU" dirty="0" err="1" smtClean="0"/>
              <a:t>шкірі</a:t>
            </a:r>
            <a:r>
              <a:rPr lang="ru-RU" dirty="0" smtClean="0"/>
              <a:t> </a:t>
            </a:r>
            <a:r>
              <a:rPr lang="ru-RU" dirty="0" err="1" smtClean="0"/>
              <a:t>щільне</a:t>
            </a:r>
            <a:r>
              <a:rPr lang="ru-RU" dirty="0" smtClean="0"/>
              <a:t> </a:t>
            </a:r>
            <a:r>
              <a:rPr lang="ru-RU" dirty="0" err="1" smtClean="0"/>
              <a:t>насичено-рожеве</a:t>
            </a:r>
            <a:r>
              <a:rPr lang="ru-RU" dirty="0" smtClean="0"/>
              <a:t> поле.</a:t>
            </a:r>
          </a:p>
          <a:p>
            <a:r>
              <a:rPr lang="ru-RU" dirty="0" err="1" smtClean="0"/>
              <a:t>Обличчя</a:t>
            </a:r>
            <a:r>
              <a:rPr lang="ru-RU" dirty="0" smtClean="0"/>
              <a:t> хворого </a:t>
            </a:r>
            <a:r>
              <a:rPr lang="ru-RU" dirty="0" err="1" smtClean="0"/>
              <a:t>злегка</a:t>
            </a:r>
            <a:r>
              <a:rPr lang="ru-RU" dirty="0" smtClean="0"/>
              <a:t> </a:t>
            </a:r>
            <a:r>
              <a:rPr lang="ru-RU" dirty="0" err="1" smtClean="0"/>
              <a:t>опухле</a:t>
            </a:r>
            <a:r>
              <a:rPr lang="ru-RU" dirty="0" smtClean="0"/>
              <a:t>, </a:t>
            </a:r>
            <a:r>
              <a:rPr lang="ru-RU" dirty="0" err="1" smtClean="0"/>
              <a:t>щоки</a:t>
            </a:r>
            <a:r>
              <a:rPr lang="ru-RU" dirty="0" smtClean="0"/>
              <a:t> </a:t>
            </a:r>
            <a:r>
              <a:rPr lang="ru-RU" dirty="0" err="1" smtClean="0"/>
              <a:t>яскраво</a:t>
            </a:r>
            <a:r>
              <a:rPr lang="ru-RU" dirty="0" smtClean="0"/>
              <a:t> </a:t>
            </a:r>
            <a:r>
              <a:rPr lang="ru-RU" dirty="0" err="1" smtClean="0"/>
              <a:t>гіперемійовані</a:t>
            </a:r>
            <a:r>
              <a:rPr lang="ru-RU" dirty="0" smtClean="0"/>
              <a:t>, </a:t>
            </a:r>
            <a:r>
              <a:rPr lang="ru-RU" dirty="0" err="1" smtClean="0"/>
              <a:t>тоді</a:t>
            </a:r>
            <a:r>
              <a:rPr lang="ru-RU" dirty="0" smtClean="0"/>
              <a:t> як </a:t>
            </a:r>
            <a:r>
              <a:rPr lang="ru-RU" dirty="0" err="1" smtClean="0"/>
              <a:t>підборіддя</a:t>
            </a:r>
            <a:r>
              <a:rPr lang="ru-RU" dirty="0" smtClean="0"/>
              <a:t> та рот на </a:t>
            </a:r>
            <a:r>
              <a:rPr lang="ru-RU" dirty="0" err="1" smtClean="0"/>
              <a:t>ділянці</a:t>
            </a:r>
            <a:r>
              <a:rPr lang="ru-RU" dirty="0" smtClean="0"/>
              <a:t>, </a:t>
            </a:r>
            <a:r>
              <a:rPr lang="ru-RU" dirty="0" err="1" smtClean="0"/>
              <a:t>обмеженій</a:t>
            </a:r>
            <a:r>
              <a:rPr lang="ru-RU" dirty="0" smtClean="0"/>
              <a:t> </a:t>
            </a:r>
            <a:r>
              <a:rPr lang="ru-RU" dirty="0" err="1" smtClean="0"/>
              <a:t>носо-губними</a:t>
            </a:r>
            <a:r>
              <a:rPr lang="ru-RU" dirty="0" smtClean="0"/>
              <a:t> складками, </a:t>
            </a:r>
            <a:r>
              <a:rPr lang="ru-RU" dirty="0" err="1" smtClean="0"/>
              <a:t>відрізняються</a:t>
            </a:r>
            <a:r>
              <a:rPr lang="ru-RU" dirty="0" smtClean="0"/>
              <a:t> </a:t>
            </a:r>
            <a:r>
              <a:rPr lang="ru-RU" dirty="0" err="1" smtClean="0"/>
              <a:t>різкою</a:t>
            </a:r>
            <a:r>
              <a:rPr lang="ru-RU" dirty="0" smtClean="0"/>
              <a:t> </a:t>
            </a:r>
            <a:r>
              <a:rPr lang="ru-RU" dirty="0" err="1" smtClean="0"/>
              <a:t>блідістю</a:t>
            </a:r>
            <a:r>
              <a:rPr lang="ru-RU" dirty="0" smtClean="0"/>
              <a:t> («</a:t>
            </a:r>
            <a:r>
              <a:rPr lang="ru-RU" dirty="0" err="1" smtClean="0"/>
              <a:t>скарлатиновий</a:t>
            </a:r>
            <a:r>
              <a:rPr lang="ru-RU" dirty="0" smtClean="0"/>
              <a:t> </a:t>
            </a:r>
            <a:r>
              <a:rPr lang="ru-RU" dirty="0" err="1" smtClean="0"/>
              <a:t>трикутник</a:t>
            </a:r>
            <a:r>
              <a:rPr lang="ru-RU" dirty="0" smtClean="0"/>
              <a:t>»). У </a:t>
            </a:r>
            <a:r>
              <a:rPr lang="ru-RU" dirty="0" err="1" smtClean="0"/>
              <a:t>зіві</a:t>
            </a:r>
            <a:r>
              <a:rPr lang="ru-RU" dirty="0" smtClean="0"/>
              <a:t> </a:t>
            </a:r>
            <a:r>
              <a:rPr lang="ru-RU" dirty="0" err="1" smtClean="0"/>
              <a:t>відмічається</a:t>
            </a:r>
            <a:r>
              <a:rPr lang="ru-RU" dirty="0" smtClean="0"/>
              <a:t> </a:t>
            </a:r>
            <a:r>
              <a:rPr lang="ru-RU" dirty="0" err="1" smtClean="0"/>
              <a:t>розлита</a:t>
            </a:r>
            <a:r>
              <a:rPr lang="ru-RU" dirty="0" smtClean="0"/>
              <a:t> </a:t>
            </a:r>
            <a:r>
              <a:rPr lang="ru-RU" dirty="0" err="1" smtClean="0"/>
              <a:t>гіперемія</a:t>
            </a:r>
            <a:r>
              <a:rPr lang="ru-RU" dirty="0" smtClean="0"/>
              <a:t> </a:t>
            </a:r>
            <a:r>
              <a:rPr lang="ru-RU" dirty="0" err="1" smtClean="0"/>
              <a:t>м‘якого</a:t>
            </a:r>
            <a:r>
              <a:rPr lang="ru-RU" dirty="0" smtClean="0"/>
              <a:t> </a:t>
            </a:r>
            <a:r>
              <a:rPr lang="ru-RU" dirty="0" err="1" smtClean="0"/>
              <a:t>піднебіння</a:t>
            </a:r>
            <a:r>
              <a:rPr lang="ru-RU" dirty="0" smtClean="0"/>
              <a:t>, </a:t>
            </a:r>
            <a:r>
              <a:rPr lang="ru-RU" dirty="0" err="1" smtClean="0"/>
              <a:t>язичка</a:t>
            </a:r>
            <a:r>
              <a:rPr lang="ru-RU" dirty="0" smtClean="0"/>
              <a:t> та </a:t>
            </a:r>
            <a:r>
              <a:rPr lang="ru-RU" dirty="0" err="1" smtClean="0"/>
              <a:t>мигдаликів</a:t>
            </a:r>
            <a:r>
              <a:rPr lang="ru-RU" dirty="0" smtClean="0"/>
              <a:t>. </a:t>
            </a:r>
            <a:r>
              <a:rPr lang="ru-RU" dirty="0" err="1" smtClean="0"/>
              <a:t>Бруднувато-білий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злегка</a:t>
            </a:r>
            <a:r>
              <a:rPr lang="ru-RU" dirty="0" smtClean="0"/>
              <a:t> </a:t>
            </a:r>
            <a:r>
              <a:rPr lang="ru-RU" dirty="0" err="1" smtClean="0"/>
              <a:t>жовтуватий</a:t>
            </a:r>
            <a:r>
              <a:rPr lang="ru-RU" dirty="0" smtClean="0"/>
              <a:t> </a:t>
            </a:r>
            <a:r>
              <a:rPr lang="ru-RU" dirty="0" err="1" smtClean="0"/>
              <a:t>наліт</a:t>
            </a:r>
            <a:r>
              <a:rPr lang="ru-RU" dirty="0" smtClean="0"/>
              <a:t> </a:t>
            </a:r>
            <a:r>
              <a:rPr lang="ru-RU" dirty="0" err="1" smtClean="0"/>
              <a:t>вкриває</a:t>
            </a:r>
            <a:r>
              <a:rPr lang="ru-RU" dirty="0" smtClean="0"/>
              <a:t> </a:t>
            </a:r>
            <a:r>
              <a:rPr lang="ru-RU" dirty="0" err="1" smtClean="0"/>
              <a:t>мигдалики</a:t>
            </a:r>
            <a:r>
              <a:rPr lang="ru-RU" dirty="0" smtClean="0"/>
              <a:t>, </a:t>
            </a:r>
            <a:r>
              <a:rPr lang="ru-RU" dirty="0" err="1" smtClean="0"/>
              <a:t>поширюючись</a:t>
            </a:r>
            <a:r>
              <a:rPr lang="ru-RU" dirty="0" smtClean="0"/>
              <a:t> у </a:t>
            </a:r>
            <a:r>
              <a:rPr lang="ru-RU" dirty="0" err="1" smtClean="0"/>
              <a:t>подальшому</a:t>
            </a:r>
            <a:r>
              <a:rPr lang="ru-RU" dirty="0" smtClean="0"/>
              <a:t> на </a:t>
            </a:r>
            <a:r>
              <a:rPr lang="ru-RU" dirty="0" err="1" smtClean="0"/>
              <a:t>м’яке</a:t>
            </a:r>
            <a:r>
              <a:rPr lang="ru-RU" dirty="0" smtClean="0"/>
              <a:t> </a:t>
            </a:r>
            <a:r>
              <a:rPr lang="ru-RU" dirty="0" err="1" smtClean="0"/>
              <a:t>піднебіння</a:t>
            </a:r>
            <a:r>
              <a:rPr lang="ru-RU" dirty="0" smtClean="0"/>
              <a:t> та </a:t>
            </a:r>
            <a:r>
              <a:rPr lang="ru-RU" dirty="0" err="1" smtClean="0"/>
              <a:t>язичок</a:t>
            </a:r>
            <a:r>
              <a:rPr lang="ru-RU" dirty="0" smtClean="0"/>
              <a:t>. У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хворих</a:t>
            </a:r>
            <a:r>
              <a:rPr lang="ru-RU" dirty="0" smtClean="0"/>
              <a:t> </a:t>
            </a:r>
            <a:r>
              <a:rPr lang="ru-RU" dirty="0" err="1" smtClean="0"/>
              <a:t>збільшуються</a:t>
            </a:r>
            <a:r>
              <a:rPr lang="ru-RU" dirty="0" smtClean="0"/>
              <a:t> </a:t>
            </a:r>
            <a:r>
              <a:rPr lang="ru-RU" dirty="0" err="1" smtClean="0"/>
              <a:t>реґіонарні</a:t>
            </a:r>
            <a:r>
              <a:rPr lang="ru-RU" dirty="0" smtClean="0"/>
              <a:t> (</a:t>
            </a:r>
            <a:r>
              <a:rPr lang="ru-RU" dirty="0" err="1" smtClean="0"/>
              <a:t>підщелепні</a:t>
            </a:r>
            <a:r>
              <a:rPr lang="ru-RU" dirty="0" smtClean="0"/>
              <a:t>) </a:t>
            </a:r>
            <a:r>
              <a:rPr lang="ru-RU" dirty="0" err="1" smtClean="0"/>
              <a:t>лімфатичні</a:t>
            </a:r>
            <a:r>
              <a:rPr lang="ru-RU" dirty="0" smtClean="0"/>
              <a:t> </a:t>
            </a:r>
            <a:r>
              <a:rPr lang="ru-RU" dirty="0" err="1" smtClean="0"/>
              <a:t>вузли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Блідість</a:t>
            </a:r>
            <a:r>
              <a:rPr lang="ru-RU" dirty="0" smtClean="0"/>
              <a:t> </a:t>
            </a:r>
            <a:r>
              <a:rPr lang="ru-RU" dirty="0" err="1" smtClean="0"/>
              <a:t>шкіри</a:t>
            </a:r>
            <a:r>
              <a:rPr lang="ru-RU" dirty="0" smtClean="0"/>
              <a:t> </a:t>
            </a:r>
            <a:r>
              <a:rPr lang="ru-RU" dirty="0" err="1" smtClean="0"/>
              <a:t>навколо</a:t>
            </a:r>
            <a:r>
              <a:rPr lang="ru-RU" dirty="0" smtClean="0"/>
              <a:t> рота</a:t>
            </a:r>
          </a:p>
          <a:p>
            <a:r>
              <a:rPr lang="ru-RU" dirty="0" err="1" smtClean="0"/>
              <a:t>Протягом</a:t>
            </a:r>
            <a:r>
              <a:rPr lang="ru-RU" dirty="0" smtClean="0"/>
              <a:t> перших 2-3-х </a:t>
            </a:r>
            <a:r>
              <a:rPr lang="ru-RU" dirty="0" err="1" smtClean="0"/>
              <a:t>днів</a:t>
            </a:r>
            <a:r>
              <a:rPr lang="ru-RU" dirty="0" smtClean="0"/>
              <a:t> </a:t>
            </a:r>
            <a:r>
              <a:rPr lang="ru-RU" dirty="0" err="1" smtClean="0"/>
              <a:t>хвороби</a:t>
            </a:r>
            <a:r>
              <a:rPr lang="ru-RU" dirty="0" smtClean="0"/>
              <a:t> </a:t>
            </a:r>
            <a:r>
              <a:rPr lang="ru-RU" dirty="0" err="1" smtClean="0"/>
              <a:t>язик</a:t>
            </a:r>
            <a:r>
              <a:rPr lang="ru-RU" dirty="0" smtClean="0"/>
              <a:t> </a:t>
            </a:r>
            <a:r>
              <a:rPr lang="ru-RU" dirty="0" err="1" smtClean="0"/>
              <a:t>залишається</a:t>
            </a:r>
            <a:r>
              <a:rPr lang="ru-RU" dirty="0" smtClean="0"/>
              <a:t> </a:t>
            </a:r>
            <a:r>
              <a:rPr lang="ru-RU" dirty="0" err="1" smtClean="0"/>
              <a:t>вологим</a:t>
            </a:r>
            <a:r>
              <a:rPr lang="ru-RU" dirty="0" smtClean="0"/>
              <a:t>, </a:t>
            </a:r>
            <a:r>
              <a:rPr lang="ru-RU" dirty="0" err="1" smtClean="0"/>
              <a:t>вкритим</a:t>
            </a:r>
            <a:r>
              <a:rPr lang="ru-RU" dirty="0" smtClean="0"/>
              <a:t> </a:t>
            </a:r>
            <a:r>
              <a:rPr lang="ru-RU" dirty="0" err="1" smtClean="0"/>
              <a:t>сірувато-білим</a:t>
            </a:r>
            <a:r>
              <a:rPr lang="ru-RU" dirty="0" smtClean="0"/>
              <a:t> </a:t>
            </a:r>
            <a:r>
              <a:rPr lang="ru-RU" dirty="0" err="1" smtClean="0"/>
              <a:t>нальотом</a:t>
            </a:r>
            <a:r>
              <a:rPr lang="ru-RU" dirty="0" smtClean="0"/>
              <a:t>; </a:t>
            </a:r>
            <a:r>
              <a:rPr lang="ru-RU" dirty="0" err="1" smtClean="0"/>
              <a:t>з</a:t>
            </a:r>
            <a:r>
              <a:rPr lang="ru-RU" dirty="0" smtClean="0"/>
              <a:t> 3-4-го дня </a:t>
            </a:r>
            <a:r>
              <a:rPr lang="ru-RU" dirty="0" err="1" smtClean="0"/>
              <a:t>наліт</a:t>
            </a:r>
            <a:r>
              <a:rPr lang="ru-RU" dirty="0" smtClean="0"/>
              <a:t> </a:t>
            </a:r>
            <a:r>
              <a:rPr lang="ru-RU" dirty="0" err="1" smtClean="0"/>
              <a:t>зникає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тоді</a:t>
            </a:r>
            <a:r>
              <a:rPr lang="ru-RU" dirty="0" smtClean="0"/>
              <a:t> вид </a:t>
            </a:r>
            <a:r>
              <a:rPr lang="ru-RU" dirty="0" err="1" smtClean="0"/>
              <a:t>язика</a:t>
            </a:r>
            <a:r>
              <a:rPr lang="ru-RU" dirty="0" smtClean="0"/>
              <a:t> 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характерним</a:t>
            </a:r>
            <a:r>
              <a:rPr lang="ru-RU" dirty="0" smtClean="0"/>
              <a:t>. На </a:t>
            </a:r>
            <a:r>
              <a:rPr lang="ru-RU" dirty="0" err="1" smtClean="0"/>
              <a:t>кінчику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побачити</a:t>
            </a:r>
            <a:r>
              <a:rPr lang="ru-RU" dirty="0" smtClean="0"/>
              <a:t> </a:t>
            </a:r>
            <a:r>
              <a:rPr lang="ru-RU" dirty="0" err="1" smtClean="0"/>
              <a:t>численні</a:t>
            </a:r>
            <a:r>
              <a:rPr lang="ru-RU" dirty="0" smtClean="0"/>
              <a:t> </a:t>
            </a:r>
            <a:r>
              <a:rPr lang="ru-RU" dirty="0" err="1" smtClean="0"/>
              <a:t>набряклі</a:t>
            </a:r>
            <a:r>
              <a:rPr lang="ru-RU" dirty="0" smtClean="0"/>
              <a:t> сосочки, а </a:t>
            </a:r>
            <a:r>
              <a:rPr lang="ru-RU" dirty="0" err="1" smtClean="0"/>
              <a:t>колір</a:t>
            </a:r>
            <a:r>
              <a:rPr lang="ru-RU" dirty="0" smtClean="0"/>
              <a:t> </a:t>
            </a:r>
            <a:r>
              <a:rPr lang="ru-RU" dirty="0" err="1" smtClean="0"/>
              <a:t>язика</a:t>
            </a:r>
            <a:r>
              <a:rPr lang="ru-RU" dirty="0" smtClean="0"/>
              <a:t> 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  <a:r>
              <a:rPr lang="ru-RU" dirty="0" err="1" smtClean="0"/>
              <a:t>яскраво</a:t>
            </a:r>
            <a:r>
              <a:rPr lang="ru-RU" dirty="0" smtClean="0"/>
              <a:t> </a:t>
            </a:r>
            <a:r>
              <a:rPr lang="ru-RU" dirty="0" err="1" smtClean="0"/>
              <a:t>червоним</a:t>
            </a:r>
            <a:r>
              <a:rPr lang="ru-RU" dirty="0" smtClean="0"/>
              <a:t> («</a:t>
            </a:r>
            <a:r>
              <a:rPr lang="ru-RU" dirty="0" err="1" smtClean="0"/>
              <a:t>малиновий</a:t>
            </a:r>
            <a:r>
              <a:rPr lang="ru-RU" dirty="0" smtClean="0"/>
              <a:t> </a:t>
            </a:r>
            <a:r>
              <a:rPr lang="ru-RU" dirty="0" err="1" smtClean="0"/>
              <a:t>язик</a:t>
            </a:r>
            <a:r>
              <a:rPr lang="ru-RU" dirty="0" smtClean="0"/>
              <a:t>»).</a:t>
            </a:r>
          </a:p>
          <a:p>
            <a:r>
              <a:rPr lang="ru-RU" dirty="0" smtClean="0"/>
              <a:t>Картина </a:t>
            </a:r>
            <a:r>
              <a:rPr lang="ru-RU" dirty="0" err="1" smtClean="0"/>
              <a:t>крові</a:t>
            </a:r>
            <a:r>
              <a:rPr lang="ru-RU" dirty="0" smtClean="0"/>
              <a:t> у </a:t>
            </a:r>
            <a:r>
              <a:rPr lang="ru-RU" dirty="0" err="1" smtClean="0"/>
              <a:t>перші</a:t>
            </a:r>
            <a:r>
              <a:rPr lang="ru-RU" dirty="0" smtClean="0"/>
              <a:t> 2-3 </a:t>
            </a:r>
            <a:r>
              <a:rPr lang="ru-RU" dirty="0" err="1" smtClean="0"/>
              <a:t>дні</a:t>
            </a:r>
            <a:r>
              <a:rPr lang="ru-RU" dirty="0" smtClean="0"/>
              <a:t> </a:t>
            </a:r>
            <a:r>
              <a:rPr lang="ru-RU" dirty="0" err="1" smtClean="0"/>
              <a:t>відрізняється</a:t>
            </a:r>
            <a:r>
              <a:rPr lang="ru-RU" dirty="0" smtClean="0"/>
              <a:t> </a:t>
            </a:r>
            <a:r>
              <a:rPr lang="ru-RU" dirty="0" err="1" smtClean="0"/>
              <a:t>помірним</a:t>
            </a:r>
            <a:r>
              <a:rPr lang="ru-RU" dirty="0" smtClean="0"/>
              <a:t> </a:t>
            </a:r>
            <a:r>
              <a:rPr lang="ru-RU" dirty="0" err="1" smtClean="0"/>
              <a:t>нейтрофільним</a:t>
            </a:r>
            <a:r>
              <a:rPr lang="ru-RU" dirty="0" smtClean="0"/>
              <a:t> лейкоцитозом. </a:t>
            </a:r>
            <a:r>
              <a:rPr lang="ru-RU" dirty="0" err="1" smtClean="0"/>
              <a:t>Після</a:t>
            </a:r>
            <a:r>
              <a:rPr lang="ru-RU" dirty="0" smtClean="0"/>
              <a:t> 3-4-го дня у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хворих</a:t>
            </a:r>
            <a:r>
              <a:rPr lang="ru-RU" dirty="0" smtClean="0"/>
              <a:t> </a:t>
            </a:r>
            <a:r>
              <a:rPr lang="ru-RU" dirty="0" err="1" smtClean="0"/>
              <a:t>відмічається</a:t>
            </a:r>
            <a:r>
              <a:rPr lang="ru-RU" dirty="0" smtClean="0"/>
              <a:t> </a:t>
            </a:r>
            <a:r>
              <a:rPr lang="ru-RU" dirty="0" err="1" smtClean="0"/>
              <a:t>еозинофілія</a:t>
            </a:r>
            <a:r>
              <a:rPr lang="ru-RU" dirty="0" smtClean="0"/>
              <a:t> (6-8% </a:t>
            </a:r>
            <a:r>
              <a:rPr lang="ru-RU" dirty="0" err="1" smtClean="0"/>
              <a:t>еозинофілів</a:t>
            </a:r>
            <a:r>
              <a:rPr lang="ru-RU" dirty="0" smtClean="0"/>
              <a:t>).</a:t>
            </a:r>
          </a:p>
          <a:p>
            <a:r>
              <a:rPr lang="ru-RU" dirty="0" smtClean="0"/>
              <a:t>Температура </a:t>
            </a:r>
            <a:r>
              <a:rPr lang="ru-RU" dirty="0" err="1" smtClean="0"/>
              <a:t>тіла</a:t>
            </a:r>
            <a:r>
              <a:rPr lang="ru-RU" dirty="0" smtClean="0"/>
              <a:t> </a:t>
            </a:r>
            <a:r>
              <a:rPr lang="ru-RU" dirty="0" err="1" smtClean="0"/>
              <a:t>зберігається</a:t>
            </a:r>
            <a:r>
              <a:rPr lang="ru-RU" dirty="0" smtClean="0"/>
              <a:t> на </a:t>
            </a:r>
            <a:r>
              <a:rPr lang="ru-RU" dirty="0" err="1" smtClean="0"/>
              <a:t>високих</a:t>
            </a:r>
            <a:r>
              <a:rPr lang="ru-RU" dirty="0" smtClean="0"/>
              <a:t> цифрах </a:t>
            </a:r>
            <a:r>
              <a:rPr lang="ru-RU" dirty="0" err="1" smtClean="0"/>
              <a:t>упродовж</a:t>
            </a:r>
            <a:r>
              <a:rPr lang="ru-RU" dirty="0" smtClean="0"/>
              <a:t> 3-6 </a:t>
            </a:r>
            <a:r>
              <a:rPr lang="ru-RU" dirty="0" err="1" smtClean="0"/>
              <a:t>днів</a:t>
            </a:r>
            <a:r>
              <a:rPr lang="ru-RU" dirty="0" smtClean="0"/>
              <a:t>,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починає</a:t>
            </a:r>
            <a:r>
              <a:rPr lang="ru-RU" dirty="0" smtClean="0"/>
              <a:t> </a:t>
            </a:r>
            <a:r>
              <a:rPr lang="ru-RU" dirty="0" err="1" smtClean="0"/>
              <a:t>знижуватися</a:t>
            </a:r>
            <a:r>
              <a:rPr lang="ru-RU" dirty="0" smtClean="0"/>
              <a:t> та </a:t>
            </a:r>
            <a:r>
              <a:rPr lang="ru-RU" dirty="0" err="1" smtClean="0"/>
              <a:t>нормалізується</a:t>
            </a:r>
            <a:r>
              <a:rPr lang="ru-RU" dirty="0" smtClean="0"/>
              <a:t> на 9-10-й день </a:t>
            </a:r>
            <a:r>
              <a:rPr lang="ru-RU" dirty="0" err="1" smtClean="0"/>
              <a:t>хвороби</a:t>
            </a:r>
            <a:r>
              <a:rPr lang="ru-RU" dirty="0" smtClean="0"/>
              <a:t>. </a:t>
            </a:r>
            <a:r>
              <a:rPr lang="ru-RU" dirty="0" err="1" smtClean="0"/>
              <a:t>Одночасно</a:t>
            </a:r>
            <a:r>
              <a:rPr lang="ru-RU" dirty="0" smtClean="0"/>
              <a:t> </a:t>
            </a:r>
            <a:r>
              <a:rPr lang="ru-RU" dirty="0" err="1" smtClean="0"/>
              <a:t>покращується</a:t>
            </a:r>
            <a:r>
              <a:rPr lang="ru-RU" dirty="0" smtClean="0"/>
              <a:t> </a:t>
            </a:r>
            <a:r>
              <a:rPr lang="ru-RU" dirty="0" err="1" smtClean="0"/>
              <a:t>загальний</a:t>
            </a:r>
            <a:r>
              <a:rPr lang="ru-RU" dirty="0" smtClean="0"/>
              <a:t> стан хворого, </a:t>
            </a:r>
            <a:r>
              <a:rPr lang="ru-RU" dirty="0" err="1" smtClean="0"/>
              <a:t>зменшується</a:t>
            </a:r>
            <a:r>
              <a:rPr lang="ru-RU" dirty="0" smtClean="0"/>
              <a:t> </a:t>
            </a:r>
            <a:r>
              <a:rPr lang="ru-RU" dirty="0" err="1" smtClean="0"/>
              <a:t>інтоксикація</a:t>
            </a:r>
            <a:r>
              <a:rPr lang="ru-RU" dirty="0" smtClean="0"/>
              <a:t>, </a:t>
            </a:r>
            <a:r>
              <a:rPr lang="ru-RU" dirty="0" err="1" smtClean="0"/>
              <a:t>зникає</a:t>
            </a:r>
            <a:r>
              <a:rPr lang="ru-RU" dirty="0" smtClean="0"/>
              <a:t> </a:t>
            </a:r>
            <a:r>
              <a:rPr lang="ru-RU" dirty="0" err="1" smtClean="0"/>
              <a:t>висип</a:t>
            </a:r>
            <a:r>
              <a:rPr lang="ru-RU" dirty="0" smtClean="0"/>
              <a:t> та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симптоми</a:t>
            </a:r>
            <a:r>
              <a:rPr lang="ru-RU" dirty="0" smtClean="0"/>
              <a:t>. 80-90% </a:t>
            </a:r>
            <a:r>
              <a:rPr lang="ru-RU" dirty="0" err="1" smtClean="0"/>
              <a:t>випадків</a:t>
            </a:r>
            <a:r>
              <a:rPr lang="ru-RU" dirty="0" smtClean="0"/>
              <a:t> </a:t>
            </a:r>
            <a:r>
              <a:rPr lang="ru-RU" dirty="0" err="1" smtClean="0"/>
              <a:t>скарлатини</a:t>
            </a:r>
            <a:r>
              <a:rPr lang="ru-RU" dirty="0" smtClean="0"/>
              <a:t> на </a:t>
            </a:r>
            <a:r>
              <a:rPr lang="ru-RU" dirty="0" err="1" smtClean="0"/>
              <a:t>фоні</a:t>
            </a:r>
            <a:r>
              <a:rPr lang="ru-RU" dirty="0" smtClean="0"/>
              <a:t> </a:t>
            </a:r>
            <a:r>
              <a:rPr lang="ru-RU" dirty="0" err="1" smtClean="0"/>
              <a:t>лікування</a:t>
            </a:r>
            <a:r>
              <a:rPr lang="ru-RU" dirty="0" smtClean="0"/>
              <a:t> </a:t>
            </a:r>
            <a:r>
              <a:rPr lang="ru-RU" dirty="0" err="1" smtClean="0"/>
              <a:t>пеніциліном</a:t>
            </a:r>
            <a:r>
              <a:rPr lang="ru-RU" dirty="0" smtClean="0"/>
              <a:t> </a:t>
            </a:r>
            <a:r>
              <a:rPr lang="ru-RU" dirty="0" err="1" smtClean="0"/>
              <a:t>протікає</a:t>
            </a:r>
            <a:r>
              <a:rPr lang="ru-RU" dirty="0" smtClean="0"/>
              <a:t> легко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28" y="1071546"/>
            <a:ext cx="586803" cy="4681637"/>
          </a:xfrm>
        </p:spPr>
        <p:txBody>
          <a:bodyPr/>
          <a:lstStyle/>
          <a:p>
            <a:r>
              <a:rPr lang="ru-RU" b="0" dirty="0" err="1" smtClean="0"/>
              <a:t>Блідість</a:t>
            </a:r>
            <a:r>
              <a:rPr lang="ru-RU" b="0" dirty="0" smtClean="0"/>
              <a:t> </a:t>
            </a:r>
            <a:r>
              <a:rPr lang="ru-RU" b="0" dirty="0" err="1" smtClean="0"/>
              <a:t>шкіри</a:t>
            </a:r>
            <a:r>
              <a:rPr lang="ru-RU" b="0" dirty="0" smtClean="0"/>
              <a:t> </a:t>
            </a:r>
            <a:r>
              <a:rPr lang="ru-RU" b="0" dirty="0" err="1" smtClean="0"/>
              <a:t>навколо</a:t>
            </a:r>
            <a:r>
              <a:rPr lang="ru-RU" b="0" dirty="0" smtClean="0"/>
              <a:t> рота</a:t>
            </a:r>
            <a:endParaRPr lang="ru-RU" dirty="0"/>
          </a:p>
        </p:txBody>
      </p:sp>
      <p:pic>
        <p:nvPicPr>
          <p:cNvPr id="5" name="Рисунок 4" descr="399px-Scarlet_fever_1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6694" b="16694"/>
          <a:stretch>
            <a:fillRect/>
          </a:stretch>
        </p:blipFill>
        <p:spPr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72132" y="1000108"/>
            <a:ext cx="3107111" cy="4790689"/>
          </a:xfrm>
        </p:spPr>
        <p:txBody>
          <a:bodyPr/>
          <a:lstStyle/>
          <a:p>
            <a:r>
              <a:rPr lang="ru-RU" b="1" dirty="0" err="1" smtClean="0"/>
              <a:t>Параклінічні</a:t>
            </a:r>
            <a:r>
              <a:rPr lang="ru-RU" b="1" dirty="0" smtClean="0"/>
              <a:t> </a:t>
            </a:r>
            <a:r>
              <a:rPr lang="ru-RU" b="1" dirty="0" err="1" smtClean="0"/>
              <a:t>дослідження</a:t>
            </a:r>
            <a:r>
              <a:rPr lang="ru-RU" b="1" dirty="0" smtClean="0"/>
              <a:t>:</a:t>
            </a:r>
            <a:endParaRPr lang="ru-RU" dirty="0" smtClean="0"/>
          </a:p>
          <a:p>
            <a:r>
              <a:rPr lang="ru-RU" dirty="0" err="1" smtClean="0"/>
              <a:t>Загальний</a:t>
            </a:r>
            <a:r>
              <a:rPr lang="ru-RU" dirty="0" smtClean="0"/>
              <a:t> </a:t>
            </a:r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(</a:t>
            </a:r>
            <a:r>
              <a:rPr lang="ru-RU" dirty="0" smtClean="0"/>
              <a:t>лейкоцитоз,</a:t>
            </a:r>
            <a:r>
              <a:rPr lang="ru-RU" dirty="0" smtClean="0"/>
              <a:t> </a:t>
            </a:r>
            <a:r>
              <a:rPr lang="ru-RU" dirty="0" err="1" smtClean="0"/>
              <a:t>нейтрофільоз</a:t>
            </a:r>
            <a:r>
              <a:rPr lang="ru-RU" dirty="0" smtClean="0"/>
              <a:t> , </a:t>
            </a:r>
            <a:r>
              <a:rPr lang="ru-RU" dirty="0" err="1" smtClean="0"/>
              <a:t>зсув</a:t>
            </a:r>
            <a:r>
              <a:rPr lang="ru-RU" dirty="0" smtClean="0"/>
              <a:t> </a:t>
            </a:r>
            <a:r>
              <a:rPr lang="ru-RU" dirty="0" err="1" smtClean="0"/>
              <a:t>формули</a:t>
            </a:r>
            <a:r>
              <a:rPr lang="ru-RU" dirty="0" smtClean="0"/>
              <a:t> </a:t>
            </a:r>
            <a:r>
              <a:rPr lang="ru-RU" dirty="0" err="1" smtClean="0"/>
              <a:t>вліво</a:t>
            </a:r>
            <a:r>
              <a:rPr lang="ru-RU" dirty="0" smtClean="0"/>
              <a:t>, </a:t>
            </a:r>
            <a:r>
              <a:rPr lang="ru-RU" dirty="0" err="1" smtClean="0"/>
              <a:t>еозинофілія</a:t>
            </a:r>
            <a:r>
              <a:rPr lang="ru-RU" dirty="0" smtClean="0"/>
              <a:t> , </a:t>
            </a:r>
            <a:r>
              <a:rPr lang="ru-RU" dirty="0" err="1" smtClean="0"/>
              <a:t>підвищення</a:t>
            </a:r>
            <a:r>
              <a:rPr lang="ru-RU" dirty="0" smtClean="0"/>
              <a:t> </a:t>
            </a:r>
            <a:r>
              <a:rPr lang="ru-RU" dirty="0" smtClean="0"/>
              <a:t>ШОЕ );</a:t>
            </a:r>
            <a:endParaRPr lang="ru-RU" dirty="0" smtClean="0"/>
          </a:p>
          <a:p>
            <a:r>
              <a:rPr lang="ru-RU" dirty="0" err="1" smtClean="0"/>
              <a:t>Бактеріологічне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слизу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ротоглотки (</a:t>
            </a:r>
            <a:r>
              <a:rPr lang="ru-RU" dirty="0" err="1" smtClean="0"/>
              <a:t>виділення</a:t>
            </a:r>
            <a:r>
              <a:rPr lang="ru-RU" dirty="0" smtClean="0"/>
              <a:t> </a:t>
            </a:r>
            <a:r>
              <a:rPr lang="ru-RU" dirty="0" err="1" smtClean="0"/>
              <a:t>ігемолітичного</a:t>
            </a:r>
            <a:r>
              <a:rPr lang="ru-RU" dirty="0" smtClean="0"/>
              <a:t> </a:t>
            </a:r>
            <a:r>
              <a:rPr lang="ru-RU" dirty="0" err="1" smtClean="0"/>
              <a:t>стрептококу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А);</a:t>
            </a:r>
          </a:p>
          <a:p>
            <a:r>
              <a:rPr lang="ru-RU" dirty="0" err="1" smtClean="0"/>
              <a:t>Серологічний</a:t>
            </a:r>
            <a:r>
              <a:rPr lang="ru-RU" dirty="0" smtClean="0"/>
              <a:t> (</a:t>
            </a:r>
            <a:r>
              <a:rPr lang="ru-RU" dirty="0" err="1" smtClean="0"/>
              <a:t>наростання</a:t>
            </a:r>
            <a:r>
              <a:rPr lang="ru-RU" dirty="0" smtClean="0"/>
              <a:t> </a:t>
            </a:r>
            <a:r>
              <a:rPr lang="ru-RU" dirty="0" err="1" smtClean="0"/>
              <a:t>титрів</a:t>
            </a:r>
            <a:r>
              <a:rPr lang="ru-RU" dirty="0" smtClean="0"/>
              <a:t> </a:t>
            </a:r>
            <a:r>
              <a:rPr lang="ru-RU" dirty="0" err="1" smtClean="0"/>
              <a:t>антистрептолізину</a:t>
            </a:r>
            <a:r>
              <a:rPr lang="ru-RU" dirty="0" smtClean="0"/>
              <a:t> </a:t>
            </a:r>
            <a:r>
              <a:rPr lang="ru-RU" dirty="0" smtClean="0"/>
              <a:t>О в </a:t>
            </a:r>
            <a:r>
              <a:rPr lang="ru-RU" dirty="0" err="1" smtClean="0"/>
              <a:t>динаміці</a:t>
            </a:r>
            <a:r>
              <a:rPr lang="ru-RU" dirty="0" smtClean="0"/>
              <a:t>).</a:t>
            </a:r>
          </a:p>
          <a:p>
            <a:endParaRPr lang="uk-UA" b="1" dirty="0" smtClean="0"/>
          </a:p>
          <a:p>
            <a:r>
              <a:rPr lang="ru-RU" b="1" dirty="0" err="1" smtClean="0"/>
              <a:t>Профілактика</a:t>
            </a:r>
            <a:r>
              <a:rPr lang="ru-RU" b="1" dirty="0" smtClean="0"/>
              <a:t>:</a:t>
            </a:r>
          </a:p>
          <a:p>
            <a:endParaRPr lang="ru-RU" b="1" dirty="0" smtClean="0"/>
          </a:p>
          <a:p>
            <a:r>
              <a:rPr lang="ru-RU" dirty="0" err="1" smtClean="0"/>
              <a:t>Раннє</a:t>
            </a:r>
            <a:r>
              <a:rPr lang="ru-RU" dirty="0" smtClean="0"/>
              <a:t> </a:t>
            </a:r>
            <a:r>
              <a:rPr lang="ru-RU" dirty="0" err="1" smtClean="0"/>
              <a:t>виявлення</a:t>
            </a:r>
            <a:r>
              <a:rPr lang="ru-RU" dirty="0" smtClean="0"/>
              <a:t> та </a:t>
            </a:r>
            <a:r>
              <a:rPr lang="ru-RU" dirty="0" err="1" smtClean="0"/>
              <a:t>ізоляція</a:t>
            </a:r>
            <a:r>
              <a:rPr lang="ru-RU" dirty="0" smtClean="0"/>
              <a:t> </a:t>
            </a:r>
            <a:r>
              <a:rPr lang="ru-RU" dirty="0" err="1" smtClean="0"/>
              <a:t>джерела</a:t>
            </a:r>
            <a:r>
              <a:rPr lang="ru-RU" dirty="0" smtClean="0"/>
              <a:t> </a:t>
            </a:r>
            <a:r>
              <a:rPr lang="ru-RU" dirty="0" err="1" smtClean="0"/>
              <a:t>інфекції</a:t>
            </a:r>
            <a:r>
              <a:rPr lang="ru-RU" dirty="0" smtClean="0"/>
              <a:t>. </a:t>
            </a:r>
            <a:r>
              <a:rPr lang="ru-RU" dirty="0" err="1" smtClean="0"/>
              <a:t>Хворих</a:t>
            </a:r>
            <a:r>
              <a:rPr lang="ru-RU" dirty="0" smtClean="0"/>
              <a:t> </a:t>
            </a:r>
            <a:r>
              <a:rPr lang="ru-RU" dirty="0" err="1" smtClean="0"/>
              <a:t>ізолюють</a:t>
            </a:r>
            <a:r>
              <a:rPr lang="ru-RU" dirty="0" smtClean="0"/>
              <a:t> </a:t>
            </a:r>
            <a:r>
              <a:rPr lang="ru-RU" dirty="0" err="1" smtClean="0"/>
              <a:t>вдома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у </a:t>
            </a:r>
            <a:r>
              <a:rPr lang="ru-RU" dirty="0" err="1" smtClean="0"/>
              <a:t>стаціонарі</a:t>
            </a:r>
            <a:r>
              <a:rPr lang="ru-RU" dirty="0" smtClean="0"/>
              <a:t> на 10 </a:t>
            </a:r>
            <a:r>
              <a:rPr lang="ru-RU" dirty="0" err="1" smtClean="0"/>
              <a:t>днів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початку </a:t>
            </a:r>
            <a:r>
              <a:rPr lang="ru-RU" dirty="0" err="1" smtClean="0"/>
              <a:t>хвороби</a:t>
            </a:r>
            <a:r>
              <a:rPr lang="ru-RU" dirty="0" smtClean="0"/>
              <a:t>. </a:t>
            </a:r>
            <a:r>
              <a:rPr lang="ru-RU" dirty="0" err="1" smtClean="0"/>
              <a:t>Діти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ходять</a:t>
            </a:r>
            <a:r>
              <a:rPr lang="ru-RU" dirty="0" smtClean="0"/>
              <a:t> у </a:t>
            </a:r>
            <a:r>
              <a:rPr lang="ru-RU" dirty="0" err="1" smtClean="0"/>
              <a:t>дошкільні</a:t>
            </a:r>
            <a:r>
              <a:rPr lang="ru-RU" dirty="0" smtClean="0"/>
              <a:t> </a:t>
            </a:r>
            <a:r>
              <a:rPr lang="ru-RU" dirty="0" err="1" smtClean="0"/>
              <a:t>заклади</a:t>
            </a:r>
            <a:r>
              <a:rPr lang="ru-RU" dirty="0" smtClean="0"/>
              <a:t> та </a:t>
            </a:r>
            <a:r>
              <a:rPr lang="ru-RU" dirty="0" err="1" smtClean="0"/>
              <a:t>перші</a:t>
            </a:r>
            <a:r>
              <a:rPr lang="ru-RU" dirty="0" smtClean="0"/>
              <a:t> 2 </a:t>
            </a:r>
            <a:r>
              <a:rPr lang="ru-RU" dirty="0" err="1" smtClean="0"/>
              <a:t>класи</a:t>
            </a:r>
            <a:r>
              <a:rPr lang="ru-RU" dirty="0" smtClean="0"/>
              <a:t> </a:t>
            </a:r>
            <a:r>
              <a:rPr lang="ru-RU" dirty="0" err="1" smtClean="0"/>
              <a:t>школи</a:t>
            </a:r>
            <a:r>
              <a:rPr lang="ru-RU" dirty="0" smtClean="0"/>
              <a:t>, </a:t>
            </a:r>
            <a:r>
              <a:rPr lang="ru-RU" dirty="0" err="1" smtClean="0"/>
              <a:t>ізолюються</a:t>
            </a:r>
            <a:r>
              <a:rPr lang="ru-RU" dirty="0" smtClean="0"/>
              <a:t> на 22 </a:t>
            </a:r>
            <a:r>
              <a:rPr lang="ru-RU" dirty="0" err="1" smtClean="0"/>
              <a:t>дні</a:t>
            </a:r>
            <a:r>
              <a:rPr lang="ru-RU" dirty="0" smtClean="0"/>
              <a:t>. Для </a:t>
            </a:r>
            <a:r>
              <a:rPr lang="ru-RU" dirty="0" err="1" smtClean="0"/>
              <a:t>осіб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знаходилися</a:t>
            </a:r>
            <a:r>
              <a:rPr lang="ru-RU" dirty="0" smtClean="0"/>
              <a:t> у </a:t>
            </a:r>
            <a:r>
              <a:rPr lang="ru-RU" dirty="0" err="1" smtClean="0"/>
              <a:t>контакті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хворими</a:t>
            </a:r>
            <a:r>
              <a:rPr lang="ru-RU" dirty="0" smtClean="0"/>
              <a:t> скарлатиною, </a:t>
            </a:r>
            <a:r>
              <a:rPr lang="ru-RU" dirty="0" err="1" smtClean="0"/>
              <a:t>встановлюється</a:t>
            </a:r>
            <a:r>
              <a:rPr lang="ru-RU" dirty="0" smtClean="0"/>
              <a:t> карантин на 7 </a:t>
            </a:r>
            <a:r>
              <a:rPr lang="ru-RU" dirty="0" err="1" smtClean="0"/>
              <a:t>діб</a:t>
            </a:r>
            <a:r>
              <a:rPr lang="ru-RU" dirty="0" smtClean="0"/>
              <a:t>. </a:t>
            </a:r>
            <a:r>
              <a:rPr lang="ru-RU" dirty="0" err="1" smtClean="0"/>
              <a:t>Заключна</a:t>
            </a:r>
            <a:r>
              <a:rPr lang="ru-RU" dirty="0" smtClean="0"/>
              <a:t> </a:t>
            </a:r>
            <a:r>
              <a:rPr lang="ru-RU" dirty="0" err="1" smtClean="0"/>
              <a:t>дезінфекція</a:t>
            </a:r>
            <a:r>
              <a:rPr lang="ru-RU" dirty="0" smtClean="0"/>
              <a:t> у </a:t>
            </a:r>
            <a:r>
              <a:rPr lang="ru-RU" dirty="0" err="1" smtClean="0"/>
              <a:t>вогнищі</a:t>
            </a:r>
            <a:r>
              <a:rPr lang="ru-RU" dirty="0" smtClean="0"/>
              <a:t> не проводиться.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err="1" smtClean="0"/>
              <a:t>Дизентерія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ru-RU" b="1" dirty="0" err="1" smtClean="0"/>
              <a:t>Дизентерія</a:t>
            </a:r>
            <a:r>
              <a:rPr lang="ru-RU" dirty="0" smtClean="0"/>
              <a:t> (</a:t>
            </a:r>
            <a:r>
              <a:rPr lang="ru-RU" dirty="0" err="1" smtClean="0"/>
              <a:t>грец</a:t>
            </a:r>
            <a:r>
              <a:rPr lang="ru-RU" dirty="0" smtClean="0"/>
              <a:t>. </a:t>
            </a:r>
            <a:r>
              <a:rPr lang="en-US" i="1" dirty="0" err="1" smtClean="0"/>
              <a:t>dysentería</a:t>
            </a:r>
            <a:r>
              <a:rPr lang="en-US" dirty="0" smtClean="0"/>
              <a:t>, </a:t>
            </a:r>
            <a:r>
              <a:rPr lang="ru-RU" dirty="0" smtClean="0"/>
              <a:t>от </a:t>
            </a:r>
            <a:r>
              <a:rPr lang="en-US" dirty="0" err="1" smtClean="0"/>
              <a:t>dys</a:t>
            </a:r>
            <a:r>
              <a:rPr lang="en-US" dirty="0" smtClean="0"/>
              <a:t>... — </a:t>
            </a:r>
            <a:r>
              <a:rPr lang="ru-RU" dirty="0" smtClean="0"/>
              <a:t>приставка,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означає</a:t>
            </a:r>
            <a:r>
              <a:rPr lang="ru-RU" dirty="0" smtClean="0"/>
              <a:t> </a:t>
            </a:r>
            <a:r>
              <a:rPr lang="ru-RU" dirty="0" err="1" smtClean="0"/>
              <a:t>скруту</a:t>
            </a:r>
            <a:r>
              <a:rPr lang="ru-RU" dirty="0" smtClean="0"/>
              <a:t>, </a:t>
            </a:r>
            <a:r>
              <a:rPr lang="ru-RU" dirty="0" err="1" smtClean="0"/>
              <a:t>порушення</a:t>
            </a:r>
            <a:r>
              <a:rPr lang="ru-RU" dirty="0" smtClean="0"/>
              <a:t>, та </a:t>
            </a:r>
            <a:r>
              <a:rPr lang="ru-RU" dirty="0" err="1" smtClean="0"/>
              <a:t>грец</a:t>
            </a:r>
            <a:r>
              <a:rPr lang="ru-RU" dirty="0" smtClean="0"/>
              <a:t>. </a:t>
            </a:r>
            <a:r>
              <a:rPr lang="en-US" i="1" dirty="0" err="1" smtClean="0"/>
              <a:t>énteron</a:t>
            </a:r>
            <a:r>
              <a:rPr lang="en-US" dirty="0" smtClean="0"/>
              <a:t> — </a:t>
            </a:r>
            <a:r>
              <a:rPr lang="ru-RU" dirty="0" smtClean="0"/>
              <a:t>кишка) — </a:t>
            </a:r>
            <a:r>
              <a:rPr lang="ru-RU" dirty="0" err="1" smtClean="0"/>
              <a:t>гостре</a:t>
            </a:r>
            <a:r>
              <a:rPr lang="ru-RU" dirty="0" smtClean="0"/>
              <a:t> </a:t>
            </a:r>
            <a:r>
              <a:rPr lang="ru-RU" dirty="0" err="1" smtClean="0"/>
              <a:t>інфекційне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 </a:t>
            </a:r>
            <a:r>
              <a:rPr lang="ru-RU" dirty="0" err="1" smtClean="0"/>
              <a:t>людини</a:t>
            </a:r>
            <a:r>
              <a:rPr lang="ru-RU" dirty="0" smtClean="0"/>
              <a:t> та </a:t>
            </a:r>
            <a:r>
              <a:rPr lang="ru-RU" dirty="0" err="1" smtClean="0"/>
              <a:t>тварин</a:t>
            </a:r>
            <a:r>
              <a:rPr lang="ru-RU" dirty="0" smtClean="0"/>
              <a:t>, </a:t>
            </a:r>
            <a:r>
              <a:rPr lang="ru-RU" dirty="0" err="1" smtClean="0"/>
              <a:t>спричинене</a:t>
            </a:r>
            <a:r>
              <a:rPr lang="ru-RU" dirty="0" smtClean="0"/>
              <a:t> </a:t>
            </a:r>
            <a:r>
              <a:rPr lang="ru-RU" dirty="0" err="1" smtClean="0"/>
              <a:t>різними</a:t>
            </a:r>
            <a:r>
              <a:rPr lang="ru-RU" dirty="0" smtClean="0"/>
              <a:t> видами </a:t>
            </a:r>
            <a:r>
              <a:rPr lang="ru-RU" dirty="0" err="1" smtClean="0"/>
              <a:t>шигел</a:t>
            </a:r>
            <a:r>
              <a:rPr lang="ru-RU" dirty="0" smtClean="0"/>
              <a:t>. </a:t>
            </a:r>
            <a:r>
              <a:rPr lang="ru-RU" dirty="0" err="1" smtClean="0"/>
              <a:t>Інфекційне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протікає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явищами</a:t>
            </a:r>
            <a:r>
              <a:rPr lang="ru-RU" dirty="0" smtClean="0"/>
              <a:t> </a:t>
            </a:r>
            <a:r>
              <a:rPr lang="ru-RU" dirty="0" err="1" smtClean="0"/>
              <a:t>інтоксикації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переважним</a:t>
            </a:r>
            <a:r>
              <a:rPr lang="ru-RU" dirty="0" smtClean="0"/>
              <a:t> </a:t>
            </a:r>
            <a:r>
              <a:rPr lang="ru-RU" dirty="0" err="1" smtClean="0"/>
              <a:t>ураженням</a:t>
            </a:r>
            <a:r>
              <a:rPr lang="ru-RU" dirty="0" smtClean="0"/>
              <a:t> </a:t>
            </a:r>
            <a:r>
              <a:rPr lang="ru-RU" dirty="0" smtClean="0"/>
              <a:t>дистального </a:t>
            </a:r>
            <a:r>
              <a:rPr lang="ru-RU" dirty="0" err="1" smtClean="0"/>
              <a:t>відділу</a:t>
            </a:r>
            <a:r>
              <a:rPr lang="ru-RU" dirty="0" smtClean="0"/>
              <a:t> </a:t>
            </a:r>
            <a:r>
              <a:rPr lang="ru-RU" dirty="0" err="1" smtClean="0"/>
              <a:t>товстої</a:t>
            </a:r>
            <a:r>
              <a:rPr lang="ru-RU" dirty="0" smtClean="0"/>
              <a:t> кишки.</a:t>
            </a:r>
            <a:endParaRPr lang="ru-RU" dirty="0"/>
          </a:p>
        </p:txBody>
      </p:sp>
      <p:pic>
        <p:nvPicPr>
          <p:cNvPr id="5" name="Содержимое 4" descr="Shigella_stool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" y="2036538"/>
            <a:ext cx="5102225" cy="333102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6265_big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2061" b="12061"/>
          <a:stretch>
            <a:fillRect/>
          </a:stretch>
        </p:blipFill>
        <p:spPr>
          <a:xfrm>
            <a:off x="403225" y="1143000"/>
            <a:ext cx="4025900" cy="4572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3438" y="642918"/>
            <a:ext cx="4286280" cy="6000792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ru-RU" b="1" dirty="0" err="1" smtClean="0"/>
              <a:t>Інкубаційний</a:t>
            </a:r>
            <a:r>
              <a:rPr lang="ru-RU" b="1" dirty="0" smtClean="0"/>
              <a:t> </a:t>
            </a:r>
            <a:r>
              <a:rPr lang="ru-RU" b="1" dirty="0" err="1" smtClean="0"/>
              <a:t>період</a:t>
            </a:r>
            <a:r>
              <a:rPr lang="ru-RU" dirty="0" smtClean="0"/>
              <a:t> 2-3 </a:t>
            </a:r>
            <a:r>
              <a:rPr lang="ru-RU" dirty="0" err="1" smtClean="0"/>
              <a:t>дні</a:t>
            </a:r>
            <a:r>
              <a:rPr lang="ru-RU" dirty="0" smtClean="0"/>
              <a:t>. Хвороба </a:t>
            </a:r>
            <a:r>
              <a:rPr lang="ru-RU" dirty="0" err="1" smtClean="0"/>
              <a:t>починається</a:t>
            </a:r>
            <a:r>
              <a:rPr lang="ru-RU" dirty="0" smtClean="0"/>
              <a:t> </a:t>
            </a:r>
            <a:r>
              <a:rPr lang="ru-RU" dirty="0" err="1" smtClean="0"/>
              <a:t>гостро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загального</a:t>
            </a:r>
            <a:r>
              <a:rPr lang="ru-RU" dirty="0" smtClean="0"/>
              <a:t> </a:t>
            </a:r>
            <a:r>
              <a:rPr lang="ru-RU" dirty="0" err="1" smtClean="0"/>
              <a:t>нездужання</a:t>
            </a:r>
            <a:r>
              <a:rPr lang="ru-RU" dirty="0" smtClean="0"/>
              <a:t>, </a:t>
            </a:r>
            <a:r>
              <a:rPr lang="ru-RU" dirty="0" err="1" smtClean="0"/>
              <a:t>відчуття</a:t>
            </a:r>
            <a:r>
              <a:rPr lang="ru-RU" dirty="0" smtClean="0"/>
              <a:t> остуди, </a:t>
            </a:r>
            <a:r>
              <a:rPr lang="ru-RU" dirty="0" err="1" smtClean="0"/>
              <a:t>слабкості</a:t>
            </a:r>
            <a:r>
              <a:rPr lang="ru-RU" dirty="0" smtClean="0"/>
              <a:t>, </a:t>
            </a:r>
            <a:r>
              <a:rPr lang="ru-RU" dirty="0" err="1" smtClean="0"/>
              <a:t>втрати</a:t>
            </a:r>
            <a:r>
              <a:rPr lang="ru-RU" dirty="0" smtClean="0"/>
              <a:t> </a:t>
            </a:r>
            <a:r>
              <a:rPr lang="ru-RU" dirty="0" err="1" smtClean="0"/>
              <a:t>апетиту</a:t>
            </a:r>
            <a:r>
              <a:rPr lang="ru-RU" dirty="0" smtClean="0"/>
              <a:t>. Температура </a:t>
            </a:r>
            <a:r>
              <a:rPr lang="ru-RU" dirty="0" err="1" smtClean="0"/>
              <a:t>тіла</a:t>
            </a:r>
            <a:r>
              <a:rPr lang="ru-RU" dirty="0" smtClean="0"/>
              <a:t> </a:t>
            </a:r>
            <a:r>
              <a:rPr lang="ru-RU" dirty="0" err="1" smtClean="0"/>
              <a:t>упродовж</a:t>
            </a:r>
            <a:r>
              <a:rPr lang="ru-RU" dirty="0" smtClean="0"/>
              <a:t> 6-7 годин </a:t>
            </a:r>
            <a:r>
              <a:rPr lang="ru-RU" dirty="0" err="1" smtClean="0"/>
              <a:t>підвищується</a:t>
            </a:r>
            <a:r>
              <a:rPr lang="ru-RU" dirty="0" smtClean="0"/>
              <a:t> до 38,5 -39,5 °</a:t>
            </a:r>
            <a:r>
              <a:rPr lang="en-US" dirty="0" smtClean="0"/>
              <a:t>C, </a:t>
            </a:r>
            <a:r>
              <a:rPr lang="ru-RU" dirty="0" err="1" smtClean="0"/>
              <a:t>з'являється</a:t>
            </a:r>
            <a:r>
              <a:rPr lang="ru-RU" dirty="0" smtClean="0"/>
              <a:t> </a:t>
            </a:r>
            <a:r>
              <a:rPr lang="ru-RU" dirty="0" err="1" smtClean="0"/>
              <a:t>нерізкий</a:t>
            </a:r>
            <a:r>
              <a:rPr lang="ru-RU" dirty="0" smtClean="0"/>
              <a:t> </a:t>
            </a:r>
            <a:r>
              <a:rPr lang="ru-RU" dirty="0" err="1" smtClean="0"/>
              <a:t>біль</a:t>
            </a:r>
            <a:r>
              <a:rPr lang="ru-RU" dirty="0" smtClean="0"/>
              <a:t> у </a:t>
            </a:r>
            <a:r>
              <a:rPr lang="ru-RU" dirty="0" err="1" smtClean="0"/>
              <a:t>лівій</a:t>
            </a:r>
            <a:r>
              <a:rPr lang="ru-RU" dirty="0" smtClean="0"/>
              <a:t> </a:t>
            </a:r>
            <a:r>
              <a:rPr lang="ru-RU" dirty="0" err="1" smtClean="0"/>
              <a:t>підвздошній</a:t>
            </a:r>
            <a:r>
              <a:rPr lang="ru-RU" dirty="0" smtClean="0"/>
              <a:t> </a:t>
            </a:r>
            <a:r>
              <a:rPr lang="ru-RU" dirty="0" err="1" smtClean="0"/>
              <a:t>ділянці</a:t>
            </a:r>
            <a:r>
              <a:rPr lang="ru-RU" dirty="0" smtClean="0"/>
              <a:t>, при </a:t>
            </a:r>
            <a:r>
              <a:rPr lang="ru-RU" dirty="0" err="1" smtClean="0"/>
              <a:t>дизентерії</a:t>
            </a:r>
            <a:r>
              <a:rPr lang="ru-RU" dirty="0" smtClean="0"/>
              <a:t> </a:t>
            </a:r>
            <a:r>
              <a:rPr lang="ru-RU" dirty="0" err="1" smtClean="0"/>
              <a:t>Зонне</a:t>
            </a:r>
            <a:r>
              <a:rPr lang="ru-RU" dirty="0" smtClean="0"/>
              <a:t> </a:t>
            </a:r>
            <a:r>
              <a:rPr lang="ru-RU" dirty="0" err="1" smtClean="0"/>
              <a:t>можлива</a:t>
            </a:r>
            <a:r>
              <a:rPr lang="ru-RU" dirty="0" smtClean="0"/>
              <a:t> </a:t>
            </a:r>
            <a:r>
              <a:rPr lang="ru-RU" dirty="0" err="1" smtClean="0"/>
              <a:t>блювота</a:t>
            </a:r>
            <a:r>
              <a:rPr lang="ru-RU" dirty="0" smtClean="0"/>
              <a:t>. З перших же годин </a:t>
            </a:r>
            <a:r>
              <a:rPr lang="ru-RU" dirty="0" err="1" smtClean="0"/>
              <a:t>захворювання</a:t>
            </a:r>
            <a:r>
              <a:rPr lang="ru-RU" dirty="0" smtClean="0"/>
              <a:t> </a:t>
            </a:r>
            <a:r>
              <a:rPr lang="ru-RU" dirty="0" err="1" smtClean="0"/>
              <a:t>з'являються</a:t>
            </a:r>
            <a:r>
              <a:rPr lang="ru-RU" dirty="0" smtClean="0"/>
              <a:t> </a:t>
            </a:r>
            <a:r>
              <a:rPr lang="ru-RU" dirty="0" err="1" smtClean="0"/>
              <a:t>рідкі</a:t>
            </a:r>
            <a:r>
              <a:rPr lang="ru-RU" dirty="0" smtClean="0"/>
              <a:t> </a:t>
            </a:r>
            <a:r>
              <a:rPr lang="ru-RU" dirty="0" err="1" smtClean="0"/>
              <a:t>випорожнення</a:t>
            </a:r>
            <a:r>
              <a:rPr lang="ru-RU" dirty="0" smtClean="0"/>
              <a:t>; </a:t>
            </a:r>
            <a:r>
              <a:rPr lang="ru-RU" dirty="0" err="1" smtClean="0"/>
              <a:t>спочатку</a:t>
            </a:r>
            <a:r>
              <a:rPr lang="ru-RU" dirty="0" smtClean="0"/>
              <a:t> вони </a:t>
            </a:r>
            <a:r>
              <a:rPr lang="ru-RU" dirty="0" err="1" smtClean="0"/>
              <a:t>складають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калові</a:t>
            </a:r>
            <a:r>
              <a:rPr lang="ru-RU" dirty="0" smtClean="0"/>
              <a:t> </a:t>
            </a:r>
            <a:r>
              <a:rPr lang="ru-RU" dirty="0" err="1" smtClean="0"/>
              <a:t>маси</a:t>
            </a:r>
            <a:r>
              <a:rPr lang="ru-RU" dirty="0" smtClean="0"/>
              <a:t>, через 12-20 год у них 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  <a:r>
              <a:rPr lang="ru-RU" dirty="0" err="1" smtClean="0"/>
              <a:t>помітним</a:t>
            </a:r>
            <a:r>
              <a:rPr lang="ru-RU" dirty="0" smtClean="0"/>
              <a:t> </a:t>
            </a:r>
            <a:r>
              <a:rPr lang="ru-RU" dirty="0" err="1" smtClean="0"/>
              <a:t>слиз</a:t>
            </a:r>
            <a:r>
              <a:rPr lang="ru-RU" dirty="0" smtClean="0"/>
              <a:t>, а у </a:t>
            </a:r>
            <a:r>
              <a:rPr lang="ru-RU" dirty="0" err="1" smtClean="0"/>
              <a:t>частині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кров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прожилків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слизу</a:t>
            </a:r>
            <a:r>
              <a:rPr lang="ru-RU" dirty="0" smtClean="0"/>
              <a:t> та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згустків</a:t>
            </a:r>
            <a:r>
              <a:rPr lang="ru-RU" dirty="0" smtClean="0"/>
              <a:t>. Стул </a:t>
            </a:r>
            <a:r>
              <a:rPr lang="ru-RU" dirty="0" err="1" smtClean="0"/>
              <a:t>частий</a:t>
            </a:r>
            <a:r>
              <a:rPr lang="ru-RU" dirty="0" smtClean="0"/>
              <a:t> - до 10-12 </a:t>
            </a:r>
            <a:r>
              <a:rPr lang="ru-RU" dirty="0" err="1" smtClean="0"/>
              <a:t>разів</a:t>
            </a:r>
            <a:r>
              <a:rPr lang="ru-RU" dirty="0" smtClean="0"/>
              <a:t> на </a:t>
            </a:r>
            <a:r>
              <a:rPr lang="ru-RU" dirty="0" err="1" smtClean="0"/>
              <a:t>добу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протязі</a:t>
            </a:r>
            <a:r>
              <a:rPr lang="ru-RU" dirty="0" smtClean="0"/>
              <a:t> перших 2-3 </a:t>
            </a:r>
            <a:r>
              <a:rPr lang="ru-RU" dirty="0" err="1" smtClean="0"/>
              <a:t>днів</a:t>
            </a:r>
            <a:r>
              <a:rPr lang="ru-RU" dirty="0" smtClean="0"/>
              <a:t> </a:t>
            </a:r>
            <a:r>
              <a:rPr lang="ru-RU" dirty="0" err="1" smtClean="0"/>
              <a:t>хвороби</a:t>
            </a:r>
            <a:r>
              <a:rPr lang="ru-RU" dirty="0" smtClean="0"/>
              <a:t>; у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пізні</a:t>
            </a:r>
            <a:r>
              <a:rPr lang="ru-RU" dirty="0" smtClean="0"/>
              <a:t> строки </a:t>
            </a:r>
            <a:r>
              <a:rPr lang="ru-RU" dirty="0" err="1" smtClean="0"/>
              <a:t>захворювання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прямої</a:t>
            </a:r>
            <a:r>
              <a:rPr lang="ru-RU" dirty="0" smtClean="0"/>
              <a:t> кишки хворого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виділятися</a:t>
            </a:r>
            <a:r>
              <a:rPr lang="ru-RU" dirty="0" smtClean="0"/>
              <a:t> невелика грудка </a:t>
            </a:r>
            <a:r>
              <a:rPr lang="ru-RU" dirty="0" err="1" smtClean="0"/>
              <a:t>слизу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прожилками </a:t>
            </a:r>
            <a:r>
              <a:rPr lang="ru-RU" dirty="0" err="1" smtClean="0"/>
              <a:t>крові</a:t>
            </a:r>
            <a:r>
              <a:rPr lang="ru-RU" dirty="0" smtClean="0"/>
              <a:t>. На </a:t>
            </a:r>
            <a:r>
              <a:rPr lang="ru-RU" dirty="0" err="1" smtClean="0"/>
              <a:t>висоті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</a:t>
            </a:r>
            <a:r>
              <a:rPr lang="ru-RU" dirty="0" err="1" smtClean="0"/>
              <a:t>виникають</a:t>
            </a:r>
            <a:r>
              <a:rPr lang="ru-RU" dirty="0" smtClean="0"/>
              <a:t> </a:t>
            </a:r>
            <a:r>
              <a:rPr lang="ru-RU" dirty="0" err="1" smtClean="0"/>
              <a:t>судомні</a:t>
            </a:r>
            <a:r>
              <a:rPr lang="ru-RU" dirty="0" smtClean="0"/>
              <a:t> </a:t>
            </a:r>
            <a:r>
              <a:rPr lang="ru-RU" dirty="0" err="1" smtClean="0"/>
              <a:t>скорочення</a:t>
            </a:r>
            <a:r>
              <a:rPr lang="ru-RU" dirty="0" smtClean="0"/>
              <a:t>, </a:t>
            </a:r>
            <a:r>
              <a:rPr lang="ru-RU" dirty="0" err="1" smtClean="0"/>
              <a:t>спазми</a:t>
            </a:r>
            <a:r>
              <a:rPr lang="ru-RU" dirty="0" smtClean="0"/>
              <a:t> </a:t>
            </a:r>
            <a:r>
              <a:rPr lang="ru-RU" dirty="0" err="1" smtClean="0"/>
              <a:t>сигмоподібної</a:t>
            </a:r>
            <a:r>
              <a:rPr lang="ru-RU" dirty="0" smtClean="0"/>
              <a:t> кишки (</a:t>
            </a:r>
            <a:r>
              <a:rPr lang="ru-RU" dirty="0" err="1" smtClean="0">
                <a:hlinkClick r:id="rId3" tooltip="Тенезм (ще не написана)"/>
              </a:rPr>
              <a:t>тенезми</a:t>
            </a:r>
            <a:r>
              <a:rPr lang="ru-RU" dirty="0" smtClean="0"/>
              <a:t>). </a:t>
            </a:r>
            <a:r>
              <a:rPr lang="ru-RU" dirty="0" err="1" smtClean="0"/>
              <a:t>Одночасно</a:t>
            </a:r>
            <a:r>
              <a:rPr lang="ru-RU" dirty="0" smtClean="0"/>
              <a:t> </a:t>
            </a:r>
            <a:r>
              <a:rPr lang="ru-RU" dirty="0" err="1" smtClean="0"/>
              <a:t>з'являються</a:t>
            </a:r>
            <a:r>
              <a:rPr lang="ru-RU" dirty="0" smtClean="0"/>
              <a:t> </a:t>
            </a:r>
            <a:r>
              <a:rPr lang="ru-RU" dirty="0" err="1" smtClean="0"/>
              <a:t>хибні</a:t>
            </a:r>
            <a:r>
              <a:rPr lang="ru-RU" dirty="0" smtClean="0"/>
              <a:t> </a:t>
            </a:r>
            <a:r>
              <a:rPr lang="ru-RU" dirty="0" err="1" smtClean="0"/>
              <a:t>позиви</a:t>
            </a:r>
            <a:r>
              <a:rPr lang="ru-RU" dirty="0" smtClean="0"/>
              <a:t> на низ.</a:t>
            </a:r>
          </a:p>
          <a:p>
            <a:pPr>
              <a:lnSpc>
                <a:spcPct val="120000"/>
              </a:lnSpc>
            </a:pPr>
            <a:r>
              <a:rPr lang="ru-RU" dirty="0" smtClean="0"/>
              <a:t>При </a:t>
            </a:r>
            <a:r>
              <a:rPr lang="ru-RU" dirty="0" err="1" smtClean="0"/>
              <a:t>огляді</a:t>
            </a:r>
            <a:r>
              <a:rPr lang="ru-RU" dirty="0" smtClean="0"/>
              <a:t> хворого </a:t>
            </a:r>
            <a:r>
              <a:rPr lang="ru-RU" dirty="0" err="1" smtClean="0"/>
              <a:t>відмічають</a:t>
            </a:r>
            <a:r>
              <a:rPr lang="ru-RU" dirty="0" smtClean="0"/>
              <a:t> </a:t>
            </a:r>
            <a:r>
              <a:rPr lang="ru-RU" dirty="0" err="1" smtClean="0"/>
              <a:t>дещо</a:t>
            </a:r>
            <a:r>
              <a:rPr lang="ru-RU" dirty="0" smtClean="0"/>
              <a:t> </a:t>
            </a:r>
            <a:r>
              <a:rPr lang="ru-RU" dirty="0" err="1" smtClean="0"/>
              <a:t>бліду</a:t>
            </a:r>
            <a:r>
              <a:rPr lang="ru-RU" dirty="0" smtClean="0"/>
              <a:t>, </a:t>
            </a:r>
            <a:r>
              <a:rPr lang="ru-RU" dirty="0" err="1" smtClean="0"/>
              <a:t>гарячу</a:t>
            </a:r>
            <a:r>
              <a:rPr lang="ru-RU" dirty="0" smtClean="0"/>
              <a:t> на </a:t>
            </a:r>
            <a:r>
              <a:rPr lang="ru-RU" dirty="0" err="1" smtClean="0"/>
              <a:t>дотик</a:t>
            </a:r>
            <a:r>
              <a:rPr lang="ru-RU" dirty="0" smtClean="0"/>
              <a:t> </a:t>
            </a:r>
            <a:r>
              <a:rPr lang="ru-RU" dirty="0" err="1" smtClean="0"/>
              <a:t>шкіру</a:t>
            </a:r>
            <a:r>
              <a:rPr lang="ru-RU" dirty="0" smtClean="0"/>
              <a:t>, пульс </a:t>
            </a:r>
            <a:r>
              <a:rPr lang="ru-RU" dirty="0" err="1" smtClean="0"/>
              <a:t>частий</a:t>
            </a:r>
            <a:r>
              <a:rPr lang="ru-RU" dirty="0" smtClean="0"/>
              <a:t> </a:t>
            </a:r>
            <a:r>
              <a:rPr lang="ru-RU" dirty="0" err="1" smtClean="0"/>
              <a:t>відповідає</a:t>
            </a:r>
            <a:r>
              <a:rPr lang="ru-RU" dirty="0" smtClean="0"/>
              <a:t> </a:t>
            </a:r>
            <a:r>
              <a:rPr lang="ru-RU" dirty="0" err="1" smtClean="0"/>
              <a:t>рівню</a:t>
            </a:r>
            <a:r>
              <a:rPr lang="ru-RU" dirty="0" smtClean="0"/>
              <a:t> </a:t>
            </a:r>
            <a:r>
              <a:rPr lang="ru-RU" dirty="0" err="1" smtClean="0"/>
              <a:t>температури</a:t>
            </a:r>
            <a:r>
              <a:rPr lang="ru-RU" dirty="0" smtClean="0"/>
              <a:t>, </a:t>
            </a:r>
            <a:r>
              <a:rPr lang="ru-RU" dirty="0" err="1" smtClean="0"/>
              <a:t>рівномірно</a:t>
            </a:r>
            <a:r>
              <a:rPr lang="ru-RU" dirty="0" smtClean="0"/>
              <a:t> </a:t>
            </a:r>
            <a:r>
              <a:rPr lang="ru-RU" dirty="0" err="1" smtClean="0"/>
              <a:t>обкладений</a:t>
            </a:r>
            <a:r>
              <a:rPr lang="ru-RU" dirty="0" smtClean="0"/>
              <a:t> </a:t>
            </a:r>
            <a:r>
              <a:rPr lang="ru-RU" dirty="0" err="1" smtClean="0"/>
              <a:t>язик</a:t>
            </a:r>
            <a:r>
              <a:rPr lang="ru-RU" dirty="0" smtClean="0"/>
              <a:t>. При </a:t>
            </a:r>
            <a:r>
              <a:rPr lang="ru-RU" dirty="0" err="1" smtClean="0"/>
              <a:t>пальпації</a:t>
            </a:r>
            <a:r>
              <a:rPr lang="ru-RU" dirty="0" smtClean="0"/>
              <a:t> живота </a:t>
            </a:r>
            <a:r>
              <a:rPr lang="ru-RU" dirty="0" err="1" smtClean="0"/>
              <a:t>визначається</a:t>
            </a:r>
            <a:r>
              <a:rPr lang="ru-RU" dirty="0" smtClean="0"/>
              <a:t> </a:t>
            </a:r>
            <a:r>
              <a:rPr lang="ru-RU" dirty="0" err="1" smtClean="0"/>
              <a:t>хворобливість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нижньої</a:t>
            </a:r>
            <a:r>
              <a:rPr lang="ru-RU" dirty="0" smtClean="0"/>
              <a:t> </a:t>
            </a:r>
            <a:r>
              <a:rPr lang="ru-RU" dirty="0" err="1" smtClean="0"/>
              <a:t>половини</a:t>
            </a:r>
            <a:r>
              <a:rPr lang="ru-RU" dirty="0" smtClean="0"/>
              <a:t>, </a:t>
            </a:r>
            <a:r>
              <a:rPr lang="ru-RU" dirty="0" err="1" smtClean="0"/>
              <a:t>спастичні</a:t>
            </a:r>
            <a:r>
              <a:rPr lang="ru-RU" dirty="0" smtClean="0"/>
              <a:t> </a:t>
            </a:r>
            <a:r>
              <a:rPr lang="ru-RU" dirty="0" err="1" smtClean="0"/>
              <a:t>скорочення</a:t>
            </a:r>
            <a:r>
              <a:rPr lang="ru-RU" dirty="0" smtClean="0"/>
              <a:t> </a:t>
            </a:r>
            <a:r>
              <a:rPr lang="ru-RU" dirty="0" err="1" smtClean="0"/>
              <a:t>сигмоподібної</a:t>
            </a:r>
            <a:r>
              <a:rPr lang="ru-RU" dirty="0" smtClean="0"/>
              <a:t> кишки. При </a:t>
            </a:r>
            <a:r>
              <a:rPr lang="ru-RU" dirty="0" err="1" smtClean="0"/>
              <a:t>ректороманоскопічному</a:t>
            </a:r>
            <a:r>
              <a:rPr lang="ru-RU" dirty="0" smtClean="0"/>
              <a:t> </a:t>
            </a:r>
            <a:r>
              <a:rPr lang="ru-RU" dirty="0" err="1" smtClean="0"/>
              <a:t>дослідженні</a:t>
            </a:r>
            <a:r>
              <a:rPr lang="ru-RU" dirty="0" smtClean="0"/>
              <a:t> </a:t>
            </a:r>
            <a:r>
              <a:rPr lang="ru-RU" dirty="0" err="1" smtClean="0"/>
              <a:t>виявляють</a:t>
            </a:r>
            <a:r>
              <a:rPr lang="ru-RU" dirty="0" smtClean="0"/>
              <a:t> </a:t>
            </a:r>
            <a:r>
              <a:rPr lang="ru-RU" dirty="0" err="1" smtClean="0"/>
              <a:t>різного</a:t>
            </a:r>
            <a:r>
              <a:rPr lang="ru-RU" dirty="0" smtClean="0"/>
              <a:t> характеру </a:t>
            </a:r>
            <a:r>
              <a:rPr lang="ru-RU" dirty="0" err="1" smtClean="0"/>
              <a:t>змін</a:t>
            </a:r>
            <a:r>
              <a:rPr lang="ru-RU" dirty="0" smtClean="0"/>
              <a:t> </a:t>
            </a:r>
            <a:r>
              <a:rPr lang="ru-RU" dirty="0" err="1" smtClean="0"/>
              <a:t>слизової</a:t>
            </a:r>
            <a:r>
              <a:rPr lang="ru-RU" dirty="0" smtClean="0"/>
              <a:t> </a:t>
            </a:r>
            <a:r>
              <a:rPr lang="ru-RU" dirty="0" err="1" smtClean="0"/>
              <a:t>оболонки</a:t>
            </a:r>
            <a:r>
              <a:rPr lang="ru-RU" dirty="0" smtClean="0"/>
              <a:t> </a:t>
            </a:r>
            <a:r>
              <a:rPr lang="ru-RU" dirty="0" err="1" smtClean="0"/>
              <a:t>сигмоподібної</a:t>
            </a:r>
            <a:r>
              <a:rPr lang="ru-RU" dirty="0" smtClean="0"/>
              <a:t> та </a:t>
            </a:r>
            <a:r>
              <a:rPr lang="ru-RU" dirty="0" err="1" smtClean="0"/>
              <a:t>прямої</a:t>
            </a:r>
            <a:r>
              <a:rPr lang="ru-RU" dirty="0" smtClean="0"/>
              <a:t> кишки, </a:t>
            </a:r>
            <a:r>
              <a:rPr lang="ru-RU" dirty="0" err="1" smtClean="0"/>
              <a:t>частіше</a:t>
            </a:r>
            <a:r>
              <a:rPr lang="ru-RU" dirty="0" smtClean="0"/>
              <a:t> -</a:t>
            </a:r>
            <a:r>
              <a:rPr lang="ru-RU" dirty="0" err="1" smtClean="0">
                <a:hlinkClick r:id="rId4" tooltip="Гіперемія (ще не написана)"/>
              </a:rPr>
              <a:t>гіперемію</a:t>
            </a:r>
            <a:r>
              <a:rPr lang="ru-RU" dirty="0" smtClean="0"/>
              <a:t>, </a:t>
            </a:r>
            <a:r>
              <a:rPr lang="ru-RU" dirty="0" smtClean="0">
                <a:hlinkClick r:id="rId5" tooltip="Катар"/>
              </a:rPr>
              <a:t>катар</a:t>
            </a:r>
            <a:r>
              <a:rPr lang="ru-RU" dirty="0" smtClean="0"/>
              <a:t> та </a:t>
            </a:r>
            <a:r>
              <a:rPr lang="ru-RU" dirty="0" err="1" smtClean="0"/>
              <a:t>дрібні</a:t>
            </a:r>
            <a:r>
              <a:rPr lang="ru-RU" dirty="0" smtClean="0"/>
              <a:t> </a:t>
            </a:r>
            <a:r>
              <a:rPr lang="ru-RU" dirty="0" err="1" smtClean="0"/>
              <a:t>ділянки</a:t>
            </a:r>
            <a:r>
              <a:rPr lang="ru-RU" dirty="0" smtClean="0"/>
              <a:t> </a:t>
            </a:r>
            <a:r>
              <a:rPr lang="ru-RU" dirty="0" err="1" smtClean="0">
                <a:hlinkClick r:id="rId6" tooltip="Геморагія (ще не написана)"/>
              </a:rPr>
              <a:t>геморагій</a:t>
            </a:r>
            <a:r>
              <a:rPr lang="ru-RU" dirty="0" smtClean="0"/>
              <a:t> на </a:t>
            </a:r>
            <a:r>
              <a:rPr lang="ru-RU" dirty="0" err="1" smtClean="0"/>
              <a:t>слизовій</a:t>
            </a:r>
            <a:r>
              <a:rPr lang="ru-RU" dirty="0" smtClean="0"/>
              <a:t> </a:t>
            </a:r>
            <a:r>
              <a:rPr lang="ru-RU" dirty="0" err="1" smtClean="0"/>
              <a:t>оболонці</a:t>
            </a:r>
            <a:r>
              <a:rPr lang="ru-RU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ru-RU" dirty="0" err="1" smtClean="0"/>
              <a:t>Лихоманковий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триває</a:t>
            </a:r>
            <a:r>
              <a:rPr lang="ru-RU" dirty="0" smtClean="0"/>
              <a:t> 2-4 </a:t>
            </a:r>
            <a:r>
              <a:rPr lang="ru-RU" dirty="0" err="1" smtClean="0"/>
              <a:t>дні</a:t>
            </a:r>
            <a:r>
              <a:rPr lang="ru-RU" dirty="0" smtClean="0"/>
              <a:t>, </a:t>
            </a:r>
            <a:r>
              <a:rPr lang="ru-RU" dirty="0" err="1" smtClean="0"/>
              <a:t>потім</a:t>
            </a:r>
            <a:r>
              <a:rPr lang="ru-RU" dirty="0" smtClean="0"/>
              <a:t> температура </a:t>
            </a:r>
            <a:r>
              <a:rPr lang="ru-RU" dirty="0" err="1" smtClean="0"/>
              <a:t>нормалізується</a:t>
            </a:r>
            <a:r>
              <a:rPr lang="ru-RU" dirty="0" smtClean="0"/>
              <a:t>, стул 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  <a:r>
              <a:rPr lang="ru-RU" dirty="0" err="1" smtClean="0"/>
              <a:t>рідшим</a:t>
            </a:r>
            <a:r>
              <a:rPr lang="ru-RU" dirty="0" smtClean="0"/>
              <a:t> (2-3 рази на </a:t>
            </a:r>
            <a:r>
              <a:rPr lang="ru-RU" dirty="0" err="1" smtClean="0"/>
              <a:t>добу</a:t>
            </a:r>
            <a:r>
              <a:rPr lang="ru-RU" dirty="0" smtClean="0"/>
              <a:t>),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випорожнень</a:t>
            </a:r>
            <a:r>
              <a:rPr lang="ru-RU" dirty="0" smtClean="0"/>
              <a:t> </a:t>
            </a:r>
            <a:r>
              <a:rPr lang="ru-RU" dirty="0" err="1" smtClean="0"/>
              <a:t>зникає</a:t>
            </a:r>
            <a:r>
              <a:rPr lang="ru-RU" dirty="0" smtClean="0"/>
              <a:t> </a:t>
            </a:r>
            <a:r>
              <a:rPr lang="ru-RU" dirty="0" err="1" smtClean="0"/>
              <a:t>слиз</a:t>
            </a:r>
            <a:r>
              <a:rPr lang="ru-RU" dirty="0" smtClean="0"/>
              <a:t> та кров; </a:t>
            </a:r>
            <a:r>
              <a:rPr lang="ru-RU" dirty="0" err="1" smtClean="0"/>
              <a:t>пізніше</a:t>
            </a:r>
            <a:r>
              <a:rPr lang="ru-RU" dirty="0" smtClean="0"/>
              <a:t> </a:t>
            </a:r>
            <a:r>
              <a:rPr lang="ru-RU" dirty="0" err="1" smtClean="0"/>
              <a:t>зникає</a:t>
            </a:r>
            <a:r>
              <a:rPr lang="ru-RU" dirty="0" smtClean="0"/>
              <a:t> спазма </a:t>
            </a:r>
            <a:r>
              <a:rPr lang="ru-RU" dirty="0" err="1" smtClean="0"/>
              <a:t>сигмоподібної</a:t>
            </a:r>
            <a:r>
              <a:rPr lang="ru-RU" dirty="0" smtClean="0"/>
              <a:t> кишки. До 6-7-го дня </a:t>
            </a:r>
            <a:r>
              <a:rPr lang="ru-RU" dirty="0" err="1" smtClean="0"/>
              <a:t>хвороби</a:t>
            </a:r>
            <a:r>
              <a:rPr lang="ru-RU" dirty="0" smtClean="0"/>
              <a:t> </a:t>
            </a:r>
            <a:r>
              <a:rPr lang="ru-RU" dirty="0" err="1" smtClean="0"/>
              <a:t>настає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одужання</a:t>
            </a:r>
            <a:r>
              <a:rPr lang="ru-RU" dirty="0" smtClean="0"/>
              <a:t>; в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хворих</a:t>
            </a:r>
            <a:r>
              <a:rPr lang="ru-RU" dirty="0" smtClean="0"/>
              <a:t> </a:t>
            </a:r>
            <a:r>
              <a:rPr lang="ru-RU" dirty="0" err="1" smtClean="0"/>
              <a:t>нестійкий</a:t>
            </a:r>
            <a:r>
              <a:rPr lang="ru-RU" dirty="0" smtClean="0"/>
              <a:t>, часом </a:t>
            </a:r>
            <a:r>
              <a:rPr lang="ru-RU" dirty="0" err="1" smtClean="0"/>
              <a:t>напіврідкий</a:t>
            </a:r>
            <a:r>
              <a:rPr lang="ru-RU" dirty="0" smtClean="0"/>
              <a:t> стул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відмічатися</a:t>
            </a:r>
            <a:r>
              <a:rPr lang="ru-RU" dirty="0" smtClean="0"/>
              <a:t> до 10-12-го дня </a:t>
            </a:r>
            <a:r>
              <a:rPr lang="ru-RU" dirty="0" err="1" smtClean="0"/>
              <a:t>хвороби</a:t>
            </a:r>
            <a:r>
              <a:rPr lang="ru-RU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ru-RU" dirty="0" smtClean="0"/>
              <a:t>У </a:t>
            </a:r>
            <a:r>
              <a:rPr lang="ru-RU" dirty="0" smtClean="0"/>
              <a:t>1,5-2% </a:t>
            </a:r>
            <a:r>
              <a:rPr lang="ru-RU" dirty="0" err="1" smtClean="0"/>
              <a:t>випадків</a:t>
            </a:r>
            <a:r>
              <a:rPr lang="ru-RU" dirty="0" smtClean="0"/>
              <a:t> у </a:t>
            </a:r>
            <a:r>
              <a:rPr lang="ru-RU" dirty="0" err="1" smtClean="0"/>
              <a:t>хворих</a:t>
            </a:r>
            <a:r>
              <a:rPr lang="ru-RU" dirty="0" smtClean="0"/>
              <a:t> </a:t>
            </a:r>
            <a:r>
              <a:rPr lang="ru-RU" dirty="0" err="1" smtClean="0"/>
              <a:t>гострою</a:t>
            </a:r>
            <a:r>
              <a:rPr lang="ru-RU" dirty="0" smtClean="0"/>
              <a:t> </a:t>
            </a:r>
            <a:r>
              <a:rPr lang="ru-RU" dirty="0" err="1" smtClean="0"/>
              <a:t>дизентерією</a:t>
            </a:r>
            <a:r>
              <a:rPr lang="ru-RU" dirty="0" smtClean="0"/>
              <a:t> </a:t>
            </a:r>
            <a:r>
              <a:rPr lang="ru-RU" dirty="0" err="1" smtClean="0"/>
              <a:t>розвивається</a:t>
            </a:r>
            <a:r>
              <a:rPr lang="ru-RU" dirty="0" smtClean="0"/>
              <a:t> </a:t>
            </a:r>
            <a:r>
              <a:rPr lang="ru-RU" dirty="0" err="1" smtClean="0"/>
              <a:t>хронічна</a:t>
            </a:r>
            <a:r>
              <a:rPr lang="ru-RU" dirty="0" smtClean="0"/>
              <a:t> </a:t>
            </a:r>
            <a:r>
              <a:rPr lang="ru-RU" dirty="0" err="1" smtClean="0"/>
              <a:t>дизентерія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 </a:t>
            </a:r>
            <a:r>
              <a:rPr lang="ru-RU" dirty="0" err="1" smtClean="0"/>
              <a:t>тривалими</a:t>
            </a:r>
            <a:r>
              <a:rPr lang="ru-RU" dirty="0" smtClean="0"/>
              <a:t> </a:t>
            </a:r>
            <a:r>
              <a:rPr lang="ru-RU" dirty="0" err="1" smtClean="0"/>
              <a:t>періодами</a:t>
            </a:r>
            <a:r>
              <a:rPr lang="ru-RU" dirty="0" smtClean="0"/>
              <a:t> </a:t>
            </a:r>
            <a:r>
              <a:rPr lang="ru-RU" dirty="0" err="1" smtClean="0"/>
              <a:t>загострень</a:t>
            </a:r>
            <a:r>
              <a:rPr lang="ru-RU" dirty="0" smtClean="0"/>
              <a:t> (по 1,5-2 </a:t>
            </a:r>
            <a:r>
              <a:rPr lang="ru-RU" dirty="0" err="1" smtClean="0"/>
              <a:t>міс</a:t>
            </a:r>
            <a:r>
              <a:rPr lang="ru-RU" dirty="0" smtClean="0"/>
              <a:t>.) та такими ж </a:t>
            </a:r>
            <a:r>
              <a:rPr lang="ru-RU" dirty="0" err="1" smtClean="0"/>
              <a:t>тривалими</a:t>
            </a:r>
            <a:r>
              <a:rPr lang="ru-RU" dirty="0" smtClean="0"/>
              <a:t> </a:t>
            </a:r>
            <a:r>
              <a:rPr lang="ru-RU" dirty="0" err="1" smtClean="0"/>
              <a:t>світлими</a:t>
            </a:r>
            <a:r>
              <a:rPr lang="ru-RU" dirty="0" smtClean="0"/>
              <a:t> </a:t>
            </a:r>
            <a:r>
              <a:rPr lang="ru-RU" dirty="0" err="1" smtClean="0"/>
              <a:t>проміжками</a:t>
            </a:r>
            <a:r>
              <a:rPr lang="ru-RU" dirty="0" smtClean="0"/>
              <a:t> </a:t>
            </a:r>
            <a:r>
              <a:rPr lang="ru-RU" dirty="0" err="1" smtClean="0"/>
              <a:t>уявного</a:t>
            </a:r>
            <a:r>
              <a:rPr lang="ru-RU" dirty="0" smtClean="0"/>
              <a:t> </a:t>
            </a:r>
            <a:r>
              <a:rPr lang="ru-RU" dirty="0" err="1" smtClean="0"/>
              <a:t>здоров'я</a:t>
            </a:r>
            <a:r>
              <a:rPr lang="ru-RU" dirty="0" smtClean="0"/>
              <a:t>; </a:t>
            </a:r>
            <a:r>
              <a:rPr lang="ru-RU" dirty="0" err="1" smtClean="0"/>
              <a:t>загальна</a:t>
            </a:r>
            <a:r>
              <a:rPr lang="ru-RU" dirty="0" smtClean="0"/>
              <a:t> </a:t>
            </a:r>
            <a:r>
              <a:rPr lang="ru-RU" dirty="0" err="1" smtClean="0"/>
              <a:t>тривалість</a:t>
            </a:r>
            <a:r>
              <a:rPr lang="ru-RU" dirty="0" smtClean="0"/>
              <a:t> </a:t>
            </a:r>
            <a:r>
              <a:rPr lang="ru-RU" dirty="0" err="1" smtClean="0"/>
              <a:t>хронічно</a:t>
            </a:r>
            <a:r>
              <a:rPr lang="ru-RU" dirty="0" smtClean="0"/>
              <a:t> </a:t>
            </a:r>
            <a:r>
              <a:rPr lang="ru-RU" dirty="0" err="1" smtClean="0"/>
              <a:t>дизентерії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досягати</a:t>
            </a:r>
            <a:r>
              <a:rPr lang="ru-RU" dirty="0" smtClean="0"/>
              <a:t> 3-4 роки. </a:t>
            </a:r>
            <a:r>
              <a:rPr lang="ru-RU" dirty="0" err="1" smtClean="0"/>
              <a:t>Кожне</a:t>
            </a:r>
            <a:r>
              <a:rPr lang="ru-RU" dirty="0" smtClean="0"/>
              <a:t> </a:t>
            </a:r>
            <a:r>
              <a:rPr lang="ru-RU" dirty="0" err="1" smtClean="0"/>
              <a:t>загострення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супроводжується</a:t>
            </a:r>
            <a:r>
              <a:rPr lang="ru-RU" dirty="0" smtClean="0"/>
              <a:t> </a:t>
            </a:r>
            <a:r>
              <a:rPr lang="ru-RU" dirty="0" err="1" smtClean="0"/>
              <a:t>болем</a:t>
            </a:r>
            <a:r>
              <a:rPr lang="ru-RU" dirty="0" smtClean="0"/>
              <a:t> у </a:t>
            </a:r>
            <a:r>
              <a:rPr lang="ru-RU" dirty="0" err="1" smtClean="0"/>
              <a:t>лівій</a:t>
            </a:r>
            <a:r>
              <a:rPr lang="ru-RU" dirty="0" smtClean="0"/>
              <a:t> </a:t>
            </a:r>
            <a:r>
              <a:rPr lang="ru-RU" dirty="0" err="1" smtClean="0"/>
              <a:t>підвздошній</a:t>
            </a:r>
            <a:r>
              <a:rPr lang="ru-RU" dirty="0" smtClean="0"/>
              <a:t> </a:t>
            </a:r>
            <a:r>
              <a:rPr lang="ru-RU" dirty="0" err="1" smtClean="0"/>
              <a:t>ділянці</a:t>
            </a:r>
            <a:r>
              <a:rPr lang="ru-RU" dirty="0" smtClean="0"/>
              <a:t>, </a:t>
            </a:r>
            <a:r>
              <a:rPr lang="ru-RU" dirty="0" err="1" smtClean="0"/>
              <a:t>виділенням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2 до 4-5 </a:t>
            </a:r>
            <a:r>
              <a:rPr lang="ru-RU" dirty="0" err="1" smtClean="0"/>
              <a:t>разів</a:t>
            </a:r>
            <a:r>
              <a:rPr lang="ru-RU" dirty="0" smtClean="0"/>
              <a:t> на </a:t>
            </a:r>
            <a:r>
              <a:rPr lang="ru-RU" dirty="0" err="1" smtClean="0"/>
              <a:t>добу</a:t>
            </a:r>
            <a:r>
              <a:rPr lang="ru-RU" dirty="0" smtClean="0"/>
              <a:t> </a:t>
            </a:r>
            <a:r>
              <a:rPr lang="ru-RU" dirty="0" err="1" smtClean="0"/>
              <a:t>рідких</a:t>
            </a:r>
            <a:r>
              <a:rPr lang="ru-RU" dirty="0" smtClean="0"/>
              <a:t> </a:t>
            </a:r>
            <a:r>
              <a:rPr lang="ru-RU" dirty="0" err="1" smtClean="0"/>
              <a:t>випорожнень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слизом</a:t>
            </a:r>
            <a:r>
              <a:rPr lang="ru-RU" dirty="0" smtClean="0"/>
              <a:t> та </a:t>
            </a:r>
            <a:r>
              <a:rPr lang="ru-RU" dirty="0" err="1" smtClean="0"/>
              <a:t>кров'ю</a:t>
            </a:r>
            <a:r>
              <a:rPr lang="ru-RU" dirty="0" smtClean="0"/>
              <a:t>, </a:t>
            </a:r>
            <a:r>
              <a:rPr lang="ru-RU" dirty="0" err="1" smtClean="0"/>
              <a:t>іноді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домішками</a:t>
            </a:r>
            <a:r>
              <a:rPr lang="ru-RU" dirty="0" smtClean="0"/>
              <a:t> гною, часто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значним</a:t>
            </a:r>
            <a:r>
              <a:rPr lang="ru-RU" dirty="0" smtClean="0"/>
              <a:t> </a:t>
            </a:r>
            <a:r>
              <a:rPr lang="ru-RU" dirty="0" err="1" smtClean="0"/>
              <a:t>схудненням</a:t>
            </a:r>
            <a:r>
              <a:rPr lang="ru-RU" dirty="0" smtClean="0"/>
              <a:t> хворого.</a:t>
            </a:r>
          </a:p>
          <a:p>
            <a:pPr>
              <a:lnSpc>
                <a:spcPct val="120000"/>
              </a:lnSpc>
            </a:pP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хронічної</a:t>
            </a:r>
            <a:r>
              <a:rPr lang="ru-RU" dirty="0" smtClean="0"/>
              <a:t> </a:t>
            </a:r>
            <a:r>
              <a:rPr lang="ru-RU" dirty="0" err="1" smtClean="0"/>
              <a:t>дизентерії</a:t>
            </a:r>
            <a:r>
              <a:rPr lang="ru-RU" dirty="0" smtClean="0"/>
              <a:t> </a:t>
            </a:r>
            <a:r>
              <a:rPr lang="ru-RU" dirty="0" err="1" smtClean="0"/>
              <a:t>сприяють</a:t>
            </a:r>
            <a:r>
              <a:rPr lang="ru-RU" dirty="0" smtClean="0"/>
              <a:t> </a:t>
            </a:r>
            <a:r>
              <a:rPr lang="ru-RU" dirty="0" err="1" smtClean="0"/>
              <a:t>неправильне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недостатнє</a:t>
            </a:r>
            <a:r>
              <a:rPr lang="ru-RU" dirty="0" smtClean="0"/>
              <a:t> </a:t>
            </a:r>
            <a:r>
              <a:rPr lang="ru-RU" dirty="0" err="1" smtClean="0"/>
              <a:t>лікування</a:t>
            </a:r>
            <a:r>
              <a:rPr lang="ru-RU" dirty="0" smtClean="0"/>
              <a:t>, </a:t>
            </a:r>
            <a:r>
              <a:rPr lang="ru-RU" dirty="0" err="1" smtClean="0"/>
              <a:t>супутні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кишечника (в тому </a:t>
            </a:r>
            <a:r>
              <a:rPr lang="ru-RU" dirty="0" err="1" smtClean="0"/>
              <a:t>числі</a:t>
            </a:r>
            <a:r>
              <a:rPr lang="ru-RU" dirty="0" smtClean="0"/>
              <a:t> </a:t>
            </a:r>
            <a:r>
              <a:rPr lang="ru-RU" dirty="0" err="1" smtClean="0">
                <a:hlinkClick r:id="rId7" tooltip="Гельмінтоз (ще не написана)"/>
              </a:rPr>
              <a:t>гельмінтози</a:t>
            </a:r>
            <a:r>
              <a:rPr lang="ru-RU" dirty="0" smtClean="0"/>
              <a:t>), </a:t>
            </a:r>
            <a:r>
              <a:rPr lang="ru-RU" dirty="0" err="1" smtClean="0"/>
              <a:t>недотримання</a:t>
            </a:r>
            <a:r>
              <a:rPr lang="ru-RU" dirty="0" smtClean="0"/>
              <a:t> </a:t>
            </a:r>
            <a:r>
              <a:rPr lang="ru-RU" dirty="0" err="1" smtClean="0">
                <a:hlinkClick r:id="rId8" tooltip="Дієта"/>
              </a:rPr>
              <a:t>дієти</a:t>
            </a:r>
            <a:r>
              <a:rPr lang="ru-RU" dirty="0" smtClean="0"/>
              <a:t>, </a:t>
            </a:r>
            <a:r>
              <a:rPr lang="ru-RU" dirty="0" err="1" smtClean="0">
                <a:hlinkClick r:id="rId9" tooltip="Інтоксикація"/>
              </a:rPr>
              <a:t>інтоксикація</a:t>
            </a:r>
            <a:r>
              <a:rPr lang="ru-RU" dirty="0" smtClean="0"/>
              <a:t> (</a:t>
            </a:r>
            <a:r>
              <a:rPr lang="ru-RU" dirty="0" err="1" smtClean="0"/>
              <a:t>куріння</a:t>
            </a:r>
            <a:r>
              <a:rPr lang="ru-RU" dirty="0" smtClean="0"/>
              <a:t>, </a:t>
            </a:r>
            <a:r>
              <a:rPr lang="ru-RU" dirty="0" err="1" smtClean="0"/>
              <a:t>вживання</a:t>
            </a:r>
            <a:r>
              <a:rPr lang="ru-RU" dirty="0" smtClean="0"/>
              <a:t> алкоголю).</a:t>
            </a:r>
          </a:p>
          <a:p>
            <a:pPr>
              <a:lnSpc>
                <a:spcPct val="120000"/>
              </a:lnSpc>
            </a:pPr>
            <a:r>
              <a:rPr lang="ru-RU" dirty="0" smtClean="0"/>
              <a:t>В </a:t>
            </a:r>
            <a:r>
              <a:rPr lang="ru-RU" dirty="0" err="1" smtClean="0"/>
              <a:t>дітей</a:t>
            </a:r>
            <a:r>
              <a:rPr lang="ru-RU" dirty="0" smtClean="0"/>
              <a:t> при </a:t>
            </a:r>
            <a:r>
              <a:rPr lang="ru-RU" dirty="0" err="1" smtClean="0"/>
              <a:t>гострій</a:t>
            </a:r>
            <a:r>
              <a:rPr lang="ru-RU" dirty="0" smtClean="0"/>
              <a:t> </a:t>
            </a:r>
            <a:r>
              <a:rPr lang="ru-RU" dirty="0" err="1" smtClean="0"/>
              <a:t>дизентерії</a:t>
            </a:r>
            <a:r>
              <a:rPr lang="ru-RU" dirty="0" smtClean="0"/>
              <a:t> часто </a:t>
            </a:r>
            <a:r>
              <a:rPr lang="ru-RU" dirty="0" err="1" smtClean="0"/>
              <a:t>зустрічаються</a:t>
            </a:r>
            <a:r>
              <a:rPr lang="ru-RU" dirty="0" smtClean="0"/>
              <a:t> </a:t>
            </a:r>
            <a:r>
              <a:rPr lang="ru-RU" dirty="0" err="1" smtClean="0"/>
              <a:t>важкі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хвороби</a:t>
            </a:r>
            <a:r>
              <a:rPr lang="ru-RU" dirty="0" smtClean="0"/>
              <a:t>, </a:t>
            </a:r>
            <a:r>
              <a:rPr lang="ru-RU" dirty="0" err="1" smtClean="0"/>
              <a:t>виражене</a:t>
            </a:r>
            <a:r>
              <a:rPr lang="ru-RU" dirty="0" smtClean="0"/>
              <a:t> </a:t>
            </a:r>
            <a:r>
              <a:rPr lang="ru-RU" dirty="0" err="1" smtClean="0"/>
              <a:t>зневоднення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, </a:t>
            </a:r>
            <a:r>
              <a:rPr lang="ru-RU" dirty="0" err="1" smtClean="0"/>
              <a:t>інтоксикація</a:t>
            </a:r>
            <a:r>
              <a:rPr lang="ru-RU" dirty="0" smtClean="0"/>
              <a:t>, </a:t>
            </a:r>
            <a:r>
              <a:rPr lang="ru-RU" dirty="0" err="1" smtClean="0"/>
              <a:t>схуднення</a:t>
            </a:r>
            <a:r>
              <a:rPr lang="ru-RU" dirty="0" smtClean="0"/>
              <a:t>, </a:t>
            </a:r>
            <a:r>
              <a:rPr lang="ru-RU" dirty="0" err="1" smtClean="0"/>
              <a:t>доволі</a:t>
            </a:r>
            <a:r>
              <a:rPr lang="ru-RU" dirty="0" smtClean="0"/>
              <a:t> </a:t>
            </a:r>
            <a:r>
              <a:rPr lang="ru-RU" dirty="0" err="1" smtClean="0"/>
              <a:t>рясне</a:t>
            </a:r>
            <a:r>
              <a:rPr lang="ru-RU" dirty="0" smtClean="0"/>
              <a:t> </a:t>
            </a:r>
            <a:r>
              <a:rPr lang="ru-RU" dirty="0" err="1" smtClean="0"/>
              <a:t>виділення</a:t>
            </a:r>
            <a:r>
              <a:rPr lang="ru-RU" dirty="0" smtClean="0"/>
              <a:t> </a:t>
            </a:r>
            <a:r>
              <a:rPr lang="ru-RU" dirty="0" err="1" smtClean="0"/>
              <a:t>слизу</a:t>
            </a:r>
            <a:r>
              <a:rPr lang="ru-RU" dirty="0" smtClean="0"/>
              <a:t> у </a:t>
            </a:r>
            <a:r>
              <a:rPr lang="ru-RU" dirty="0" err="1" smtClean="0"/>
              <a:t>випорожненнях</a:t>
            </a:r>
            <a:r>
              <a:rPr lang="ru-RU" dirty="0" smtClean="0"/>
              <a:t>; </a:t>
            </a:r>
            <a:r>
              <a:rPr lang="ru-RU" dirty="0" err="1" smtClean="0"/>
              <a:t>діти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схильні</a:t>
            </a:r>
            <a:r>
              <a:rPr lang="ru-RU" dirty="0" smtClean="0"/>
              <a:t> до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затяжних</a:t>
            </a:r>
            <a:r>
              <a:rPr lang="ru-RU" dirty="0" smtClean="0"/>
              <a:t> та </a:t>
            </a:r>
            <a:r>
              <a:rPr lang="ru-RU" dirty="0" err="1" smtClean="0"/>
              <a:t>хронічних</a:t>
            </a:r>
            <a:r>
              <a:rPr lang="ru-RU" dirty="0" smtClean="0"/>
              <a:t> форм </a:t>
            </a:r>
            <a:r>
              <a:rPr lang="ru-RU" dirty="0" err="1" smtClean="0"/>
              <a:t>хвороби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дорослі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71</TotalTime>
  <Words>294</Words>
  <Application>Microsoft Office PowerPoint</Application>
  <PresentationFormat>Экран (4:3)</PresentationFormat>
  <Paragraphs>69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Городская</vt:lpstr>
      <vt:lpstr>Дитячі інфекційні захворювання</vt:lpstr>
      <vt:lpstr>КІР</vt:lpstr>
      <vt:lpstr>Як кір уражає шкіру</vt:lpstr>
      <vt:lpstr>Плями Бельського-Філатова-Копліка.</vt:lpstr>
      <vt:lpstr>Скарлатина </vt:lpstr>
      <vt:lpstr>Малиновий язик із білим нальотом</vt:lpstr>
      <vt:lpstr>Блідість шкіри навколо рота</vt:lpstr>
      <vt:lpstr>Дизентерія</vt:lpstr>
      <vt:lpstr>Слайд 9</vt:lpstr>
      <vt:lpstr>Ангіна </vt:lpstr>
      <vt:lpstr>Катаральна ангіна</vt:lpstr>
      <vt:lpstr>Лакунарна ангіна</vt:lpstr>
      <vt:lpstr>Краснуха</vt:lpstr>
      <vt:lpstr>Висип на шкірі</vt:lpstr>
      <vt:lpstr>Вітряна віспа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Дитячі інфекційні захворювання</dc:title>
  <cp:lastModifiedBy>administrator</cp:lastModifiedBy>
  <cp:revision>9</cp:revision>
  <dcterms:modified xsi:type="dcterms:W3CDTF">2011-12-13T06:57:04Z</dcterms:modified>
</cp:coreProperties>
</file>